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2"/>
  </p:sldMasterIdLst>
  <p:notesMasterIdLst>
    <p:notesMasterId r:id="rId17"/>
  </p:notesMasterIdLst>
  <p:sldIdLst>
    <p:sldId id="256" r:id="rId3"/>
    <p:sldId id="257" r:id="rId4"/>
    <p:sldId id="294" r:id="rId5"/>
    <p:sldId id="282" r:id="rId6"/>
    <p:sldId id="287" r:id="rId7"/>
    <p:sldId id="292" r:id="rId8"/>
    <p:sldId id="288" r:id="rId9"/>
    <p:sldId id="290" r:id="rId10"/>
    <p:sldId id="295" r:id="rId11"/>
    <p:sldId id="279" r:id="rId12"/>
    <p:sldId id="272" r:id="rId13"/>
    <p:sldId id="293" r:id="rId14"/>
    <p:sldId id="297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267"/>
    <a:srgbClr val="515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 varScale="1">
        <p:scale>
          <a:sx n="62" d="100"/>
          <a:sy n="62" d="100"/>
        </p:scale>
        <p:origin x="30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3DC0A-8F64-43DF-ADEB-014C4B9C3DC6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2339-2892-46C4-B0BB-BA97C630B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0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72339-2892-46C4-B0BB-BA97C630BA8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0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827B-8A8F-30B4-3534-F0E70C21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6AF0-6AB2-C3F3-8936-0086B648F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48DDF-95AC-DBD1-C989-4967CC9E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F5A6-FA9B-4852-ED25-B1F6E58B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A72F-BD41-46C2-27F3-86AADE56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5743-F707-4674-6AFC-FA6ED5B1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519B9-D2DB-9FA8-8EDE-1D6A2DEA4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2145D-E7E8-1CCE-01D8-FB9896F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A2EDD-293F-8F08-FE50-B0FC33CD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12609-600B-2C35-5F71-F72AEFDA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0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C00C91-F2FD-DE38-60B8-6739B83A9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1EA8A-3019-03ED-E888-3B1993F50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75374-CE66-3E69-F142-92C92918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20983-C00B-E8DC-38F1-7FA2D0D7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10128-400B-D6B8-2FD4-0F2C1CD2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577E-A973-1030-F76F-77B3B8BF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CEC2C-8ACF-C984-372F-2FBDBCB4C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238F2-0277-E5CD-7B54-F011F101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880A9-9BBE-F96D-A3D5-CB845012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420BC-4C2E-7C7A-0A87-811E0FAF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97D8BD-B401-5884-ECFD-39873D930CCC}"/>
              </a:ext>
            </a:extLst>
          </p:cNvPr>
          <p:cNvCxnSpPr>
            <a:cxnSpLocks/>
          </p:cNvCxnSpPr>
          <p:nvPr userDrawn="1"/>
        </p:nvCxnSpPr>
        <p:spPr>
          <a:xfrm>
            <a:off x="1008185" y="1488831"/>
            <a:ext cx="103456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62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B91A-340D-15B5-59E8-CE3D8D03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0E3DE-AAE3-7A44-0E98-AB25AAA4A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C7CAB-97D4-D159-A0B9-AB575946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D120C-E973-3570-1513-0EC00D51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9CB4E-7955-951E-EB4A-5F886B7E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1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1CE9-E4D4-CA4C-663C-A9951615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FFFEB-CC68-E7D3-9D78-759D24FCE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94132-5B24-8D1F-BEAA-1FFA6CC72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9A2BC-C5B6-7F21-2AF3-F37068C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E3E5A-A53E-7022-4F1A-138BEF16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B833A-2D51-54F9-6D71-BC8421C9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8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6AB2-71E5-4CA4-AC23-74AD1F9B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76527-FDC8-C72B-A132-72068BBED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A37AB-7399-1A0C-F311-54CEA72B5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7BD6E-2DA6-94EA-FF13-60A971D1B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8F634-79FA-32B8-DA8C-D0E1988A3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8F0525-4C39-A9D7-F61F-619806F5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BD1511-98B5-68F3-E281-1BF4C994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594855-7983-B40D-7D58-0C6421D0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4F14-06DA-2449-CF40-2735A00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21D1E-4A2B-7019-C8D3-C35C92055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5ED21-15AB-0A56-3416-AD63B46B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6A031-8976-96F5-19B1-D924F24A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5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E5333-A0A7-47D0-E086-EBEC966B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E0733-12D1-12D6-D406-9F2E904B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82508-E0BB-BFDE-14E2-623A6186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8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8A7B-54CB-060B-7EC3-0F86B087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5C207-ADB4-F123-CD19-CD57BCD1E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B0E56-AA99-F5BD-3EDA-84147DC3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DBAA0-45A1-E80C-C7E0-D869554C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293C7-C980-66D6-7A06-0A35073C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91F2F-19A0-2DBB-C2EA-2DC54D4A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2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B7FE-64C3-95B6-36CE-DD1B8ECD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61251-13E7-B0C9-6685-8E7C242A8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4C7D1-7CB3-64D5-F987-CFA1B208B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3EDD4-7F36-C00D-DD6C-8BE1AC2F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4CA40-98F3-6018-6E66-104B6666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398A6-1896-5F78-DE7B-5546233B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8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6586A-0446-17DF-EB90-3357E298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8C63F-2413-229C-BF2F-FBBBF1AD9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7552"/>
            <a:ext cx="10515600" cy="3807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339E0-81A2-4F36-6475-C7A987DE1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6769" y="6063395"/>
            <a:ext cx="8921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9490-D1A3-A48F-09E1-180206586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66265"/>
            <a:ext cx="367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D5DE20-AE03-A4CC-B227-1B58C79BBA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39136" y="5564187"/>
            <a:ext cx="1455605" cy="12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6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2926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sb@brannlaw.com" TargetMode="External"/><Relationship Id="rId2" Type="http://schemas.openxmlformats.org/officeDocument/2006/relationships/hyperlink" Target="mailto:khaley@brannlaw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mailto:djoyce@brannlaw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cbp.gov/trade/programs-administration/trade-remedies/ieepa-duty-refund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15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257B-3B71-E1D5-FF27-EAF92BBA3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213" y="933787"/>
            <a:ext cx="9144000" cy="1193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829267"/>
                </a:solidFill>
              </a:rPr>
              <a:t>NEMOA National Etailing + Marketing Summit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F6BC5-B67C-EB86-7C6A-D2FBFDFB5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1213" y="3902533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Presenters: Kevin Haley, David Swetnam-Burland, David Joyce</a:t>
            </a:r>
          </a:p>
        </p:txBody>
      </p:sp>
      <p:pic>
        <p:nvPicPr>
          <p:cNvPr id="6" name="Picture 5" descr="A black and grey symbol&#10;&#10;Description automatically generated">
            <a:extLst>
              <a:ext uri="{FF2B5EF4-FFF2-40B4-BE49-F238E27FC236}">
                <a16:creationId xmlns:a16="http://schemas.microsoft.com/office/drawing/2014/main" id="{0AA7FEC4-AC2C-EA41-AB4E-38110B2013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-305563" y="-553687"/>
            <a:ext cx="5974373" cy="7596282"/>
          </a:xfrm>
          <a:prstGeom prst="rect">
            <a:avLst/>
          </a:prstGeom>
        </p:spPr>
      </p:pic>
      <p:pic>
        <p:nvPicPr>
          <p:cNvPr id="10" name="Picture 9" descr="A green and white and black logo&#10;&#10;Description automatically generated">
            <a:extLst>
              <a:ext uri="{FF2B5EF4-FFF2-40B4-BE49-F238E27FC236}">
                <a16:creationId xmlns:a16="http://schemas.microsoft.com/office/drawing/2014/main" id="{7D20E796-C637-714D-F5D8-07E45011F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583" y="5735637"/>
            <a:ext cx="3974123" cy="931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D36D02-35CD-8714-2D5C-DD8795F34472}"/>
              </a:ext>
            </a:extLst>
          </p:cNvPr>
          <p:cNvSpPr txBox="1"/>
          <p:nvPr/>
        </p:nvSpPr>
        <p:spPr>
          <a:xfrm>
            <a:off x="3252788" y="2217717"/>
            <a:ext cx="68008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800" dirty="0">
                <a:solidFill>
                  <a:srgbClr val="829267"/>
                </a:solidFill>
              </a:rPr>
              <a:t>Ask Us Anything: </a:t>
            </a:r>
          </a:p>
          <a:p>
            <a:pPr algn="ctr"/>
            <a:r>
              <a:rPr lang="en-US" sz="2800" dirty="0">
                <a:solidFill>
                  <a:srgbClr val="829267"/>
                </a:solidFill>
              </a:rPr>
              <a:t>Tariffs, Refund Claims &amp; Risks</a:t>
            </a:r>
          </a:p>
        </p:txBody>
      </p:sp>
    </p:spTree>
    <p:extLst>
      <p:ext uri="{BB962C8B-B14F-4D97-AF65-F5344CB8AC3E}">
        <p14:creationId xmlns:p14="http://schemas.microsoft.com/office/powerpoint/2010/main" val="321836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96C2-30E1-F333-24E1-5520430A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What’s next? Balance-of-payments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E629B-87E3-2404-97D8-B669E3BB9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457200" lvl="2"/>
            <a:r>
              <a:rPr lang="en-US" dirty="0"/>
              <a:t>Balance-of-payments tariffs (section 122) </a:t>
            </a:r>
          </a:p>
          <a:p>
            <a:pPr marL="914400" lvl="3"/>
            <a:r>
              <a:rPr lang="en-US" sz="2000" dirty="0"/>
              <a:t>Nixon-era law authorizing temporary import surcharges to address balance-of-payments deficits</a:t>
            </a:r>
          </a:p>
          <a:p>
            <a:pPr marL="914400" lvl="3"/>
            <a:r>
              <a:rPr lang="en-US" sz="2000" dirty="0"/>
              <a:t>Rate capped at 15%; duration limited to 150 days unless extended by Congress</a:t>
            </a:r>
          </a:p>
          <a:p>
            <a:pPr marL="914400" lvl="3"/>
            <a:r>
              <a:rPr lang="en-US" sz="2000" dirty="0"/>
              <a:t>Feb. 20, 2026: announced</a:t>
            </a:r>
          </a:p>
          <a:p>
            <a:pPr marL="914400" lvl="3"/>
            <a:r>
              <a:rPr lang="en-US" sz="2000" dirty="0"/>
              <a:t>April 10, 2026: 3-judge panel heard argument on states’ legal challenge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662811A-B491-A002-CD50-C0DD4D05C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183924"/>
            <a:ext cx="5181600" cy="27203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5741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DA5DB-D149-01D4-AB76-46BAB7C7D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6CD67-AEEF-1EEC-EA25-91734544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Unfair trade practices tariffs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D8E295E-3777-DBBA-C692-01B4F787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74094"/>
            <a:ext cx="5181600" cy="3454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690E0-38C5-8DBD-BF74-C62FA43A5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  <a:p>
            <a:pPr marL="457200" lvl="2"/>
            <a:r>
              <a:rPr lang="en-US" dirty="0"/>
              <a:t>Section 301 of the Trade Act of 1974</a:t>
            </a:r>
          </a:p>
          <a:p>
            <a:pPr marL="914400" lvl="3"/>
            <a:r>
              <a:rPr lang="en-US" sz="2000" dirty="0"/>
              <a:t>US Trade Rep. can investigate and remedy trade practice by a foreign government that violate a trade agreement or is “unjustifiable” and “burdens or restricts” US commerce—including through tariffs</a:t>
            </a:r>
          </a:p>
          <a:p>
            <a:pPr marL="457200" lvl="2"/>
            <a:r>
              <a:rPr lang="en-US" dirty="0"/>
              <a:t>Feb. 20, 2026: USTR announces “accelerated timeline”</a:t>
            </a:r>
          </a:p>
          <a:p>
            <a:pPr marL="457200" lvl="2"/>
            <a:r>
              <a:rPr lang="en-US" dirty="0"/>
              <a:t>Mar. 17, 2026: USTR to investigate 60 countries for not curbing “forced labor” elsewhere</a:t>
            </a:r>
          </a:p>
          <a:p>
            <a:pPr lvl="3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016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EBA17-D453-E732-141E-756E7294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Consumer class actions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061A8-3685-A55E-8729-FEEE0BD6C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600" dirty="0"/>
              <a:t>Complaint against Costco filed in federal court in Illinois</a:t>
            </a:r>
          </a:p>
          <a:p>
            <a:pPr lvl="2"/>
            <a:r>
              <a:rPr lang="en-US" sz="2200" dirty="0"/>
              <a:t>Alleges Costco will be unjustly enriched because it passed tariff costs to consumers and collected refunds</a:t>
            </a:r>
          </a:p>
          <a:p>
            <a:pPr lvl="2"/>
            <a:r>
              <a:rPr lang="en-US" sz="2200" dirty="0"/>
              <a:t>That hasn’t happened yet</a:t>
            </a:r>
          </a:p>
          <a:p>
            <a:pPr lvl="1"/>
            <a:r>
              <a:rPr lang="en-US" sz="2600" dirty="0"/>
              <a:t>Complaint against FedEx filed in federal court in Florida</a:t>
            </a:r>
          </a:p>
          <a:p>
            <a:pPr lvl="2"/>
            <a:r>
              <a:rPr lang="en-US" sz="2200" dirty="0"/>
              <a:t>Seeks to recover import duties and </a:t>
            </a:r>
            <a:r>
              <a:rPr lang="en-US" sz="2200"/>
              <a:t>brokerage fees</a:t>
            </a:r>
            <a:endParaRPr lang="en-US" sz="2200" dirty="0"/>
          </a:p>
          <a:p>
            <a:pPr lvl="1"/>
            <a:r>
              <a:rPr lang="en-US" sz="2600" dirty="0"/>
              <a:t>Demonstrates what happens when $150+ billion is at stake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pPr lvl="1"/>
            <a:endParaRPr lang="en-US" sz="26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B7948E9-DC6D-2378-C9D2-7CD6DBE5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203436"/>
            <a:ext cx="5181600" cy="359571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8669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6A638-5028-A792-01B5-D38E1DEE4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890C-5923-CDDC-BE9F-CDDAA4C75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can you do now?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9A51E-3613-012E-3411-95D47E5EF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1935"/>
            <a:ext cx="5181600" cy="345871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D0472-B012-9236-AB1F-1BC8DA372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File/monitor CIT legal proceedings</a:t>
            </a:r>
          </a:p>
          <a:p>
            <a:r>
              <a:rPr lang="en-US" sz="2400" dirty="0"/>
              <a:t>Prep for payments—get smart on CAPE</a:t>
            </a:r>
          </a:p>
          <a:p>
            <a:r>
              <a:rPr lang="en-US" sz="2400" dirty="0"/>
              <a:t>Maintain up-to-the minute payment documentation</a:t>
            </a:r>
          </a:p>
          <a:p>
            <a:pPr lvl="1"/>
            <a:r>
              <a:rPr lang="en-US" dirty="0"/>
              <a:t>Bear in mind the potential for offsets of other duties</a:t>
            </a:r>
          </a:p>
          <a:p>
            <a:r>
              <a:rPr lang="en-US" sz="2400" dirty="0"/>
              <a:t>Monitor deadlines for post-summary corrections and protests</a:t>
            </a:r>
          </a:p>
          <a:p>
            <a:r>
              <a:rPr lang="en-US" sz="2400" dirty="0"/>
              <a:t>Look to limit future tariff effects </a:t>
            </a:r>
            <a:r>
              <a:rPr lang="en-US" sz="2400" i="1" dirty="0"/>
              <a:t>(e.g</a:t>
            </a:r>
            <a:r>
              <a:rPr lang="en-US" sz="2400" dirty="0"/>
              <a:t>., first sale for export)</a:t>
            </a:r>
          </a:p>
        </p:txBody>
      </p:sp>
    </p:spTree>
    <p:extLst>
      <p:ext uri="{BB962C8B-B14F-4D97-AF65-F5344CB8AC3E}">
        <p14:creationId xmlns:p14="http://schemas.microsoft.com/office/powerpoint/2010/main" val="157735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15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E99D-3AFC-A41C-6C27-E669349C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29267"/>
                </a:solidFill>
              </a:rPr>
              <a:t>Any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F74F9-CB1D-F684-CC43-DD4ABF290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386" y="2939653"/>
            <a:ext cx="2743200" cy="1500187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Kevin Haley</a:t>
            </a:r>
          </a:p>
          <a:p>
            <a:r>
              <a:rPr lang="en-US" sz="1800" dirty="0">
                <a:solidFill>
                  <a:schemeClr val="bg1"/>
                </a:solidFill>
                <a:hlinkClick r:id="rId2"/>
              </a:rPr>
              <a:t>khaley@brannlaw.com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David Swetnam-Burland</a:t>
            </a:r>
          </a:p>
          <a:p>
            <a:r>
              <a:rPr lang="en-US" sz="1800" dirty="0">
                <a:solidFill>
                  <a:schemeClr val="bg1"/>
                </a:solidFill>
                <a:hlinkClick r:id="rId3"/>
              </a:rPr>
              <a:t>dsb@brannlaw.com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</a:rPr>
              <a:t>David Joyce</a:t>
            </a:r>
          </a:p>
          <a:p>
            <a:r>
              <a:rPr lang="en-US" sz="1800" dirty="0">
                <a:solidFill>
                  <a:schemeClr val="bg1"/>
                </a:solidFill>
                <a:hlinkClick r:id="rId4"/>
              </a:rPr>
              <a:t>djoyce@brannlaw.com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C59D02-438D-E42F-8582-FE7AC1F3CD48}"/>
              </a:ext>
            </a:extLst>
          </p:cNvPr>
          <p:cNvSpPr txBox="1">
            <a:spLocks/>
          </p:cNvSpPr>
          <p:nvPr/>
        </p:nvSpPr>
        <p:spPr>
          <a:xfrm>
            <a:off x="7074631" y="1832373"/>
            <a:ext cx="2743199" cy="1857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 descr="A black and grey symbol&#10;&#10;Description automatically generated">
            <a:extLst>
              <a:ext uri="{FF2B5EF4-FFF2-40B4-BE49-F238E27FC236}">
                <a16:creationId xmlns:a16="http://schemas.microsoft.com/office/drawing/2014/main" id="{8DD5D512-926F-3885-78C1-34F896B3AB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6000"/>
          </a:blip>
          <a:stretch>
            <a:fillRect/>
          </a:stretch>
        </p:blipFill>
        <p:spPr>
          <a:xfrm>
            <a:off x="-323851" y="-581119"/>
            <a:ext cx="5974373" cy="75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4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87D5-3B3E-51A7-EBB6-8122415B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C720C-BA5D-523D-8F9C-B9D08AFEA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200" dirty="0"/>
              <a:t>We’re lawyers. We may have been your lawyers in the past or we may become your lawyers in the future. Either way, during this presentation, we’re </a:t>
            </a:r>
            <a:r>
              <a:rPr lang="en-US" sz="2200" i="1" dirty="0"/>
              <a:t>not</a:t>
            </a:r>
            <a:r>
              <a:rPr lang="en-US" sz="2200" dirty="0"/>
              <a:t> your lawyers. We’ve made every effort to make this presentation accurate, informational, up-to-the-minute, and entertaining; but it’s not legal advice. If, after hearing us, you think you need legal advice, reach out to your lawyers—who may or may not be us. 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1400" dirty="0"/>
              <a:t>*Images courtesy of Wikimedia Commons &amp; Unsplash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8B8DDE-F183-9463-D116-0767593FD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7648" y="1253331"/>
            <a:ext cx="3803617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5637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8E8EC-3584-C731-C738-BE2DAEE0D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4BE6-2914-F969-2B42-0DAF3780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1225F-00CD-7840-A458-DE4B1A1B2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Where’s my (IEEPA tariff) refund? </a:t>
            </a:r>
          </a:p>
          <a:p>
            <a:pPr lvl="1"/>
            <a:r>
              <a:rPr lang="en-US" dirty="0"/>
              <a:t>From the CIT to the Supreme Court and back again</a:t>
            </a:r>
          </a:p>
          <a:p>
            <a:pPr lvl="1"/>
            <a:r>
              <a:rPr lang="en-US" dirty="0"/>
              <a:t>What’s happening at the CIT? </a:t>
            </a:r>
          </a:p>
          <a:p>
            <a:pPr lvl="1"/>
            <a:r>
              <a:rPr lang="en-US" dirty="0"/>
              <a:t>What can you do about it? </a:t>
            </a:r>
          </a:p>
          <a:p>
            <a:r>
              <a:rPr lang="en-US" dirty="0"/>
              <a:t>What about the other tariffs? </a:t>
            </a:r>
          </a:p>
          <a:p>
            <a:pPr lvl="1"/>
            <a:r>
              <a:rPr lang="en-US" dirty="0"/>
              <a:t>The balance-of-payments tariffs and the states’ response</a:t>
            </a:r>
          </a:p>
          <a:p>
            <a:pPr lvl="1"/>
            <a:r>
              <a:rPr lang="en-US" dirty="0"/>
              <a:t>US Trade Rep. investigates 60 countries for unfair trade practices…and then what? </a:t>
            </a:r>
          </a:p>
          <a:p>
            <a:r>
              <a:rPr lang="en-US" dirty="0"/>
              <a:t>Consumer class actions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4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6999-B124-9EC6-6E69-6E894EF9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IEEPA tariffs invalid…refunds?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275B5-0D76-9268-795B-C8FB1A0BA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Feb. 20, 2026: Supreme Court declares emergency tariffs invalid</a:t>
            </a:r>
          </a:p>
          <a:p>
            <a:pPr lvl="1"/>
            <a:r>
              <a:rPr lang="en-US" sz="2000" dirty="0"/>
              <a:t>Looking ahead: no more IEEPA tariffs</a:t>
            </a:r>
          </a:p>
          <a:p>
            <a:pPr lvl="1"/>
            <a:r>
              <a:rPr lang="en-US" sz="2000" dirty="0"/>
              <a:t>Looking behind: no discussion of remedies/refunds</a:t>
            </a:r>
          </a:p>
          <a:p>
            <a:r>
              <a:rPr lang="en-US" sz="2000" dirty="0"/>
              <a:t>Mar. 2026: Case returns to the CIT</a:t>
            </a:r>
          </a:p>
          <a:p>
            <a:pPr lvl="1"/>
            <a:r>
              <a:rPr lang="en-US" sz="2000" dirty="0"/>
              <a:t>The CIT picks one case (</a:t>
            </a:r>
            <a:r>
              <a:rPr lang="en-US" sz="2000" i="1" dirty="0"/>
              <a:t>Atmus, </a:t>
            </a:r>
            <a:r>
              <a:rPr lang="en-US" sz="2000" dirty="0"/>
              <a:t>now </a:t>
            </a:r>
            <a:r>
              <a:rPr lang="en-US" sz="2000" i="1" dirty="0"/>
              <a:t>Euro Notions</a:t>
            </a:r>
            <a:r>
              <a:rPr lang="en-US" sz="2000" dirty="0"/>
              <a:t>) and one judge (Eaton)</a:t>
            </a:r>
          </a:p>
          <a:p>
            <a:pPr lvl="2"/>
            <a:r>
              <a:rPr lang="en-US" dirty="0"/>
              <a:t>Thousands of refund cases on ice </a:t>
            </a:r>
          </a:p>
          <a:p>
            <a:pPr lvl="1"/>
            <a:r>
              <a:rPr lang="en-US" sz="2000" dirty="0"/>
              <a:t>Judge Eaton orders CBP to refund </a:t>
            </a:r>
            <a:r>
              <a:rPr lang="en-US" sz="2000" i="1" dirty="0"/>
              <a:t>all</a:t>
            </a:r>
            <a:r>
              <a:rPr lang="en-US" sz="2000" dirty="0"/>
              <a:t> IEEPA tariffs to </a:t>
            </a:r>
            <a:r>
              <a:rPr lang="en-US" sz="2000" i="1" dirty="0"/>
              <a:t>all </a:t>
            </a:r>
            <a:r>
              <a:rPr lang="en-US" sz="2000" dirty="0"/>
              <a:t>affected importers</a:t>
            </a:r>
          </a:p>
          <a:p>
            <a:r>
              <a:rPr lang="en-US" sz="2000" dirty="0"/>
              <a:t>Mar.-Apr. 2026: CBP gets to work on “CAPE”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9AEF4D7-C869-2B03-70ED-DDAF319F2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667032"/>
            <a:ext cx="5181600" cy="266852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8548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1321-F5C6-AA3F-1E14-D2471213A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“CAPE”?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D4D3B-0D8B-0124-82EB-C24168C34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The CAPE Claim Portal: web-based entry point for importers and brokers to submit IEEPA refund requests to CBP</a:t>
            </a:r>
          </a:p>
          <a:p>
            <a:r>
              <a:rPr lang="en-US" sz="2200" dirty="0"/>
              <a:t>Filers will be able to upload a Comma-Separated Values (CSV) file containing a list of the entry summaries for which they are requesting IEEPA refunds</a:t>
            </a:r>
          </a:p>
          <a:p>
            <a:r>
              <a:rPr lang="en-US" sz="2200" dirty="0"/>
              <a:t>Apr. 10, 2026: CBP launches CAPE website: </a:t>
            </a:r>
            <a:r>
              <a:rPr lang="en-US" sz="2200" u="sng" dirty="0">
                <a:hlinkClick r:id="rId2"/>
              </a:rPr>
              <a:t>https://www.cbp.gov/trade/programs-administration/trade-remedies/ieepa-duty-refunds</a:t>
            </a:r>
            <a:r>
              <a:rPr lang="en-US" sz="2200" u="sng" dirty="0"/>
              <a:t> 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21609-E3DD-B807-D126-5B64D36C2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9796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C82B0-0520-E984-5F27-1D9BA926D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C944-4911-4966-2B91-5E011A83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“CAPE”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1D2FA-6C29-B495-C474-E2353CC7A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Register for the Automated Commercial Environment (ACE) Portal</a:t>
            </a:r>
          </a:p>
          <a:p>
            <a:r>
              <a:rPr lang="en-US" sz="2400" dirty="0"/>
              <a:t>Update ACH banking information</a:t>
            </a:r>
          </a:p>
          <a:p>
            <a:pPr lvl="1"/>
            <a:r>
              <a:rPr lang="en-US" sz="2000" dirty="0"/>
              <a:t>As of March 26, 26,664 IORs ready to receive electronic refunds – covers approximately 78% of entries with IEEPA duties</a:t>
            </a:r>
          </a:p>
          <a:p>
            <a:r>
              <a:rPr lang="en-US" sz="2400" dirty="0"/>
              <a:t>Collect data for all IEEPA tariffs</a:t>
            </a:r>
          </a:p>
          <a:p>
            <a:r>
              <a:rPr lang="en-US" sz="2400" dirty="0"/>
              <a:t>Note which entries have liquidated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88139-5870-4DC3-AF60-32C8C7A20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0486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1321-F5C6-AA3F-1E14-D2471213A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“CAPE” Phase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D4D3B-0D8B-0124-82EB-C24168C34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Only the importer of record can file</a:t>
            </a:r>
          </a:p>
          <a:p>
            <a:r>
              <a:rPr lang="en-US" sz="2200" dirty="0"/>
              <a:t>Phase 1 limited to unliquidated entries and entries liquidated within the preceding 80 days</a:t>
            </a:r>
          </a:p>
          <a:p>
            <a:r>
              <a:rPr lang="en-US" sz="2200" dirty="0"/>
              <a:t>Phase 1 will cover approximately 63% of entries</a:t>
            </a:r>
          </a:p>
          <a:p>
            <a:r>
              <a:rPr lang="en-US" sz="2200" dirty="0"/>
              <a:t>CAPE will remove IEEPA duties and recalculate</a:t>
            </a:r>
          </a:p>
          <a:p>
            <a:r>
              <a:rPr lang="en-US" sz="2200" dirty="0"/>
              <a:t>CBP estimates a 45-day period to review and liquidate entry summaries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96CC9B-DD2B-FFF4-A549-C95833496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2539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F0E0E-D999-D4AA-A316-C2494BC08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A2B24-A902-675D-25D2-E6032425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“CAPE” Subsequent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2EBEC-4C46-61F2-6407-E9563E237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Entries liquidated and finalized with IEEPA duties</a:t>
            </a:r>
          </a:p>
          <a:p>
            <a:r>
              <a:rPr lang="en-US" sz="2200" dirty="0"/>
              <a:t>Entries with an open protest</a:t>
            </a:r>
          </a:p>
          <a:p>
            <a:r>
              <a:rPr lang="en-US" sz="2200" dirty="0"/>
              <a:t>Ability to process complex entries or entries flagged for reconciliation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ACFCF-AFAB-953E-8F3E-10F832BAF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0172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DD3E-7C0A-9BD3-0273-93D06CB1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can you do now?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209BE-0622-2F5A-1C01-8B643BE940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88" r="16525" b="-1"/>
          <a:stretch>
            <a:fillRect/>
          </a:stretch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EEA74-B47C-AE6D-83AA-F9A02D519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File/monitor CIT legal proceedings</a:t>
            </a:r>
          </a:p>
          <a:p>
            <a:r>
              <a:rPr lang="en-US" sz="2400" dirty="0"/>
              <a:t>Prep for payments—get smart on CAPE</a:t>
            </a:r>
          </a:p>
          <a:p>
            <a:r>
              <a:rPr lang="en-US" sz="2400" dirty="0"/>
              <a:t>Maintain up-to-the minute payment documentation</a:t>
            </a:r>
          </a:p>
          <a:p>
            <a:pPr lvl="1"/>
            <a:r>
              <a:rPr lang="en-US" dirty="0"/>
              <a:t>Bear in mind the potential for offsets of other duties</a:t>
            </a:r>
          </a:p>
          <a:p>
            <a:r>
              <a:rPr lang="en-US" sz="2400" dirty="0"/>
              <a:t>Monitor deadlines for post-summary corrections and protests</a:t>
            </a:r>
          </a:p>
          <a:p>
            <a:r>
              <a:rPr lang="en-US" sz="2400" dirty="0"/>
              <a:t>Look to limit future tariff effects </a:t>
            </a:r>
            <a:r>
              <a:rPr lang="en-US" sz="2400" i="1" dirty="0"/>
              <a:t>(e.g</a:t>
            </a:r>
            <a:r>
              <a:rPr lang="en-US" sz="2400" dirty="0"/>
              <a:t>., first sale for export)</a:t>
            </a:r>
          </a:p>
        </p:txBody>
      </p:sp>
    </p:spTree>
    <p:extLst>
      <p:ext uri="{BB962C8B-B14F-4D97-AF65-F5344CB8AC3E}">
        <p14:creationId xmlns:p14="http://schemas.microsoft.com/office/powerpoint/2010/main" val="2871491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ann &amp; Isaacson">
      <a:dk1>
        <a:srgbClr val="515150"/>
      </a:dk1>
      <a:lt1>
        <a:srgbClr val="FFFFFF"/>
      </a:lt1>
      <a:dk2>
        <a:srgbClr val="515150"/>
      </a:dk2>
      <a:lt2>
        <a:srgbClr val="E8E8E8"/>
      </a:lt2>
      <a:accent1>
        <a:srgbClr val="88ACC3"/>
      </a:accent1>
      <a:accent2>
        <a:srgbClr val="829267"/>
      </a:accent2>
      <a:accent3>
        <a:srgbClr val="DEBD7B"/>
      </a:accent3>
      <a:accent4>
        <a:srgbClr val="407BAC"/>
      </a:accent4>
      <a:accent5>
        <a:srgbClr val="4B690D"/>
      </a:accent5>
      <a:accent6>
        <a:srgbClr val="DFAF47"/>
      </a:accent6>
      <a:hlink>
        <a:srgbClr val="829267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perties xmlns="http://www.imanage.com/work/xmlschema">
  <documentid>ACTIVE!3056684.1</documentid>
  <senderid>DAVIDS</senderid>
  <senderemail>DSB@BRANNLAW.COM</senderemail>
  <lastmodified>2026-04-13T14:23:13.0000000-04:00</lastmodified>
  <database>ACTIVE</database>
</properties>
</file>

<file path=customXml/itemProps1.xml><?xml version="1.0" encoding="utf-8"?>
<ds:datastoreItem xmlns:ds="http://schemas.openxmlformats.org/officeDocument/2006/customXml" ds:itemID="{CF9A52C2-A231-4F9D-84B7-2D9B07793770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824</Words>
  <Application>Microsoft Office PowerPoint</Application>
  <PresentationFormat>Widescreen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NEMOA National Etailing + Marketing Summit</vt:lpstr>
      <vt:lpstr>Disclaimer</vt:lpstr>
      <vt:lpstr>Agenda</vt:lpstr>
      <vt:lpstr>IEEPA tariffs invalid…refunds? </vt:lpstr>
      <vt:lpstr>What is “CAPE”?</vt:lpstr>
      <vt:lpstr>“CAPE” To Do</vt:lpstr>
      <vt:lpstr>“CAPE” Phase 1</vt:lpstr>
      <vt:lpstr>“CAPE” Subsequent Phases</vt:lpstr>
      <vt:lpstr>What can you do now? </vt:lpstr>
      <vt:lpstr>What’s next? Balance-of-payments tariffs</vt:lpstr>
      <vt:lpstr>Unfair trade practices tariffs</vt:lpstr>
      <vt:lpstr>Consumer class actions </vt:lpstr>
      <vt:lpstr>What can you do now?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Meghan Lambert</dc:creator>
  <cp:lastModifiedBy>Janie Downey</cp:lastModifiedBy>
  <cp:revision>27</cp:revision>
  <dcterms:created xsi:type="dcterms:W3CDTF">2025-01-07T21:07:33Z</dcterms:created>
  <dcterms:modified xsi:type="dcterms:W3CDTF">2026-04-29T23:08:04Z</dcterms:modified>
</cp:coreProperties>
</file>