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1" r:id="rId4"/>
    <p:sldMasterId id="2147483734" r:id="rId5"/>
    <p:sldMasterId id="2147483728" r:id="rId6"/>
    <p:sldMasterId id="2147483746" r:id="rId7"/>
  </p:sldMasterIdLst>
  <p:notesMasterIdLst>
    <p:notesMasterId r:id="rId20"/>
  </p:notesMasterIdLst>
  <p:sldIdLst>
    <p:sldId id="355" r:id="rId8"/>
    <p:sldId id="364" r:id="rId9"/>
    <p:sldId id="381" r:id="rId10"/>
    <p:sldId id="363" r:id="rId11"/>
    <p:sldId id="383" r:id="rId12"/>
    <p:sldId id="305" r:id="rId13"/>
    <p:sldId id="386" r:id="rId14"/>
    <p:sldId id="379" r:id="rId15"/>
    <p:sldId id="376" r:id="rId16"/>
    <p:sldId id="385" r:id="rId17"/>
    <p:sldId id="375" r:id="rId18"/>
    <p:sldId id="387" r:id="rId19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606"/>
    <a:srgbClr val="CC0000"/>
    <a:srgbClr val="BB0028"/>
    <a:srgbClr val="969696"/>
    <a:srgbClr val="94D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A5AA8B-C0AF-4367-B335-7A770D89EAD6}" v="2" dt="2026-04-07T21:10:27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9" autoAdjust="0"/>
    <p:restoredTop sz="94637" autoAdjust="0"/>
  </p:normalViewPr>
  <p:slideViewPr>
    <p:cSldViewPr snapToGrid="0">
      <p:cViewPr varScale="1">
        <p:scale>
          <a:sx n="87" d="100"/>
          <a:sy n="87" d="100"/>
        </p:scale>
        <p:origin x="168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987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74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3437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47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8EE53-4246-7761-A360-BE72046CD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C93D0B-F7BC-B54A-F632-E34B22F272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776684-5898-C11C-559E-D05967FF29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920655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046634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06A7B-E3EB-4ABF-5A64-EBD048BD8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4CC0CE-1A96-AE97-4AA2-BCD5AEFA72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6608E9-EC40-892A-87A3-0FD5EF9F2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332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215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aseline="0" dirty="0"/>
              <a:t>Net Income includes -$10k for 2027 Event Deposit. </a:t>
            </a:r>
          </a:p>
        </p:txBody>
      </p:sp>
    </p:spTree>
    <p:extLst>
      <p:ext uri="{BB962C8B-B14F-4D97-AF65-F5344CB8AC3E}">
        <p14:creationId xmlns:p14="http://schemas.microsoft.com/office/powerpoint/2010/main" val="3701894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aseline="0" dirty="0"/>
              <a:t>High Yield CD 4.35% APR</a:t>
            </a:r>
            <a:r>
              <a:rPr lang="en-US" baseline="0"/>
              <a:t>. </a:t>
            </a:r>
          </a:p>
          <a:p>
            <a:pPr marL="158750" indent="0">
              <a:buNone/>
            </a:pPr>
            <a:r>
              <a:rPr lang="en-US" baseline="0"/>
              <a:t>Very </a:t>
            </a:r>
            <a:r>
              <a:rPr lang="en-US" baseline="0" dirty="0"/>
              <a:t>stable with $1k total funds vs. LY and that includes the -$10k for 2027 deposit</a:t>
            </a:r>
          </a:p>
        </p:txBody>
      </p:sp>
    </p:spTree>
    <p:extLst>
      <p:ext uri="{BB962C8B-B14F-4D97-AF65-F5344CB8AC3E}">
        <p14:creationId xmlns:p14="http://schemas.microsoft.com/office/powerpoint/2010/main" val="53093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16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685378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609C3-2421-0CDC-1781-FA469262C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77C368-69F0-D2E4-F073-B08B3380FC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879C50-453B-4527-FF70-41FB55FE6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747494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478761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4152498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1599-081E-4756-AB1F-D20F14B98C5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58626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1599-081E-4756-AB1F-D20F14B98C5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89195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1599-081E-4756-AB1F-D20F14B98C5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963992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FA94A2-3B36-400E-A171-57D4FBBDE9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232" b="19131"/>
          <a:stretch/>
        </p:blipFill>
        <p:spPr>
          <a:xfrm>
            <a:off x="0" y="4489458"/>
            <a:ext cx="9155430" cy="659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99415"/>
            <a:ext cx="7886700" cy="557504"/>
          </a:xfrm>
        </p:spPr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28650" y="1194902"/>
            <a:ext cx="7886700" cy="2944608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29" y="4652104"/>
            <a:ext cx="1091051" cy="33582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5715" y="4430805"/>
            <a:ext cx="9155430" cy="57250"/>
          </a:xfrm>
          <a:prstGeom prst="rect">
            <a:avLst/>
          </a:prstGeom>
          <a:solidFill>
            <a:srgbClr val="CEDB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1646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B14D1DF5-F624-074E-B6D7-F53E120570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61" y="1228724"/>
            <a:ext cx="8687871" cy="33124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C22A64-42AB-C44D-BC30-EEF62694EE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13E39E-8565-0F45-88B4-C84B0F946E4F}"/>
              </a:ext>
            </a:extLst>
          </p:cNvPr>
          <p:cNvGrpSpPr/>
          <p:nvPr userDrawn="1"/>
        </p:nvGrpSpPr>
        <p:grpSpPr>
          <a:xfrm>
            <a:off x="-1888" y="5114396"/>
            <a:ext cx="9152240" cy="0"/>
            <a:chOff x="-2517" y="6615395"/>
            <a:chExt cx="12187104" cy="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E8B6549-DC18-BD41-A50E-7AB5B4039C2C}"/>
                </a:ext>
              </a:extLst>
            </p:cNvPr>
            <p:cNvCxnSpPr/>
            <p:nvPr userDrawn="1"/>
          </p:nvCxnSpPr>
          <p:spPr>
            <a:xfrm>
              <a:off x="-2517" y="6615395"/>
              <a:ext cx="9181119" cy="0"/>
            </a:xfrm>
            <a:prstGeom prst="line">
              <a:avLst/>
            </a:prstGeom>
            <a:ln w="82550">
              <a:solidFill>
                <a:srgbClr val="3170B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B796B82-CF20-CB4D-B093-D6E298DE643E}"/>
                </a:ext>
              </a:extLst>
            </p:cNvPr>
            <p:cNvCxnSpPr/>
            <p:nvPr userDrawn="1"/>
          </p:nvCxnSpPr>
          <p:spPr>
            <a:xfrm>
              <a:off x="9148207" y="6615395"/>
              <a:ext cx="1512794" cy="0"/>
            </a:xfrm>
            <a:prstGeom prst="line">
              <a:avLst/>
            </a:prstGeom>
            <a:ln w="82550">
              <a:solidFill>
                <a:srgbClr val="00A8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D5AD499-A7F0-FF44-B2B6-C7E223D45D4E}"/>
                </a:ext>
              </a:extLst>
            </p:cNvPr>
            <p:cNvCxnSpPr/>
            <p:nvPr userDrawn="1"/>
          </p:nvCxnSpPr>
          <p:spPr>
            <a:xfrm>
              <a:off x="10659280" y="6615395"/>
              <a:ext cx="1525307" cy="0"/>
            </a:xfrm>
            <a:prstGeom prst="line">
              <a:avLst/>
            </a:prstGeom>
            <a:ln w="825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635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39">
          <p15:clr>
            <a:srgbClr val="FBAE40"/>
          </p15:clr>
        </p15:guide>
        <p15:guide id="3" pos="19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4D35-6D22-4746-9291-0F75B1E9DABC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A76F-261E-4519-ADBA-4F985311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48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4D35-6D22-4746-9291-0F75B1E9DABC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A76F-261E-4519-ADBA-4F985311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2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4D35-6D22-4746-9291-0F75B1E9DABC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A76F-261E-4519-ADBA-4F985311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11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4D35-6D22-4746-9291-0F75B1E9DABC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A76F-261E-4519-ADBA-4F985311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93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4D35-6D22-4746-9291-0F75B1E9DABC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A76F-261E-4519-ADBA-4F985311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88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4D35-6D22-4746-9291-0F75B1E9DABC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A76F-261E-4519-ADBA-4F985311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6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1599-081E-4756-AB1F-D20F14B98C5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336802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4D35-6D22-4746-9291-0F75B1E9DABC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A76F-261E-4519-ADBA-4F985311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37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4D35-6D22-4746-9291-0F75B1E9DABC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A76F-261E-4519-ADBA-4F985311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01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4D35-6D22-4746-9291-0F75B1E9DABC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A76F-261E-4519-ADBA-4F985311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88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4D35-6D22-4746-9291-0F75B1E9DABC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A76F-261E-4519-ADBA-4F985311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05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4D35-6D22-4746-9291-0F75B1E9DABC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A76F-261E-4519-ADBA-4F985311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29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86683" y="2744665"/>
            <a:ext cx="5370635" cy="1156656"/>
          </a:xfrm>
          <a:noFill/>
          <a:effectLst/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3600" b="1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684" y="3918737"/>
            <a:ext cx="5370633" cy="5265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cap="none" baseline="0">
                <a:solidFill>
                  <a:srgbClr val="D7DF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Name, Company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43" y="1036301"/>
            <a:ext cx="4040315" cy="12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19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FA94A2-3B36-400E-A171-57D4FBBDE9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232" b="19131"/>
          <a:stretch/>
        </p:blipFill>
        <p:spPr>
          <a:xfrm>
            <a:off x="0" y="4489458"/>
            <a:ext cx="9155430" cy="659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99415"/>
            <a:ext cx="7886700" cy="557504"/>
          </a:xfrm>
        </p:spPr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28650" y="1194902"/>
            <a:ext cx="7886700" cy="2944608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29" y="4652104"/>
            <a:ext cx="1091051" cy="33582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5715" y="4430805"/>
            <a:ext cx="9155430" cy="57250"/>
          </a:xfrm>
          <a:prstGeom prst="rect">
            <a:avLst/>
          </a:prstGeom>
          <a:solidFill>
            <a:srgbClr val="CEDB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9258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196134"/>
            <a:ext cx="3835229" cy="259772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0121" y="1196134"/>
            <a:ext cx="3836129" cy="259772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99415"/>
            <a:ext cx="7886700" cy="557504"/>
          </a:xfrm>
        </p:spPr>
        <p:txBody>
          <a:bodyPr/>
          <a:lstStyle/>
          <a:p>
            <a:r>
              <a:rPr lang="en-US" dirty="0"/>
              <a:t>Click to add slide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FA94A2-3B36-400E-A171-57D4FBBDE9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232" b="19131"/>
          <a:stretch/>
        </p:blipFill>
        <p:spPr>
          <a:xfrm>
            <a:off x="5715" y="4489458"/>
            <a:ext cx="9155430" cy="6591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29" y="4652104"/>
            <a:ext cx="1091051" cy="335822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4430805"/>
            <a:ext cx="9155430" cy="57250"/>
          </a:xfrm>
          <a:prstGeom prst="rect">
            <a:avLst/>
          </a:prstGeom>
          <a:solidFill>
            <a:srgbClr val="CEDB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93658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800" y="547017"/>
            <a:ext cx="2949178" cy="863714"/>
          </a:xfrm>
        </p:spPr>
        <p:txBody>
          <a:bodyPr bIns="91440" anchor="t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6657" y="1472514"/>
            <a:ext cx="2955131" cy="253828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671565" y="540572"/>
            <a:ext cx="4978004" cy="347067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FA94A2-3B36-400E-A171-57D4FBBDE9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232" b="19131"/>
          <a:stretch/>
        </p:blipFill>
        <p:spPr>
          <a:xfrm>
            <a:off x="5715" y="4489458"/>
            <a:ext cx="9155430" cy="6591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29" y="4652104"/>
            <a:ext cx="1091051" cy="33582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430805"/>
            <a:ext cx="9155430" cy="57250"/>
          </a:xfrm>
          <a:prstGeom prst="rect">
            <a:avLst/>
          </a:prstGeom>
          <a:solidFill>
            <a:srgbClr val="CEDB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26655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03" y="0"/>
            <a:ext cx="6415307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8664" y="395926"/>
            <a:ext cx="2241223" cy="1267088"/>
          </a:xfrm>
        </p:spPr>
        <p:txBody>
          <a:bodyPr anchor="t">
            <a:noAutofit/>
          </a:bodyPr>
          <a:lstStyle>
            <a:lvl1pPr>
              <a:defRPr sz="2700" baseline="0"/>
            </a:lvl1pPr>
          </a:lstStyle>
          <a:p>
            <a:r>
              <a:rPr lang="en-US" dirty="0"/>
              <a:t>Slide title goes here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2" t="21810" r="23017" b="40948"/>
          <a:stretch/>
        </p:blipFill>
        <p:spPr>
          <a:xfrm>
            <a:off x="-7071" y="2140669"/>
            <a:ext cx="3040145" cy="3027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29" y="4652104"/>
            <a:ext cx="1091051" cy="33582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939654" y="396479"/>
            <a:ext cx="5859065" cy="30015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Black background is not for the faint of heart</a:t>
            </a:r>
          </a:p>
          <a:p>
            <a:pPr lvl="2"/>
            <a:r>
              <a:rPr lang="en-US" dirty="0"/>
              <a:t>Use small text sparingly here</a:t>
            </a:r>
          </a:p>
        </p:txBody>
      </p:sp>
    </p:spTree>
    <p:extLst>
      <p:ext uri="{BB962C8B-B14F-4D97-AF65-F5344CB8AC3E}">
        <p14:creationId xmlns:p14="http://schemas.microsoft.com/office/powerpoint/2010/main" val="114357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1599-081E-4756-AB1F-D20F14B98C5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3931911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86683" y="2744665"/>
            <a:ext cx="5370635" cy="1156656"/>
          </a:xfrm>
          <a:noFill/>
          <a:effectLst/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3600" b="1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684" y="3918737"/>
            <a:ext cx="5370633" cy="5265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cap="none" baseline="0">
                <a:solidFill>
                  <a:srgbClr val="D7DF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Name, Company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43" y="1036301"/>
            <a:ext cx="4040315" cy="12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48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FA94A2-3B36-400E-A171-57D4FBBDE9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232" b="19131"/>
          <a:stretch/>
        </p:blipFill>
        <p:spPr>
          <a:xfrm>
            <a:off x="0" y="4489458"/>
            <a:ext cx="9155430" cy="659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99415"/>
            <a:ext cx="7886700" cy="557504"/>
          </a:xfrm>
        </p:spPr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28650" y="1194902"/>
            <a:ext cx="7886700" cy="2944608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29" y="4652104"/>
            <a:ext cx="1091051" cy="33582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5715" y="4430805"/>
            <a:ext cx="9155430" cy="57250"/>
          </a:xfrm>
          <a:prstGeom prst="rect">
            <a:avLst/>
          </a:prstGeom>
          <a:solidFill>
            <a:srgbClr val="CEDB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23409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196134"/>
            <a:ext cx="3835229" cy="259772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0121" y="1196134"/>
            <a:ext cx="3836129" cy="259772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99415"/>
            <a:ext cx="7886700" cy="557504"/>
          </a:xfrm>
        </p:spPr>
        <p:txBody>
          <a:bodyPr/>
          <a:lstStyle/>
          <a:p>
            <a:r>
              <a:rPr lang="en-US" dirty="0"/>
              <a:t>Click to add slide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FA94A2-3B36-400E-A171-57D4FBBDE9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232" b="19131"/>
          <a:stretch/>
        </p:blipFill>
        <p:spPr>
          <a:xfrm>
            <a:off x="5715" y="4489458"/>
            <a:ext cx="9155430" cy="6591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29" y="4652104"/>
            <a:ext cx="1091051" cy="335822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4430805"/>
            <a:ext cx="9155430" cy="57250"/>
          </a:xfrm>
          <a:prstGeom prst="rect">
            <a:avLst/>
          </a:prstGeom>
          <a:solidFill>
            <a:srgbClr val="CEDB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53535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800" y="547017"/>
            <a:ext cx="2949178" cy="863714"/>
          </a:xfrm>
        </p:spPr>
        <p:txBody>
          <a:bodyPr bIns="91440" anchor="t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6657" y="1472514"/>
            <a:ext cx="2955131" cy="253828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671565" y="540572"/>
            <a:ext cx="4978004" cy="347067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FA94A2-3B36-400E-A171-57D4FBBDE9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232" b="19131"/>
          <a:stretch/>
        </p:blipFill>
        <p:spPr>
          <a:xfrm>
            <a:off x="5715" y="4489458"/>
            <a:ext cx="9155430" cy="6591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29" y="4652104"/>
            <a:ext cx="1091051" cy="33582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430805"/>
            <a:ext cx="9155430" cy="57250"/>
          </a:xfrm>
          <a:prstGeom prst="rect">
            <a:avLst/>
          </a:prstGeom>
          <a:solidFill>
            <a:srgbClr val="CEDB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232270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03" y="0"/>
            <a:ext cx="6415307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8664" y="395926"/>
            <a:ext cx="2241223" cy="1267088"/>
          </a:xfrm>
        </p:spPr>
        <p:txBody>
          <a:bodyPr anchor="t">
            <a:noAutofit/>
          </a:bodyPr>
          <a:lstStyle>
            <a:lvl1pPr>
              <a:defRPr sz="2700" baseline="0"/>
            </a:lvl1pPr>
          </a:lstStyle>
          <a:p>
            <a:r>
              <a:rPr lang="en-US" dirty="0"/>
              <a:t>Slide title goes here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2" t="21810" r="23017" b="40948"/>
          <a:stretch/>
        </p:blipFill>
        <p:spPr>
          <a:xfrm>
            <a:off x="-7071" y="2140669"/>
            <a:ext cx="3040145" cy="3027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29" y="4652104"/>
            <a:ext cx="1091051" cy="33582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939654" y="396479"/>
            <a:ext cx="5859065" cy="30015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Black background is not for the faint of heart</a:t>
            </a:r>
          </a:p>
          <a:p>
            <a:pPr lvl="2"/>
            <a:r>
              <a:rPr lang="en-US" dirty="0"/>
              <a:t>Use small text sparingly here</a:t>
            </a:r>
          </a:p>
        </p:txBody>
      </p:sp>
    </p:spTree>
    <p:extLst>
      <p:ext uri="{BB962C8B-B14F-4D97-AF65-F5344CB8AC3E}">
        <p14:creationId xmlns:p14="http://schemas.microsoft.com/office/powerpoint/2010/main" val="407721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1599-081E-4756-AB1F-D20F14B98C5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560272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1599-081E-4756-AB1F-D20F14B98C5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8465720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1599-081E-4756-AB1F-D20F14B98C5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62488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1599-081E-4756-AB1F-D20F14B98C5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885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1599-081E-4756-AB1F-D20F14B98C5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186355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1599-081E-4756-AB1F-D20F14B98C5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959201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81599-081E-4756-AB1F-D20F14B98C5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2928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4" r:id="rId12"/>
    <p:sldLayoutId id="2147483727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C4D35-6D22-4746-9291-0F75B1E9DABC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DA76F-261E-4519-ADBA-4F985311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2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33283" y="1410349"/>
            <a:ext cx="7892879" cy="1854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Bulleted List</a:t>
            </a:r>
          </a:p>
          <a:p>
            <a:pPr lvl="2"/>
            <a:r>
              <a:rPr lang="en-US" dirty="0"/>
              <a:t>Sub-bullet</a:t>
            </a:r>
          </a:p>
          <a:p>
            <a:pPr lvl="3"/>
            <a:r>
              <a:rPr lang="en-US" dirty="0"/>
              <a:t>Sub-bullet</a:t>
            </a:r>
          </a:p>
        </p:txBody>
      </p:sp>
    </p:spTree>
    <p:extLst>
      <p:ext uri="{BB962C8B-B14F-4D97-AF65-F5344CB8AC3E}">
        <p14:creationId xmlns:p14="http://schemas.microsoft.com/office/powerpoint/2010/main" val="179486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 cap="all">
          <a:solidFill>
            <a:srgbClr val="32B9E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400" b="1" kern="1200" cap="none" baseline="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7DF21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7DF21"/>
        </a:buClr>
        <a:buSzPct val="120000"/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7DF21"/>
        </a:buClr>
        <a:buSzPct val="12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7DF21"/>
        </a:buClr>
        <a:buSzPct val="12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33283" y="1410349"/>
            <a:ext cx="7892879" cy="1854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Bulleted List</a:t>
            </a:r>
          </a:p>
          <a:p>
            <a:pPr lvl="2"/>
            <a:r>
              <a:rPr lang="en-US" dirty="0"/>
              <a:t>Sub-bullet</a:t>
            </a:r>
          </a:p>
          <a:p>
            <a:pPr lvl="3"/>
            <a:r>
              <a:rPr lang="en-US" dirty="0"/>
              <a:t>Sub-bullet</a:t>
            </a:r>
          </a:p>
        </p:txBody>
      </p:sp>
    </p:spTree>
    <p:extLst>
      <p:ext uri="{BB962C8B-B14F-4D97-AF65-F5344CB8AC3E}">
        <p14:creationId xmlns:p14="http://schemas.microsoft.com/office/powerpoint/2010/main" val="306995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 cap="all">
          <a:solidFill>
            <a:srgbClr val="32B9E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400" b="1" kern="1200" cap="none" baseline="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7DF21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7DF21"/>
        </a:buClr>
        <a:buSzPct val="120000"/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7DF21"/>
        </a:buClr>
        <a:buSzPct val="12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7DF21"/>
        </a:buClr>
        <a:buSzPct val="12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14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openxmlformats.org/officeDocument/2006/relationships/image" Target="../media/image17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268" y="2357803"/>
            <a:ext cx="6882179" cy="115665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TOWN HALL MEETING</a:t>
            </a:r>
            <a:r>
              <a:rPr lang="en-US" dirty="0"/>
              <a:t>HALL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Steve August, President of NEMOA</a:t>
            </a:r>
          </a:p>
          <a:p>
            <a:r>
              <a:rPr lang="en-US" dirty="0">
                <a:solidFill>
                  <a:srgbClr val="00B0F0"/>
                </a:solidFill>
              </a:rPr>
              <a:t>VP, Marketing - Road Scholar</a:t>
            </a:r>
          </a:p>
        </p:txBody>
      </p:sp>
    </p:spTree>
    <p:extLst>
      <p:ext uri="{BB962C8B-B14F-4D97-AF65-F5344CB8AC3E}">
        <p14:creationId xmlns:p14="http://schemas.microsoft.com/office/powerpoint/2010/main" val="1568932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FE68A-BC52-916D-4F75-5DEFAD6CE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0D73CB7-D6F4-EDD2-09A6-C497C9D2AF1D}"/>
              </a:ext>
            </a:extLst>
          </p:cNvPr>
          <p:cNvSpPr txBox="1">
            <a:spLocks/>
          </p:cNvSpPr>
          <p:nvPr/>
        </p:nvSpPr>
        <p:spPr>
          <a:xfrm>
            <a:off x="179245" y="260711"/>
            <a:ext cx="8383872" cy="536354"/>
          </a:xfrm>
          <a:prstGeom prst="rect">
            <a:avLst/>
          </a:prstGeom>
        </p:spPr>
        <p:txBody>
          <a:bodyPr vert="horz" lIns="68580" tIns="34290" rIns="68580" bIns="6858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>
                <a:solidFill>
                  <a:srgbClr val="32B9E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700" dirty="0"/>
              <a:t>Membership Benefits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3F74D-29E9-C583-5861-A2A32225E38A}"/>
              </a:ext>
            </a:extLst>
          </p:cNvPr>
          <p:cNvSpPr/>
          <p:nvPr/>
        </p:nvSpPr>
        <p:spPr>
          <a:xfrm>
            <a:off x="504354" y="943052"/>
            <a:ext cx="86396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Tx/>
              <a:buChar char="-"/>
            </a:pPr>
            <a:r>
              <a:rPr lang="en-US" sz="2400" dirty="0"/>
              <a:t>NEMOA Job Board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Ability to nominate a rising star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Nominations for Lifetime Achievement Award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Eligible for Board Participation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Access to past summit presentations &amp; material online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Connection to board members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CC08B-4F82-57AD-4038-2193CDB328EF}"/>
              </a:ext>
            </a:extLst>
          </p:cNvPr>
          <p:cNvSpPr txBox="1"/>
          <p:nvPr/>
        </p:nvSpPr>
        <p:spPr>
          <a:xfrm>
            <a:off x="179246" y="3766695"/>
            <a:ext cx="8639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*Membership fee has remained the same for nearly a decade*</a:t>
            </a:r>
          </a:p>
        </p:txBody>
      </p:sp>
    </p:spTree>
    <p:extLst>
      <p:ext uri="{BB962C8B-B14F-4D97-AF65-F5344CB8AC3E}">
        <p14:creationId xmlns:p14="http://schemas.microsoft.com/office/powerpoint/2010/main" val="2406971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9245" y="260711"/>
            <a:ext cx="8383872" cy="536354"/>
          </a:xfrm>
          <a:prstGeom prst="rect">
            <a:avLst/>
          </a:prstGeom>
        </p:spPr>
        <p:txBody>
          <a:bodyPr vert="horz" lIns="68580" tIns="34290" rIns="68580" bIns="6858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>
                <a:solidFill>
                  <a:srgbClr val="32B9E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700" dirty="0"/>
              <a:t>Presidents Report</a:t>
            </a:r>
          </a:p>
        </p:txBody>
      </p:sp>
      <p:sp>
        <p:nvSpPr>
          <p:cNvPr id="4" name="Rectangle 3"/>
          <p:cNvSpPr/>
          <p:nvPr/>
        </p:nvSpPr>
        <p:spPr>
          <a:xfrm>
            <a:off x="504354" y="943052"/>
            <a:ext cx="724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Key Accomplishments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Strengthening Financials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Membership database update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ACMA collaboration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New content structure for the summit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Increased AI focus with pre-sessions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Coming up: 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NEMOA Inside Track  - 4</a:t>
            </a:r>
            <a:r>
              <a:rPr lang="en-US" sz="2400" baseline="30000" dirty="0"/>
              <a:t>th</a:t>
            </a:r>
            <a:r>
              <a:rPr lang="en-US" sz="2400" dirty="0"/>
              <a:t> Thursday of the month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First one May 28</a:t>
            </a:r>
            <a:r>
              <a:rPr lang="en-US" sz="2400" baseline="30000" dirty="0"/>
              <a:t>th</a:t>
            </a:r>
            <a:r>
              <a:rPr lang="en-US" sz="2400" dirty="0"/>
              <a:t> @ Noon </a:t>
            </a:r>
          </a:p>
          <a:p>
            <a:pPr marL="800100" lvl="1" indent="-342900">
              <a:buFontTx/>
              <a:buChar char="-"/>
            </a:pPr>
            <a:endParaRPr lang="en-US" sz="2400" dirty="0"/>
          </a:p>
          <a:p>
            <a:pPr marL="800100" lvl="1" indent="-34290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5692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B50ED-BFCB-3ECB-B726-354928AAC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39830-1003-9882-1806-22B6C7509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6684" y="2292179"/>
            <a:ext cx="5370635" cy="115665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70917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6684" y="2292179"/>
            <a:ext cx="5370635" cy="115665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Treasurers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Tammy Senft, Treasurer of NEMOA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2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25487" y="7871"/>
            <a:ext cx="5406260" cy="536354"/>
          </a:xfrm>
          <a:prstGeom prst="rect">
            <a:avLst/>
          </a:prstGeom>
        </p:spPr>
        <p:txBody>
          <a:bodyPr vert="horz" lIns="68580" tIns="34290" rIns="68580" bIns="6858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>
                <a:solidFill>
                  <a:srgbClr val="32B9E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700" dirty="0"/>
              <a:t>treasurers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299EE-4BBB-B279-F9F9-C6C007D12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11" y="544225"/>
            <a:ext cx="2680007" cy="38536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848D8C-7B13-D8E8-98FE-E5BA1E01C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351" y="606585"/>
            <a:ext cx="3849956" cy="369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7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9245" y="260711"/>
            <a:ext cx="8383872" cy="536354"/>
          </a:xfrm>
          <a:prstGeom prst="rect">
            <a:avLst/>
          </a:prstGeom>
        </p:spPr>
        <p:txBody>
          <a:bodyPr vert="horz" lIns="68580" tIns="34290" rIns="68580" bIns="6858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>
                <a:solidFill>
                  <a:srgbClr val="32B9E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700" dirty="0"/>
              <a:t>treasurers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36795-5C52-D055-3B70-796951C32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364" y="699826"/>
            <a:ext cx="5525271" cy="37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05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6684" y="2292179"/>
            <a:ext cx="5370635" cy="115665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President’s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Steve August, VP Marketing Road Scholar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80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89646" y="171862"/>
            <a:ext cx="8383872" cy="536354"/>
          </a:xfrm>
          <a:prstGeom prst="rect">
            <a:avLst/>
          </a:prstGeom>
        </p:spPr>
        <p:txBody>
          <a:bodyPr vert="horz" lIns="68580" tIns="34290" rIns="68580" bIns="6858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>
                <a:solidFill>
                  <a:srgbClr val="32B9E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700" dirty="0"/>
              <a:t>NEMOA Officers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C1362-3E7F-2D1B-FA20-F639BC501D02}"/>
              </a:ext>
            </a:extLst>
          </p:cNvPr>
          <p:cNvSpPr txBox="1"/>
          <p:nvPr/>
        </p:nvSpPr>
        <p:spPr>
          <a:xfrm>
            <a:off x="6903654" y="2734382"/>
            <a:ext cx="15309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Pam Higgins</a:t>
            </a:r>
          </a:p>
          <a:p>
            <a:r>
              <a:rPr lang="en-US" sz="1400" dirty="0"/>
              <a:t>Board Secretary</a:t>
            </a:r>
          </a:p>
          <a:p>
            <a:r>
              <a:rPr lang="en-US" sz="1400" dirty="0"/>
              <a:t>Wiland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2B71A7-3BF7-CF36-0B50-4DB436B31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95" y="2571750"/>
            <a:ext cx="1315772" cy="13157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B42888-7CDB-9AB7-0C8B-06B75E38A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95" y="708216"/>
            <a:ext cx="1500554" cy="15005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CD85D11-DCAC-1B30-1993-62CA4156FD6F}"/>
              </a:ext>
            </a:extLst>
          </p:cNvPr>
          <p:cNvSpPr txBox="1"/>
          <p:nvPr/>
        </p:nvSpPr>
        <p:spPr>
          <a:xfrm>
            <a:off x="2308208" y="1008614"/>
            <a:ext cx="15309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Steve August</a:t>
            </a:r>
          </a:p>
          <a:p>
            <a:r>
              <a:rPr lang="en-US" sz="1400" dirty="0"/>
              <a:t>Board President</a:t>
            </a:r>
          </a:p>
          <a:p>
            <a:r>
              <a:rPr lang="en-US" sz="1400" dirty="0"/>
              <a:t>Road Scholar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788EA6-0288-6CFD-0F81-1FC3292BAA3A}"/>
              </a:ext>
            </a:extLst>
          </p:cNvPr>
          <p:cNvSpPr txBox="1"/>
          <p:nvPr/>
        </p:nvSpPr>
        <p:spPr>
          <a:xfrm>
            <a:off x="2308208" y="2734382"/>
            <a:ext cx="1912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John Rossiter</a:t>
            </a:r>
          </a:p>
          <a:p>
            <a:r>
              <a:rPr lang="en-US" sz="1400" dirty="0"/>
              <a:t>Board  Vice President</a:t>
            </a:r>
          </a:p>
          <a:p>
            <a:r>
              <a:rPr lang="en-US" sz="1400" dirty="0" err="1"/>
              <a:t>Lindenmeyr</a:t>
            </a:r>
            <a:r>
              <a:rPr lang="en-US" sz="1400" dirty="0"/>
              <a:t> Central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7CF58F-C607-3120-F917-7D6F6C9EB2EC}"/>
              </a:ext>
            </a:extLst>
          </p:cNvPr>
          <p:cNvSpPr txBox="1"/>
          <p:nvPr/>
        </p:nvSpPr>
        <p:spPr>
          <a:xfrm>
            <a:off x="6809870" y="1089161"/>
            <a:ext cx="15309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Tammy Senft</a:t>
            </a:r>
          </a:p>
          <a:p>
            <a:r>
              <a:rPr lang="en-US" sz="1400" dirty="0"/>
              <a:t>Treasurer</a:t>
            </a:r>
          </a:p>
          <a:p>
            <a:r>
              <a:rPr lang="en-US" sz="1400" dirty="0"/>
              <a:t>Consultant</a:t>
            </a:r>
          </a:p>
        </p:txBody>
      </p:sp>
      <p:pic>
        <p:nvPicPr>
          <p:cNvPr id="1026" name="Picture 2" descr="Tammy Senft">
            <a:extLst>
              <a:ext uri="{FF2B5EF4-FFF2-40B4-BE49-F238E27FC236}">
                <a16:creationId xmlns:a16="http://schemas.microsoft.com/office/drawing/2014/main" id="{F13656D8-0797-43DF-2649-7B142D3AB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2" y="646670"/>
            <a:ext cx="15716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mela Higgins">
            <a:extLst>
              <a:ext uri="{FF2B5EF4-FFF2-40B4-BE49-F238E27FC236}">
                <a16:creationId xmlns:a16="http://schemas.microsoft.com/office/drawing/2014/main" id="{573F6A20-1933-19FF-CC80-A0F944BA7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2" y="2350938"/>
            <a:ext cx="1530949" cy="153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4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775D5-9E00-4352-257A-48663F1E8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9360ED3-8BD0-C2AE-16F3-784907C818CE}"/>
              </a:ext>
            </a:extLst>
          </p:cNvPr>
          <p:cNvSpPr txBox="1">
            <a:spLocks/>
          </p:cNvSpPr>
          <p:nvPr/>
        </p:nvSpPr>
        <p:spPr>
          <a:xfrm>
            <a:off x="179245" y="260711"/>
            <a:ext cx="8383872" cy="536354"/>
          </a:xfrm>
          <a:prstGeom prst="rect">
            <a:avLst/>
          </a:prstGeom>
        </p:spPr>
        <p:txBody>
          <a:bodyPr vert="horz" lIns="68580" tIns="34290" rIns="68580" bIns="6858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>
                <a:solidFill>
                  <a:srgbClr val="32B9E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700" dirty="0"/>
              <a:t>NEMOA Board MEMBERS at Large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C91880-61BC-9113-0974-387AE2AF8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305" y="793365"/>
            <a:ext cx="951139" cy="9511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B02B62-DC01-DA6B-F3DE-BB013A576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305" y="1885406"/>
            <a:ext cx="951139" cy="9511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16B0A0-63D5-FCF2-E2F6-72B09F321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0720" y="2999145"/>
            <a:ext cx="1022037" cy="1016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5D607D-3D66-980C-FEC0-AA5BB758A8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0720" y="1849399"/>
            <a:ext cx="1022662" cy="10371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484EDB0-5F8C-C9FC-F6CA-0ED65C29BC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0096" y="699653"/>
            <a:ext cx="1022661" cy="10556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D86007C-64C8-4586-8EF4-01221EEE30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697" y="1859280"/>
            <a:ext cx="1017406" cy="10174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467356-27F0-4E22-8912-C56C8262F8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083" y="797065"/>
            <a:ext cx="951139" cy="9511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AD06211-2161-FB6E-5E3A-1AAE99AA99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185" y="2987762"/>
            <a:ext cx="1055918" cy="9557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4E48A9D-C469-6E16-2ABE-8BD0ADC614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80252" y="2999144"/>
            <a:ext cx="1096459" cy="109645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609800C-33AB-BF66-1697-B21388BDBC97}"/>
              </a:ext>
            </a:extLst>
          </p:cNvPr>
          <p:cNvSpPr txBox="1"/>
          <p:nvPr/>
        </p:nvSpPr>
        <p:spPr>
          <a:xfrm>
            <a:off x="1554479" y="1088683"/>
            <a:ext cx="138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Dana Springfield</a:t>
            </a:r>
          </a:p>
          <a:p>
            <a:pPr algn="ctr"/>
            <a:r>
              <a:rPr lang="en-US" sz="1400" dirty="0"/>
              <a:t>Dover </a:t>
            </a:r>
            <a:r>
              <a:rPr lang="en-US" sz="1400" dirty="0" err="1"/>
              <a:t>Sadlery</a:t>
            </a:r>
            <a:endParaRPr lang="en-US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A792DB-1634-1A86-312B-77FE68E1D5C6}"/>
              </a:ext>
            </a:extLst>
          </p:cNvPr>
          <p:cNvSpPr txBox="1"/>
          <p:nvPr/>
        </p:nvSpPr>
        <p:spPr>
          <a:xfrm>
            <a:off x="1554478" y="2207086"/>
            <a:ext cx="1384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Dana Pappas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274C71-EB64-BF7E-1DE4-640CBD958503}"/>
              </a:ext>
            </a:extLst>
          </p:cNvPr>
          <p:cNvSpPr txBox="1"/>
          <p:nvPr/>
        </p:nvSpPr>
        <p:spPr>
          <a:xfrm>
            <a:off x="1554478" y="3325489"/>
            <a:ext cx="138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Neil Patrick</a:t>
            </a:r>
          </a:p>
          <a:p>
            <a:r>
              <a:rPr lang="en-US" sz="1400" dirty="0"/>
              <a:t>L’Occitane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0A8264-FDE0-2E3B-9886-104E55C871C4}"/>
              </a:ext>
            </a:extLst>
          </p:cNvPr>
          <p:cNvSpPr txBox="1"/>
          <p:nvPr/>
        </p:nvSpPr>
        <p:spPr>
          <a:xfrm>
            <a:off x="4383192" y="987928"/>
            <a:ext cx="1530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Stephanie Stopka</a:t>
            </a:r>
          </a:p>
          <a:p>
            <a:r>
              <a:rPr lang="en-US" sz="1400" dirty="0"/>
              <a:t>Design Toscano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A2E7C8-1D96-1316-1A67-3505F9A9CBF9}"/>
              </a:ext>
            </a:extLst>
          </p:cNvPr>
          <p:cNvSpPr txBox="1"/>
          <p:nvPr/>
        </p:nvSpPr>
        <p:spPr>
          <a:xfrm>
            <a:off x="4383192" y="2053410"/>
            <a:ext cx="138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Brent Niemuth</a:t>
            </a:r>
          </a:p>
          <a:p>
            <a:r>
              <a:rPr lang="en-US" sz="1400" dirty="0"/>
              <a:t>J. Schmid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25FF4D-8683-8A35-DDBE-725F7330AA60}"/>
              </a:ext>
            </a:extLst>
          </p:cNvPr>
          <p:cNvSpPr txBox="1"/>
          <p:nvPr/>
        </p:nvSpPr>
        <p:spPr>
          <a:xfrm>
            <a:off x="4436493" y="3325489"/>
            <a:ext cx="138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Brian Rainey</a:t>
            </a:r>
          </a:p>
          <a:p>
            <a:r>
              <a:rPr lang="en-US" sz="1400" dirty="0"/>
              <a:t>Path2Response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C365CC-8388-C62A-0B8F-1196AE357C91}"/>
              </a:ext>
            </a:extLst>
          </p:cNvPr>
          <p:cNvSpPr txBox="1"/>
          <p:nvPr/>
        </p:nvSpPr>
        <p:spPr>
          <a:xfrm>
            <a:off x="7303608" y="1016318"/>
            <a:ext cx="13846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Emily Treske</a:t>
            </a:r>
          </a:p>
          <a:p>
            <a:r>
              <a:rPr lang="en-US" sz="1400" dirty="0"/>
              <a:t>The Vermont Country Store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73B745E-47BF-E18C-B689-17F210880337}"/>
              </a:ext>
            </a:extLst>
          </p:cNvPr>
          <p:cNvSpPr txBox="1"/>
          <p:nvPr/>
        </p:nvSpPr>
        <p:spPr>
          <a:xfrm>
            <a:off x="7342795" y="2099364"/>
            <a:ext cx="138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Christine Page</a:t>
            </a:r>
          </a:p>
          <a:p>
            <a:r>
              <a:rPr lang="en-US" sz="1400" dirty="0"/>
              <a:t>Epsilon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96A298-FF64-A325-C3F2-8FBC49953849}"/>
              </a:ext>
            </a:extLst>
          </p:cNvPr>
          <p:cNvSpPr txBox="1"/>
          <p:nvPr/>
        </p:nvSpPr>
        <p:spPr>
          <a:xfrm>
            <a:off x="7342795" y="3497757"/>
            <a:ext cx="138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Alok Jain</a:t>
            </a:r>
          </a:p>
          <a:p>
            <a:r>
              <a:rPr lang="en-US" sz="1400" dirty="0"/>
              <a:t>Affordable Care</a:t>
            </a:r>
          </a:p>
        </p:txBody>
      </p:sp>
    </p:spTree>
    <p:extLst>
      <p:ext uri="{BB962C8B-B14F-4D97-AF65-F5344CB8AC3E}">
        <p14:creationId xmlns:p14="http://schemas.microsoft.com/office/powerpoint/2010/main" val="169999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DFFDDB-C21F-69BB-4184-A5C010C2A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116" y="2616428"/>
            <a:ext cx="1077645" cy="107764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9245" y="260711"/>
            <a:ext cx="8383872" cy="536354"/>
          </a:xfrm>
          <a:prstGeom prst="rect">
            <a:avLst/>
          </a:prstGeom>
        </p:spPr>
        <p:txBody>
          <a:bodyPr vert="horz" lIns="68580" tIns="34290" rIns="68580" bIns="6858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>
                <a:solidFill>
                  <a:srgbClr val="32B9E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700" dirty="0"/>
              <a:t>Your NEMOA BOARD OF DIRECTORS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178" y="906463"/>
            <a:ext cx="1003788" cy="1003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72" y="896182"/>
            <a:ext cx="990068" cy="10140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4181" y="896182"/>
            <a:ext cx="681003" cy="10140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5726" y="896182"/>
            <a:ext cx="1014069" cy="10140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8108" y="881843"/>
            <a:ext cx="990068" cy="9900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0252" y="2651498"/>
            <a:ext cx="742068" cy="9900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5382" y="881842"/>
            <a:ext cx="1011249" cy="10112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9211" y="880806"/>
            <a:ext cx="1034594" cy="10294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5021" y="2631300"/>
            <a:ext cx="983685" cy="9976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272" y="1910251"/>
            <a:ext cx="1066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Steve August</a:t>
            </a:r>
          </a:p>
          <a:p>
            <a:pPr algn="ctr"/>
            <a:r>
              <a:rPr lang="en-US" sz="1200" dirty="0"/>
              <a:t>PRESIDENT</a:t>
            </a:r>
          </a:p>
          <a:p>
            <a:pPr algn="ctr"/>
            <a:r>
              <a:rPr lang="en-US" sz="1200" dirty="0"/>
              <a:t>Road Scholar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89952" y="1924634"/>
            <a:ext cx="1066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Pam Higgins</a:t>
            </a:r>
          </a:p>
          <a:p>
            <a:pPr algn="ctr"/>
            <a:r>
              <a:rPr lang="en-US" sz="1200" dirty="0"/>
              <a:t>SECRETARY</a:t>
            </a:r>
          </a:p>
          <a:p>
            <a:pPr algn="ctr"/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367675" y="1924569"/>
            <a:ext cx="1494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John Rossiter</a:t>
            </a:r>
          </a:p>
          <a:p>
            <a:pPr algn="ctr"/>
            <a:r>
              <a:rPr lang="en-US" sz="1200" dirty="0"/>
              <a:t>VICE PRESIDENT</a:t>
            </a:r>
          </a:p>
          <a:p>
            <a:pPr algn="ctr"/>
            <a:r>
              <a:rPr lang="en-US" sz="1200" dirty="0" err="1"/>
              <a:t>Lindenmeyr</a:t>
            </a:r>
            <a:r>
              <a:rPr lang="en-US" sz="1200" dirty="0"/>
              <a:t> Central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05775" y="2005167"/>
            <a:ext cx="1066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Tammy Senft</a:t>
            </a:r>
          </a:p>
          <a:p>
            <a:pPr algn="ctr"/>
            <a:r>
              <a:rPr lang="en-US" sz="1200" dirty="0"/>
              <a:t>TREASURER</a:t>
            </a:r>
          </a:p>
          <a:p>
            <a:pPr algn="ctr"/>
            <a:r>
              <a:rPr lang="en-US" sz="1200" dirty="0"/>
              <a:t>Consultant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04969" y="2011928"/>
            <a:ext cx="1232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Dana Springfield</a:t>
            </a:r>
          </a:p>
          <a:p>
            <a:pPr algn="ctr"/>
            <a:r>
              <a:rPr lang="en-US" sz="1200" dirty="0"/>
              <a:t>PAST PRESIDENT</a:t>
            </a:r>
          </a:p>
          <a:p>
            <a:pPr algn="ctr"/>
            <a:r>
              <a:rPr lang="en-US" sz="1200" dirty="0"/>
              <a:t>Dover Saddlery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64145" y="1986743"/>
            <a:ext cx="126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Dana Pappas</a:t>
            </a:r>
          </a:p>
          <a:p>
            <a:pPr algn="ctr"/>
            <a:r>
              <a:rPr lang="en-US" sz="1200" dirty="0"/>
              <a:t>PAST PRESIDENT</a:t>
            </a:r>
          </a:p>
          <a:p>
            <a:pPr algn="ctr"/>
            <a:r>
              <a:rPr lang="en-US" sz="1200" dirty="0"/>
              <a:t>Plow &amp; Hearth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30188" y="3722426"/>
            <a:ext cx="141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Neil Patrick</a:t>
            </a:r>
          </a:p>
          <a:p>
            <a:pPr algn="ctr"/>
            <a:r>
              <a:rPr lang="en-US" sz="1200" dirty="0"/>
              <a:t>At Large</a:t>
            </a:r>
          </a:p>
          <a:p>
            <a:pPr algn="ctr"/>
            <a:r>
              <a:rPr lang="en-US" sz="1200" dirty="0"/>
              <a:t>L’OCCITANE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20217" y="1976831"/>
            <a:ext cx="141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Brian Rainey</a:t>
            </a:r>
          </a:p>
          <a:p>
            <a:pPr algn="ctr"/>
            <a:r>
              <a:rPr lang="en-US" sz="1200" dirty="0"/>
              <a:t>At Large</a:t>
            </a:r>
          </a:p>
          <a:p>
            <a:pPr algn="ctr"/>
            <a:r>
              <a:rPr lang="en-US" sz="1200" dirty="0"/>
              <a:t>Path2Response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19941" y="3725388"/>
            <a:ext cx="141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Brent Niemuth</a:t>
            </a:r>
          </a:p>
          <a:p>
            <a:pPr algn="ctr"/>
            <a:r>
              <a:rPr lang="en-US" sz="1200" dirty="0"/>
              <a:t>At Large</a:t>
            </a:r>
          </a:p>
          <a:p>
            <a:pPr algn="ctr"/>
            <a:r>
              <a:rPr lang="en-US" sz="1200" dirty="0"/>
              <a:t>J. </a:t>
            </a:r>
            <a:r>
              <a:rPr lang="en-US" sz="1200" dirty="0" err="1"/>
              <a:t>Schmid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4891194" y="3714415"/>
            <a:ext cx="141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Alok Jain</a:t>
            </a:r>
          </a:p>
          <a:p>
            <a:pPr algn="ctr"/>
            <a:r>
              <a:rPr lang="en-US" sz="1200" dirty="0"/>
              <a:t>At Large</a:t>
            </a:r>
          </a:p>
          <a:p>
            <a:pPr algn="ctr"/>
            <a:r>
              <a:rPr lang="en-US" sz="1200" dirty="0"/>
              <a:t>Affordable Care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0380" y="2617148"/>
            <a:ext cx="948677" cy="97674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572" y="3704838"/>
            <a:ext cx="141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Stephanie </a:t>
            </a:r>
            <a:r>
              <a:rPr lang="en-US" sz="1200" dirty="0" err="1"/>
              <a:t>Stopka</a:t>
            </a:r>
            <a:endParaRPr lang="en-US" sz="1200" dirty="0"/>
          </a:p>
          <a:p>
            <a:pPr algn="ctr"/>
            <a:r>
              <a:rPr lang="en-US" sz="1200" dirty="0"/>
              <a:t>At Large</a:t>
            </a:r>
          </a:p>
          <a:p>
            <a:pPr algn="ctr"/>
            <a:r>
              <a:rPr lang="en-US" sz="1200" dirty="0"/>
              <a:t>Design </a:t>
            </a:r>
            <a:r>
              <a:rPr lang="en-US" sz="1200" dirty="0" err="1"/>
              <a:t>Toscano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DA2DA-18E7-4F37-7D9B-B9D8F4AF40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40007" y="2681728"/>
            <a:ext cx="1023110" cy="10231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1F264C-158A-7A85-1473-375A95FF75FA}"/>
              </a:ext>
            </a:extLst>
          </p:cNvPr>
          <p:cNvSpPr txBox="1"/>
          <p:nvPr/>
        </p:nvSpPr>
        <p:spPr>
          <a:xfrm>
            <a:off x="7194985" y="3720412"/>
            <a:ext cx="1798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Emily Treske</a:t>
            </a:r>
          </a:p>
          <a:p>
            <a:pPr algn="ctr"/>
            <a:r>
              <a:rPr lang="en-US" sz="1200" dirty="0"/>
              <a:t>At Large</a:t>
            </a:r>
          </a:p>
          <a:p>
            <a:pPr algn="ctr"/>
            <a:r>
              <a:rPr lang="en-US" sz="1200" dirty="0"/>
              <a:t> Vermont Country Store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5E9E37-052E-C36E-C2E7-2A5900D61623}"/>
              </a:ext>
            </a:extLst>
          </p:cNvPr>
          <p:cNvSpPr txBox="1"/>
          <p:nvPr/>
        </p:nvSpPr>
        <p:spPr>
          <a:xfrm>
            <a:off x="6026044" y="3714415"/>
            <a:ext cx="141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Christine Page</a:t>
            </a:r>
          </a:p>
          <a:p>
            <a:pPr algn="ctr"/>
            <a:r>
              <a:rPr lang="en-US" sz="1200" dirty="0"/>
              <a:t>At Large</a:t>
            </a:r>
          </a:p>
          <a:p>
            <a:pPr algn="ctr"/>
            <a:r>
              <a:rPr lang="en-US" sz="1200" dirty="0"/>
              <a:t>Epsilon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F5E3AC0-0FE4-5E51-4BFA-41CDD38A2CF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82780" y="2664645"/>
            <a:ext cx="1012205" cy="101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91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89646" y="171862"/>
            <a:ext cx="8383872" cy="536354"/>
          </a:xfrm>
          <a:prstGeom prst="rect">
            <a:avLst/>
          </a:prstGeom>
        </p:spPr>
        <p:txBody>
          <a:bodyPr vert="horz" lIns="68580" tIns="34290" rIns="68580" bIns="6858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>
                <a:solidFill>
                  <a:srgbClr val="32B9E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700" dirty="0"/>
              <a:t>NEMOA MEMBERSHIP AMBASSADOR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8455" y="963812"/>
            <a:ext cx="186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janie@nemoa.org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D7C5A9-0539-4703-A4DE-B057F8249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26" y="929888"/>
            <a:ext cx="2862815" cy="2862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89226A-B975-F679-FE6F-C66B850A871E}"/>
              </a:ext>
            </a:extLst>
          </p:cNvPr>
          <p:cNvSpPr txBox="1"/>
          <p:nvPr/>
        </p:nvSpPr>
        <p:spPr>
          <a:xfrm>
            <a:off x="3636168" y="1588740"/>
            <a:ext cx="55078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First NEMOA 			Spring 1990</a:t>
            </a:r>
          </a:p>
          <a:p>
            <a:pPr marL="0" marR="0"/>
            <a:r>
              <a:rPr lang="en-US" sz="20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NEMOA Board 			2000-2007</a:t>
            </a:r>
          </a:p>
          <a:p>
            <a:pPr marL="0" marR="0"/>
            <a:r>
              <a:rPr lang="en-US" sz="20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NEMOA Executive Director 	2007-2011</a:t>
            </a:r>
          </a:p>
          <a:p>
            <a:pPr marL="0" marR="0"/>
            <a:r>
              <a:rPr lang="en-US" sz="20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NEMOA Membership Amb.	2025-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FF5F1-E2B8-B97C-C78D-140382C3A8AD}"/>
              </a:ext>
            </a:extLst>
          </p:cNvPr>
          <p:cNvSpPr txBox="1"/>
          <p:nvPr/>
        </p:nvSpPr>
        <p:spPr>
          <a:xfrm>
            <a:off x="3636168" y="963812"/>
            <a:ext cx="1672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Janie Downey</a:t>
            </a:r>
          </a:p>
        </p:txBody>
      </p:sp>
    </p:spTree>
    <p:extLst>
      <p:ext uri="{BB962C8B-B14F-4D97-AF65-F5344CB8AC3E}">
        <p14:creationId xmlns:p14="http://schemas.microsoft.com/office/powerpoint/2010/main" val="4028309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e3572ed-033d-404c-af8c-e2bbacb0c7b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B33B0007F5FC4694B2A017B0F3C77E" ma:contentTypeVersion="16" ma:contentTypeDescription="Create a new document." ma:contentTypeScope="" ma:versionID="940dd7d4cf1fe7e0fe200cdbe6e3159e">
  <xsd:schema xmlns:xsd="http://www.w3.org/2001/XMLSchema" xmlns:xs="http://www.w3.org/2001/XMLSchema" xmlns:p="http://schemas.microsoft.com/office/2006/metadata/properties" xmlns:ns3="7e3572ed-033d-404c-af8c-e2bbacb0c7bd" xmlns:ns4="33019abd-b933-4d6e-866f-4741ef792787" targetNamespace="http://schemas.microsoft.com/office/2006/metadata/properties" ma:root="true" ma:fieldsID="9761d97bee0920d95330fba859bafa9e" ns3:_="" ns4:_="">
    <xsd:import namespace="7e3572ed-033d-404c-af8c-e2bbacb0c7bd"/>
    <xsd:import namespace="33019abd-b933-4d6e-866f-4741ef7927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MediaServiceOCR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3572ed-033d-404c-af8c-e2bbacb0c7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19abd-b933-4d6e-866f-4741ef7927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165E32-FD9A-4EAB-A263-3E90C8056ABA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7e3572ed-033d-404c-af8c-e2bbacb0c7bd"/>
    <ds:schemaRef ds:uri="http://purl.org/dc/terms/"/>
    <ds:schemaRef ds:uri="33019abd-b933-4d6e-866f-4741ef792787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94A3567-B2B7-4500-8EFD-E63CF6BB14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1A85C6-7D9F-4B8E-B006-587739262F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3572ed-033d-404c-af8c-e2bbacb0c7bd"/>
    <ds:schemaRef ds:uri="33019abd-b933-4d6e-866f-4741ef7927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18321</TotalTime>
  <Words>333</Words>
  <Application>Microsoft Office PowerPoint</Application>
  <PresentationFormat>On-screen Show (16:9)</PresentationFormat>
  <Paragraphs>108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Office Theme</vt:lpstr>
      <vt:lpstr>Custom Design</vt:lpstr>
      <vt:lpstr>1_Office Theme</vt:lpstr>
      <vt:lpstr>2_Office Theme</vt:lpstr>
      <vt:lpstr>TOWN HALL MEETINGHALL</vt:lpstr>
      <vt:lpstr>Treasurers Report</vt:lpstr>
      <vt:lpstr>PowerPoint Presentation</vt:lpstr>
      <vt:lpstr>PowerPoint Presentation</vt:lpstr>
      <vt:lpstr>President’s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Roadscholar</dc:title>
  <dc:creator>Steve August</dc:creator>
  <cp:lastModifiedBy>Janie Downey</cp:lastModifiedBy>
  <cp:revision>650</cp:revision>
  <cp:lastPrinted>2019-03-11T11:38:11Z</cp:lastPrinted>
  <dcterms:modified xsi:type="dcterms:W3CDTF">2026-04-29T23:15:23Z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0x0101004CB33B0007F5FC4694B2A017B0F3C77E</vt:lpwstr>
  </property>
</Properties>
</file>