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68" r:id="rId5"/>
    <p:sldId id="269" r:id="rId6"/>
    <p:sldId id="270" r:id="rId7"/>
    <p:sldId id="271" r:id="rId8"/>
    <p:sldId id="272" r:id="rId9"/>
    <p:sldId id="257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7102" autoAdjust="0"/>
  </p:normalViewPr>
  <p:slideViewPr>
    <p:cSldViewPr snapToGrid="0">
      <p:cViewPr varScale="1">
        <p:scale>
          <a:sx n="58" d="100"/>
          <a:sy n="58" d="100"/>
        </p:scale>
        <p:origin x="4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521D7-5590-4CE7-BFB8-07FF9FA2324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77E34-175D-4200-B0A0-5B9B99EE5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5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05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018495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61354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4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aseline="0" dirty="0"/>
              <a:t>What the award is and why it is handed out</a:t>
            </a:r>
          </a:p>
        </p:txBody>
      </p:sp>
    </p:spTree>
    <p:extLst>
      <p:ext uri="{BB962C8B-B14F-4D97-AF65-F5344CB8AC3E}">
        <p14:creationId xmlns:p14="http://schemas.microsoft.com/office/powerpoint/2010/main" val="1808387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7E34-175D-4200-B0A0-5B9B99EE58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55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446394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EEA24C3-E153-FB87-957C-4B03DF4FCF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94581" y="3577483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Spring Summit 2023</a:t>
            </a:r>
          </a:p>
          <a:p>
            <a:r>
              <a:rPr lang="en-US" dirty="0"/>
              <a:t>April 4-6, 2023 </a:t>
            </a:r>
            <a:br>
              <a:rPr lang="en-US" dirty="0"/>
            </a:br>
            <a:r>
              <a:rPr lang="en-US" dirty="0"/>
              <a:t>Encore Boston Harbor, MA </a:t>
            </a:r>
          </a:p>
        </p:txBody>
      </p:sp>
      <p:grpSp>
        <p:nvGrpSpPr>
          <p:cNvPr id="11" name="Google Shape;85;p1">
            <a:extLst>
              <a:ext uri="{FF2B5EF4-FFF2-40B4-BE49-F238E27FC236}">
                <a16:creationId xmlns:a16="http://schemas.microsoft.com/office/drawing/2014/main" id="{031EBC74-5D22-D988-05F2-CDB666E904A7}"/>
              </a:ext>
            </a:extLst>
          </p:cNvPr>
          <p:cNvGrpSpPr/>
          <p:nvPr userDrawn="1"/>
        </p:nvGrpSpPr>
        <p:grpSpPr>
          <a:xfrm>
            <a:off x="11688417" y="-14284"/>
            <a:ext cx="523461" cy="6872284"/>
            <a:chOff x="0" y="0"/>
            <a:chExt cx="1348087" cy="15194773"/>
          </a:xfrm>
        </p:grpSpPr>
        <p:pic>
          <p:nvPicPr>
            <p:cNvPr id="12" name="Google Shape;86;p1">
              <a:extLst>
                <a:ext uri="{FF2B5EF4-FFF2-40B4-BE49-F238E27FC236}">
                  <a16:creationId xmlns:a16="http://schemas.microsoft.com/office/drawing/2014/main" id="{36909344-E00C-0ABD-9FFD-4F65C3011EB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>
              <a:off x="5979" y="10078775"/>
              <a:ext cx="1342108" cy="1342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87;p1">
              <a:extLst>
                <a:ext uri="{FF2B5EF4-FFF2-40B4-BE49-F238E27FC236}">
                  <a16:creationId xmlns:a16="http://schemas.microsoft.com/office/drawing/2014/main" id="{173EA144-8705-FDB8-AAD9-A3C7590DDE0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>
              <a:off x="5979" y="0"/>
              <a:ext cx="1342108" cy="1342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88;p1">
              <a:extLst>
                <a:ext uri="{FF2B5EF4-FFF2-40B4-BE49-F238E27FC236}">
                  <a16:creationId xmlns:a16="http://schemas.microsoft.com/office/drawing/2014/main" id="{6F958343-D755-1487-F96E-7E704920787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1054" y="11673346"/>
              <a:ext cx="597610" cy="1188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89;p1">
              <a:extLst>
                <a:ext uri="{FF2B5EF4-FFF2-40B4-BE49-F238E27FC236}">
                  <a16:creationId xmlns:a16="http://schemas.microsoft.com/office/drawing/2014/main" id="{B7D2CAA7-73FA-3E58-A714-7CAA627C403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414950" y="3850551"/>
              <a:ext cx="597610" cy="1188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90;p1">
              <a:extLst>
                <a:ext uri="{FF2B5EF4-FFF2-40B4-BE49-F238E27FC236}">
                  <a16:creationId xmlns:a16="http://schemas.microsoft.com/office/drawing/2014/main" id="{10BDBE1C-3376-ABC7-7023-095B5AD6A40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750477" y="8804526"/>
              <a:ext cx="597610" cy="1188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91;p1">
              <a:extLst>
                <a:ext uri="{FF2B5EF4-FFF2-40B4-BE49-F238E27FC236}">
                  <a16:creationId xmlns:a16="http://schemas.microsoft.com/office/drawing/2014/main" id="{20634107-9C4E-9D53-5733-57A9AF16541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>
              <a:off x="394817" y="7679456"/>
              <a:ext cx="637875" cy="1268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92;p1">
              <a:extLst>
                <a:ext uri="{FF2B5EF4-FFF2-40B4-BE49-F238E27FC236}">
                  <a16:creationId xmlns:a16="http://schemas.microsoft.com/office/drawing/2014/main" id="{82EF9431-0C44-84B6-9B7C-811DBD3450A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315394" y="12718332"/>
              <a:ext cx="637875" cy="1268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93;p1">
              <a:extLst>
                <a:ext uri="{FF2B5EF4-FFF2-40B4-BE49-F238E27FC236}">
                  <a16:creationId xmlns:a16="http://schemas.microsoft.com/office/drawing/2014/main" id="{F7FC08A8-EA0C-7ABA-1297-DE369923878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-5131" b="-5131"/>
            <a:stretch/>
          </p:blipFill>
          <p:spPr>
            <a:xfrm rot="10800000">
              <a:off x="710211" y="1427525"/>
              <a:ext cx="637875" cy="1268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94;p1">
              <a:extLst>
                <a:ext uri="{FF2B5EF4-FFF2-40B4-BE49-F238E27FC236}">
                  <a16:creationId xmlns:a16="http://schemas.microsoft.com/office/drawing/2014/main" id="{9652465E-0A5F-FBC3-40A8-E83259FF92B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>
              <a:off x="394817" y="4603997"/>
              <a:ext cx="637875" cy="1268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95;p1">
              <a:extLst>
                <a:ext uri="{FF2B5EF4-FFF2-40B4-BE49-F238E27FC236}">
                  <a16:creationId xmlns:a16="http://schemas.microsoft.com/office/drawing/2014/main" id="{44DACCB9-B785-23D0-9086-46EBFECC8AC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>
              <a:off x="661" y="6471679"/>
              <a:ext cx="1347426" cy="1347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96;p1">
              <a:extLst>
                <a:ext uri="{FF2B5EF4-FFF2-40B4-BE49-F238E27FC236}">
                  <a16:creationId xmlns:a16="http://schemas.microsoft.com/office/drawing/2014/main" id="{5CEEA0CB-1CB7-5DA1-9C24-227E774953B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13847347"/>
              <a:ext cx="1347426" cy="1347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97;p1">
              <a:extLst>
                <a:ext uri="{FF2B5EF4-FFF2-40B4-BE49-F238E27FC236}">
                  <a16:creationId xmlns:a16="http://schemas.microsoft.com/office/drawing/2014/main" id="{A8B95069-B227-E82A-6ADA-2378E12ECD9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374908" y="5402839"/>
              <a:ext cx="597610" cy="1188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98;p1">
              <a:extLst>
                <a:ext uri="{FF2B5EF4-FFF2-40B4-BE49-F238E27FC236}">
                  <a16:creationId xmlns:a16="http://schemas.microsoft.com/office/drawing/2014/main" id="{D36984B5-08D9-1F1B-D07C-6726947107D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>
              <a:off x="119465" y="2776920"/>
              <a:ext cx="1188579" cy="11885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Google Shape;84;p1">
            <a:extLst>
              <a:ext uri="{FF2B5EF4-FFF2-40B4-BE49-F238E27FC236}">
                <a16:creationId xmlns:a16="http://schemas.microsoft.com/office/drawing/2014/main" id="{3E6123B1-8A33-7F16-7BB7-55A9C0074A51}"/>
              </a:ext>
            </a:extLst>
          </p:cNvPr>
          <p:cNvPicPr preferRelativeResize="0"/>
          <p:nvPr userDrawn="1"/>
        </p:nvPicPr>
        <p:blipFill rotWithShape="1">
          <a:blip r:embed="rId8">
            <a:alphaModFix/>
          </a:blip>
          <a:srcRect/>
          <a:stretch/>
        </p:blipFill>
        <p:spPr>
          <a:xfrm>
            <a:off x="2284701" y="934196"/>
            <a:ext cx="7763760" cy="2634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27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008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21CB7-C995-2DF8-C950-D72788E83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D34AC-DE37-43A8-CD2E-5708CB1B4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E0B96-9E45-81D3-9D6A-FBF1A1263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357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C79BC-A8B8-727A-81E7-B00D9FCDF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3304"/>
            <a:ext cx="3932237" cy="9640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5A57DD-BB3D-693D-B58B-BA4F42916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58322-2EA4-F9B5-6A29-E362BE566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544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591E8-DEC3-39B8-FFA3-B46B1C6FF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572D6-CF8D-2211-C212-9F2C0BF04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1D7B2-FDAF-F695-0C77-8102705E3E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1AD8A-B3E4-0146-8A05-B9C6DE7A31D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8997C-FA3F-8A34-CAE5-8CDAA631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E3248-5925-84DF-5488-177F6470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3466D2-F977-9845-A086-B1B4BC2FD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73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AE549C-11B1-D30A-74F8-5117013AF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E47CDF-C514-1A3F-71B0-30E6AC32B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9D20C-BE90-038B-3D4F-7FA80F67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1AD8A-B3E4-0146-8A05-B9C6DE7A31D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D4267-3AA2-C08A-20BA-1DE5419D4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6F79D-C0D8-F4A5-C6F8-B71D71F2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3466D2-F977-9845-A086-B1B4BC2FD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9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5578" y="3659553"/>
            <a:ext cx="7160847" cy="1542208"/>
          </a:xfrm>
          <a:noFill/>
          <a:effectLst/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4800" b="1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579" y="5224983"/>
            <a:ext cx="7160844" cy="7021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cap="none" baseline="0">
                <a:solidFill>
                  <a:srgbClr val="D7DF2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Presenter Name, Company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58" y="1381735"/>
            <a:ext cx="5387087" cy="165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67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FA94A2-3B36-400E-A171-57D4FBBDE9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1232" b="19131"/>
          <a:stretch/>
        </p:blipFill>
        <p:spPr>
          <a:xfrm>
            <a:off x="0" y="5985945"/>
            <a:ext cx="12207240" cy="8789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65886"/>
            <a:ext cx="10515600" cy="743339"/>
          </a:xfrm>
        </p:spPr>
        <p:txBody>
          <a:bodyPr/>
          <a:lstStyle/>
          <a:p>
            <a:r>
              <a:rPr lang="en-US" dirty="0"/>
              <a:t>Click to add slide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38200" y="1593203"/>
            <a:ext cx="10515600" cy="392614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773" y="6202805"/>
            <a:ext cx="1454735" cy="44776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620" y="5907740"/>
            <a:ext cx="12207240" cy="76333"/>
          </a:xfrm>
          <a:prstGeom prst="rect">
            <a:avLst/>
          </a:prstGeom>
          <a:solidFill>
            <a:srgbClr val="CEDB1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4535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B75B7-3DD1-65D0-296B-674074FD7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3127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57BB408-1DF9-3794-1BCD-B21CB528E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3791"/>
            <a:ext cx="10515600" cy="11937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5326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9C77F-976C-AF23-FD7F-3B1CCC0A9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722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9C77F-976C-AF23-FD7F-3B1CCC0A9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728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C4C0-853A-0DD2-E734-8725B4C5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E1125-466F-BCA9-FADE-33DA29890C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3466D2-F977-9845-A086-B1B4BC2FD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43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2FD20-0358-8771-750E-7E6D5CB6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4F573-3ED0-93F1-0976-7EFE7524C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oogle Shape;85;p1">
            <a:extLst>
              <a:ext uri="{FF2B5EF4-FFF2-40B4-BE49-F238E27FC236}">
                <a16:creationId xmlns:a16="http://schemas.microsoft.com/office/drawing/2014/main" id="{2C5C318D-2013-0524-45E6-A41D739F1224}"/>
              </a:ext>
            </a:extLst>
          </p:cNvPr>
          <p:cNvGrpSpPr/>
          <p:nvPr userDrawn="1"/>
        </p:nvGrpSpPr>
        <p:grpSpPr>
          <a:xfrm>
            <a:off x="11688417" y="-14284"/>
            <a:ext cx="523461" cy="6872284"/>
            <a:chOff x="0" y="0"/>
            <a:chExt cx="1348087" cy="15194773"/>
          </a:xfrm>
        </p:grpSpPr>
        <p:pic>
          <p:nvPicPr>
            <p:cNvPr id="8" name="Google Shape;86;p1">
              <a:extLst>
                <a:ext uri="{FF2B5EF4-FFF2-40B4-BE49-F238E27FC236}">
                  <a16:creationId xmlns:a16="http://schemas.microsoft.com/office/drawing/2014/main" id="{4DCFD0D6-158A-7E5D-55F1-54796B85446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>
              <a:off x="5979" y="10078775"/>
              <a:ext cx="1342108" cy="1342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87;p1">
              <a:extLst>
                <a:ext uri="{FF2B5EF4-FFF2-40B4-BE49-F238E27FC236}">
                  <a16:creationId xmlns:a16="http://schemas.microsoft.com/office/drawing/2014/main" id="{A39BEA65-C13C-B0B6-FE18-DDCE08BC52B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>
              <a:off x="5979" y="0"/>
              <a:ext cx="1342108" cy="1342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88;p1">
              <a:extLst>
                <a:ext uri="{FF2B5EF4-FFF2-40B4-BE49-F238E27FC236}">
                  <a16:creationId xmlns:a16="http://schemas.microsoft.com/office/drawing/2014/main" id="{FC947D6B-2DD9-0ABA-4032-BCB718F0A98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1054" y="11673346"/>
              <a:ext cx="597610" cy="1188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1">
              <a:extLst>
                <a:ext uri="{FF2B5EF4-FFF2-40B4-BE49-F238E27FC236}">
                  <a16:creationId xmlns:a16="http://schemas.microsoft.com/office/drawing/2014/main" id="{387631EC-FE50-AE5A-A741-1E292B7F8FD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414950" y="3850551"/>
              <a:ext cx="597610" cy="1188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1">
              <a:extLst>
                <a:ext uri="{FF2B5EF4-FFF2-40B4-BE49-F238E27FC236}">
                  <a16:creationId xmlns:a16="http://schemas.microsoft.com/office/drawing/2014/main" id="{73C5E5A8-DADD-93C4-37F4-AA624296A19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750477" y="8804526"/>
              <a:ext cx="597610" cy="1188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1;p1">
              <a:extLst>
                <a:ext uri="{FF2B5EF4-FFF2-40B4-BE49-F238E27FC236}">
                  <a16:creationId xmlns:a16="http://schemas.microsoft.com/office/drawing/2014/main" id="{F0AB93ED-7FAA-7492-5989-4CF2D0F7519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>
              <a:off x="394817" y="7679456"/>
              <a:ext cx="637875" cy="1268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92;p1">
              <a:extLst>
                <a:ext uri="{FF2B5EF4-FFF2-40B4-BE49-F238E27FC236}">
                  <a16:creationId xmlns:a16="http://schemas.microsoft.com/office/drawing/2014/main" id="{A3FF1F1D-1CB4-34A7-CA62-9841E681E81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315394" y="12718332"/>
              <a:ext cx="637875" cy="1268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3;p1">
              <a:extLst>
                <a:ext uri="{FF2B5EF4-FFF2-40B4-BE49-F238E27FC236}">
                  <a16:creationId xmlns:a16="http://schemas.microsoft.com/office/drawing/2014/main" id="{F484E117-026B-FF2F-DB32-113D6E82557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-5131" b="-5131"/>
            <a:stretch/>
          </p:blipFill>
          <p:spPr>
            <a:xfrm rot="10800000">
              <a:off x="710211" y="1427525"/>
              <a:ext cx="637875" cy="1268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94;p1">
              <a:extLst>
                <a:ext uri="{FF2B5EF4-FFF2-40B4-BE49-F238E27FC236}">
                  <a16:creationId xmlns:a16="http://schemas.microsoft.com/office/drawing/2014/main" id="{BAD31CB2-BB71-213C-6C14-8D2FB063107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>
              <a:off x="394817" y="4603997"/>
              <a:ext cx="637875" cy="1268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95;p1">
              <a:extLst>
                <a:ext uri="{FF2B5EF4-FFF2-40B4-BE49-F238E27FC236}">
                  <a16:creationId xmlns:a16="http://schemas.microsoft.com/office/drawing/2014/main" id="{6154FBFB-96D8-9EA1-5BE4-E7AB670DDEC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>
              <a:off x="661" y="6471679"/>
              <a:ext cx="1347426" cy="1347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96;p1">
              <a:extLst>
                <a:ext uri="{FF2B5EF4-FFF2-40B4-BE49-F238E27FC236}">
                  <a16:creationId xmlns:a16="http://schemas.microsoft.com/office/drawing/2014/main" id="{1F5343F9-FF68-373D-4552-B85D75C28E0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13847347"/>
              <a:ext cx="1347426" cy="1347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97;p1">
              <a:extLst>
                <a:ext uri="{FF2B5EF4-FFF2-40B4-BE49-F238E27FC236}">
                  <a16:creationId xmlns:a16="http://schemas.microsoft.com/office/drawing/2014/main" id="{21029B3E-C8E6-5126-2157-8FE47383183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374908" y="5402839"/>
              <a:ext cx="597610" cy="1188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98;p1">
              <a:extLst>
                <a:ext uri="{FF2B5EF4-FFF2-40B4-BE49-F238E27FC236}">
                  <a16:creationId xmlns:a16="http://schemas.microsoft.com/office/drawing/2014/main" id="{B153E91E-6E6A-49BE-2C09-EDBC1E35C34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>
              <a:off x="119465" y="2776920"/>
              <a:ext cx="1188579" cy="118857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1758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D06E3-E9E8-F619-615A-20D187BA5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974"/>
            <a:ext cx="10515600" cy="70671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46B0D-00CD-A92F-5DCE-94AF376E8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522CC-96DD-F8D1-A5EB-954310809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003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44A5E-74BA-CA47-CF2C-C529F1713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33670"/>
            <a:ext cx="10515600" cy="6570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16D06-9A93-D18F-41EF-7B2577F98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1618F-B643-31B9-1640-A137880E0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CDD55D-7F4D-6731-D923-2B8DA5261B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B7414F-533E-3CA6-B5A0-4582F7EC7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1693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0CF16-E397-777D-EF3C-46095EC2C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531" y="116025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05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12C1BF-25DF-C539-DAAD-4243CEFFE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953"/>
            <a:ext cx="10515600" cy="642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ECB63-8CCC-424E-0754-FF1A33420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oogle Shape;100;p1">
            <a:extLst>
              <a:ext uri="{FF2B5EF4-FFF2-40B4-BE49-F238E27FC236}">
                <a16:creationId xmlns:a16="http://schemas.microsoft.com/office/drawing/2014/main" id="{2FEDF038-0994-4047-D267-20F0210D9688}"/>
              </a:ext>
            </a:extLst>
          </p:cNvPr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 rot="-5400000">
            <a:off x="1592245" y="5995276"/>
            <a:ext cx="365126" cy="136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9;p1">
            <a:extLst>
              <a:ext uri="{FF2B5EF4-FFF2-40B4-BE49-F238E27FC236}">
                <a16:creationId xmlns:a16="http://schemas.microsoft.com/office/drawing/2014/main" id="{15C322C6-EA2A-4FB3-5C85-D65326042E4C}"/>
              </a:ext>
            </a:extLst>
          </p:cNvPr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9872871" y="-576471"/>
            <a:ext cx="725557" cy="187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g1de0a5614e1_0_44">
            <a:extLst>
              <a:ext uri="{FF2B5EF4-FFF2-40B4-BE49-F238E27FC236}">
                <a16:creationId xmlns:a16="http://schemas.microsoft.com/office/drawing/2014/main" id="{E75588B4-86E7-27E1-DA33-631099E1C3B1}"/>
              </a:ext>
            </a:extLst>
          </p:cNvPr>
          <p:cNvPicPr preferRelativeResize="0"/>
          <p:nvPr userDrawn="1"/>
        </p:nvPicPr>
        <p:blipFill rotWithShape="1">
          <a:blip r:embed="rId20">
            <a:alphaModFix/>
          </a:blip>
          <a:srcRect/>
          <a:stretch/>
        </p:blipFill>
        <p:spPr>
          <a:xfrm>
            <a:off x="129207" y="70681"/>
            <a:ext cx="1878499" cy="661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256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79" y="1105304"/>
            <a:ext cx="10515600" cy="2852737"/>
          </a:xfrm>
        </p:spPr>
        <p:txBody>
          <a:bodyPr anchor="b">
            <a:normAutofit/>
          </a:bodyPr>
          <a:lstStyle/>
          <a:p>
            <a:r>
              <a:rPr lang="en-US" dirty="0"/>
              <a:t>2026 Recognition</a:t>
            </a:r>
          </a:p>
        </p:txBody>
      </p:sp>
    </p:spTree>
    <p:extLst>
      <p:ext uri="{BB962C8B-B14F-4D97-AF65-F5344CB8AC3E}">
        <p14:creationId xmlns:p14="http://schemas.microsoft.com/office/powerpoint/2010/main" val="1359700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83291" y="176024"/>
            <a:ext cx="11178496" cy="715139"/>
          </a:xfrm>
          <a:prstGeom prst="rect">
            <a:avLst/>
          </a:prstGeom>
        </p:spPr>
        <p:txBody>
          <a:bodyPr vert="horz" lIns="91440" tIns="45720" rIns="91440" bIns="9144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>
                <a:solidFill>
                  <a:srgbClr val="32B9E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2026 Rising stars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30" y="953157"/>
            <a:ext cx="7169669" cy="477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80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52295" y="177134"/>
            <a:ext cx="11178496" cy="715139"/>
          </a:xfrm>
          <a:prstGeom prst="rect">
            <a:avLst/>
          </a:prstGeom>
        </p:spPr>
        <p:txBody>
          <a:bodyPr vert="horz" lIns="91440" tIns="45720" rIns="91440" bIns="9144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>
                <a:solidFill>
                  <a:srgbClr val="32B9E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2026 Rising stars</a:t>
            </a:r>
          </a:p>
        </p:txBody>
      </p:sp>
      <p:sp>
        <p:nvSpPr>
          <p:cNvPr id="2" name="Rectangle 1"/>
          <p:cNvSpPr/>
          <p:nvPr/>
        </p:nvSpPr>
        <p:spPr>
          <a:xfrm>
            <a:off x="382384" y="1888452"/>
            <a:ext cx="113457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  <a:p>
            <a:r>
              <a:rPr lang="en-US" sz="3200" dirty="0"/>
              <a:t>Meghan </a:t>
            </a:r>
            <a:r>
              <a:rPr lang="en-US" sz="3200" dirty="0" err="1"/>
              <a:t>Meadus</a:t>
            </a:r>
            <a:r>
              <a:rPr lang="en-US" sz="3200" dirty="0"/>
              <a:t> 	– Cross Country Computer </a:t>
            </a:r>
          </a:p>
          <a:p>
            <a:r>
              <a:rPr lang="en-US" sz="3200" dirty="0"/>
              <a:t>Maycee Fishel		– Road Scholar</a:t>
            </a:r>
          </a:p>
          <a:p>
            <a:r>
              <a:rPr lang="en-US" sz="3200" dirty="0"/>
              <a:t>Sydney Scruggs		– Epsilon</a:t>
            </a:r>
          </a:p>
          <a:p>
            <a:r>
              <a:rPr lang="en-US" sz="3200" dirty="0"/>
              <a:t>Samantha  </a:t>
            </a:r>
            <a:r>
              <a:rPr lang="en-US" sz="3200" dirty="0" err="1"/>
              <a:t>Hontas</a:t>
            </a:r>
            <a:r>
              <a:rPr lang="en-US" sz="3200" dirty="0"/>
              <a:t> 	– The Vermont Country Store</a:t>
            </a:r>
          </a:p>
          <a:p>
            <a:r>
              <a:rPr lang="en-US" sz="3200" dirty="0"/>
              <a:t>Erin Wojciechowski  	– Smart Meter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327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Peer recognition</a:t>
            </a:r>
          </a:p>
        </p:txBody>
      </p:sp>
    </p:spTree>
    <p:extLst>
      <p:ext uri="{BB962C8B-B14F-4D97-AF65-F5344CB8AC3E}">
        <p14:creationId xmlns:p14="http://schemas.microsoft.com/office/powerpoint/2010/main" val="36332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75" y="843460"/>
            <a:ext cx="3515048" cy="493253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56047" y="192630"/>
            <a:ext cx="9664423" cy="2353384"/>
          </a:xfrm>
          <a:prstGeom prst="rect">
            <a:avLst/>
          </a:prstGeom>
        </p:spPr>
        <p:txBody>
          <a:bodyPr vert="horz" lIns="91440" tIns="45720" rIns="91440" bIns="9144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>
                <a:solidFill>
                  <a:srgbClr val="32B9E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Lifetime achievement award</a:t>
            </a:r>
          </a:p>
        </p:txBody>
      </p:sp>
      <p:sp>
        <p:nvSpPr>
          <p:cNvPr id="3" name="Rectangle 2"/>
          <p:cNvSpPr/>
          <p:nvPr/>
        </p:nvSpPr>
        <p:spPr>
          <a:xfrm>
            <a:off x="1768002" y="5015839"/>
            <a:ext cx="1281193" cy="537275"/>
          </a:xfrm>
          <a:prstGeom prst="rect">
            <a:avLst/>
          </a:prstGeom>
          <a:solidFill>
            <a:srgbClr val="05060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3875775" y="1129492"/>
            <a:ext cx="82300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2005 – Joan Burden </a:t>
            </a:r>
            <a:r>
              <a:rPr lang="en-US" sz="2400" dirty="0" err="1"/>
              <a:t>Litle</a:t>
            </a:r>
            <a:r>
              <a:rPr lang="en-US" sz="2400" dirty="0"/>
              <a:t>, Catalog Connection</a:t>
            </a:r>
          </a:p>
          <a:p>
            <a:r>
              <a:rPr lang="en-US" sz="2400" dirty="0"/>
              <a:t>2006 – Peter G. Rice, Founder, Plow &amp; Hearth</a:t>
            </a:r>
          </a:p>
          <a:p>
            <a:r>
              <a:rPr lang="en-US" sz="2400" dirty="0"/>
              <a:t>2012 - Bob Allen - President/CEO, Vermont Country Store</a:t>
            </a:r>
          </a:p>
          <a:p>
            <a:r>
              <a:rPr lang="en-US" sz="2400" dirty="0"/>
              <a:t>2015 - Russ </a:t>
            </a:r>
            <a:r>
              <a:rPr lang="en-US" sz="2400" dirty="0" err="1"/>
              <a:t>Gaitskill</a:t>
            </a:r>
            <a:r>
              <a:rPr lang="en-US" sz="2400" dirty="0"/>
              <a:t> - President, Garnet Hill</a:t>
            </a:r>
          </a:p>
          <a:p>
            <a:r>
              <a:rPr lang="en-US" sz="2400" dirty="0"/>
              <a:t>2016 - Chris Bradley - President, </a:t>
            </a:r>
            <a:r>
              <a:rPr lang="en-US" sz="2400" dirty="0" err="1"/>
              <a:t>Cuddledown</a:t>
            </a:r>
            <a:endParaRPr lang="en-US" sz="2400" dirty="0"/>
          </a:p>
          <a:p>
            <a:r>
              <a:rPr lang="en-US" sz="2400" dirty="0"/>
              <a:t>2019 - Bob Webb - VP Marketing, Potpourri Group</a:t>
            </a:r>
          </a:p>
          <a:p>
            <a:r>
              <a:rPr lang="en-US" sz="2400" dirty="0"/>
              <a:t>2021 - Cindy Marshall - CEO, Shine Strategy</a:t>
            </a:r>
          </a:p>
          <a:p>
            <a:r>
              <a:rPr lang="en-US" sz="2400" dirty="0"/>
              <a:t>2023 - Lois Brayfield – Former President and CEO, J. Schmid</a:t>
            </a:r>
          </a:p>
          <a:p>
            <a:r>
              <a:rPr lang="en-US" sz="2400" dirty="0"/>
              <a:t>2023 - Karen Mayhew – Former SVP of Marketing at </a:t>
            </a:r>
            <a:r>
              <a:rPr lang="en-US" sz="2400" dirty="0" err="1"/>
              <a:t>DataAxle</a:t>
            </a:r>
            <a:endParaRPr lang="en-US" sz="2400" dirty="0"/>
          </a:p>
          <a:p>
            <a:r>
              <a:rPr lang="en-US" sz="2400" dirty="0"/>
              <a:t>2024 – Phil Wiland – Founder and Former CEO of Wiland</a:t>
            </a:r>
          </a:p>
        </p:txBody>
      </p:sp>
    </p:spTree>
    <p:extLst>
      <p:ext uri="{BB962C8B-B14F-4D97-AF65-F5344CB8AC3E}">
        <p14:creationId xmlns:p14="http://schemas.microsoft.com/office/powerpoint/2010/main" val="2532820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86809" y="2706689"/>
            <a:ext cx="1003852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</a:rPr>
              <a:t>Jim Hall </a:t>
            </a:r>
          </a:p>
          <a:p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000DD-3DCB-89A7-0B6D-5B5BD7A3B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10" y="1871381"/>
            <a:ext cx="3166783" cy="3166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1BFF9D-8E76-39EE-0244-3B3DD3CCA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809" y="3657600"/>
            <a:ext cx="5855476" cy="1010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95E36E-910F-9515-4EE4-6D85449E4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047" y="478939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0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52295" y="177134"/>
            <a:ext cx="11178496" cy="715139"/>
          </a:xfrm>
          <a:prstGeom prst="rect">
            <a:avLst/>
          </a:prstGeom>
        </p:spPr>
        <p:txBody>
          <a:bodyPr vert="horz" lIns="91440" tIns="45720" rIns="91440" bIns="9144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>
                <a:solidFill>
                  <a:srgbClr val="32B9E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314" y="2345635"/>
            <a:ext cx="7053104" cy="232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55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B33B0007F5FC4694B2A017B0F3C77E" ma:contentTypeVersion="16" ma:contentTypeDescription="Create a new document." ma:contentTypeScope="" ma:versionID="940dd7d4cf1fe7e0fe200cdbe6e3159e">
  <xsd:schema xmlns:xsd="http://www.w3.org/2001/XMLSchema" xmlns:xs="http://www.w3.org/2001/XMLSchema" xmlns:p="http://schemas.microsoft.com/office/2006/metadata/properties" xmlns:ns3="7e3572ed-033d-404c-af8c-e2bbacb0c7bd" xmlns:ns4="33019abd-b933-4d6e-866f-4741ef792787" targetNamespace="http://schemas.microsoft.com/office/2006/metadata/properties" ma:root="true" ma:fieldsID="9761d97bee0920d95330fba859bafa9e" ns3:_="" ns4:_="">
    <xsd:import namespace="7e3572ed-033d-404c-af8c-e2bbacb0c7bd"/>
    <xsd:import namespace="33019abd-b933-4d6e-866f-4741ef7927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MediaServiceOCR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3572ed-033d-404c-af8c-e2bbacb0c7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019abd-b933-4d6e-866f-4741ef79278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e3572ed-033d-404c-af8c-e2bbacb0c7bd" xsi:nil="true"/>
  </documentManagement>
</p:properties>
</file>

<file path=customXml/itemProps1.xml><?xml version="1.0" encoding="utf-8"?>
<ds:datastoreItem xmlns:ds="http://schemas.openxmlformats.org/officeDocument/2006/customXml" ds:itemID="{9FDBFB95-4A39-41D2-A08E-F4DB2E5E6B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DCC479-9239-44C6-A911-5DF1942A79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3572ed-033d-404c-af8c-e2bbacb0c7bd"/>
    <ds:schemaRef ds:uri="33019abd-b933-4d6e-866f-4741ef7927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5D00AC-6A38-4A81-9EC3-DDC1E1CC0999}">
  <ds:schemaRefs>
    <ds:schemaRef ds:uri="http://purl.org/dc/elements/1.1/"/>
    <ds:schemaRef ds:uri="http://schemas.microsoft.com/office/2006/metadata/properties"/>
    <ds:schemaRef ds:uri="33019abd-b933-4d6e-866f-4741ef79278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7e3572ed-033d-404c-af8c-e2bbacb0c7bd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164</Words>
  <Application>Microsoft Office PowerPoint</Application>
  <PresentationFormat>Widescreen</PresentationFormat>
  <Paragraphs>25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Tahoma</vt:lpstr>
      <vt:lpstr>Office Theme</vt:lpstr>
      <vt:lpstr>2026 Recognition</vt:lpstr>
      <vt:lpstr>PowerPoint Presentation</vt:lpstr>
      <vt:lpstr>PowerPoint Presentation</vt:lpstr>
      <vt:lpstr>Peer recognition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Hunter</dc:creator>
  <cp:lastModifiedBy>Janie Downey</cp:lastModifiedBy>
  <cp:revision>24</cp:revision>
  <dcterms:created xsi:type="dcterms:W3CDTF">2023-03-06T21:02:22Z</dcterms:created>
  <dcterms:modified xsi:type="dcterms:W3CDTF">2026-04-29T23:12:34Z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0x0101004CB33B0007F5FC4694B2A017B0F3C77E</vt:lpwstr>
  </property>
</Properties>
</file>