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9144000" cy="5143500" type="screen16x9"/>
  <p:notesSz cx="6858000" cy="9144000"/>
  <p:embeddedFontLst>
    <p:embeddedFont>
      <p:font typeface="Abel" panose="020F0502020204030204" pitchFamily="2" charset="0"/>
      <p:regular r:id="rId43"/>
    </p:embeddedFont>
    <p:embeddedFont>
      <p:font typeface="Chivo" panose="020B0604020202020204" charset="0"/>
      <p:bold r:id="rId44"/>
      <p:boldItalic r:id="rId45"/>
    </p:embeddedFont>
    <p:embeddedFont>
      <p:font typeface="Chivo Light" panose="020B0604020202020204" charset="0"/>
      <p:regular r:id="rId46"/>
      <p:bold r:id="rId47"/>
      <p:italic r:id="rId48"/>
      <p:boldItalic r:id="rId49"/>
    </p:embeddedFont>
    <p:embeddedFont>
      <p:font typeface="Comfortaa" panose="020B0604020202020204" charset="0"/>
      <p:regular r:id="rId50"/>
      <p:bold r:id="rId51"/>
    </p:embeddedFont>
    <p:embeddedFont>
      <p:font typeface="Comfortaa Medium" panose="020B0604020202020204" charset="0"/>
      <p:regular r:id="rId52"/>
      <p:bold r:id="rId53"/>
    </p:embeddedFont>
    <p:embeddedFont>
      <p:font typeface="Google Sans" panose="020B0604020202020204" charset="0"/>
      <p:regular r:id="rId54"/>
      <p:bold r:id="rId55"/>
      <p:italic r:id="rId56"/>
      <p:boldItalic r:id="rId57"/>
    </p:embeddedFont>
    <p:embeddedFont>
      <p:font typeface="Google Sans Medium" panose="020B0604020202020204" charset="0"/>
      <p:regular r:id="rId58"/>
      <p:bold r:id="rId59"/>
      <p:italic r:id="rId60"/>
      <p:boldItalic r:id="rId61"/>
    </p:embeddedFont>
    <p:embeddedFont>
      <p:font typeface="IBM Plex Sans" panose="020F0502020204030204" pitchFamily="34" charset="0"/>
      <p:regular r:id="rId62"/>
      <p:bold r:id="rId63"/>
      <p:italic r:id="rId64"/>
      <p:boldItalic r:id="rId65"/>
    </p:embeddedFont>
    <p:embeddedFont>
      <p:font typeface="IBM Plex Sans Medium" panose="020F0502020204030204" pitchFamily="34" charset="0"/>
      <p:regular r:id="rId66"/>
      <p:bold r:id="rId67"/>
      <p:italic r:id="rId68"/>
      <p:boldItalic r:id="rId69"/>
    </p:embeddedFont>
    <p:embeddedFont>
      <p:font typeface="IBM Plex Sans SemiBold" panose="020F0502020204030204" pitchFamily="34" charset="0"/>
      <p:regular r:id="rId70"/>
      <p:bold r:id="rId71"/>
      <p:italic r:id="rId72"/>
      <p:boldItalic r:id="rId73"/>
    </p:embeddedFont>
    <p:embeddedFont>
      <p:font typeface="Impact" panose="020B0806030902050204" pitchFamily="34" charset="0"/>
      <p:regular r:id="rId74"/>
    </p:embeddedFont>
    <p:embeddedFont>
      <p:font typeface="Inter" panose="020B0604020202020204" charset="0"/>
      <p:regular r:id="rId75"/>
      <p:bold r:id="rId76"/>
      <p:italic r:id="rId77"/>
      <p:boldItalic r:id="rId78"/>
    </p:embeddedFont>
    <p:embeddedFont>
      <p:font typeface="Merriweather" panose="020F0502020204030204" pitchFamily="2" charset="0"/>
      <p:regular r:id="rId79"/>
      <p:bold r:id="rId80"/>
      <p:italic r:id="rId81"/>
      <p:boldItalic r:id="rId82"/>
    </p:embeddedFont>
    <p:embeddedFont>
      <p:font typeface="Montserrat" panose="00000500000000000000" pitchFamily="2" charset="0"/>
      <p:regular r:id="rId83"/>
      <p:bold r:id="rId84"/>
      <p:italic r:id="rId85"/>
      <p:boldItalic r:id="rId86"/>
    </p:embeddedFont>
    <p:embeddedFont>
      <p:font typeface="Montserrat Medium" panose="020F0502020204030204" pitchFamily="2" charset="0"/>
      <p:regular r:id="rId87"/>
      <p:bold r:id="rId88"/>
      <p:italic r:id="rId89"/>
      <p:boldItalic r:id="rId90"/>
    </p:embeddedFont>
    <p:embeddedFont>
      <p:font typeface="Oswald" panose="020F0502020204030204" pitchFamily="2" charset="0"/>
      <p:regular r:id="rId91"/>
      <p:bold r:id="rId92"/>
    </p:embeddedFont>
    <p:embeddedFont>
      <p:font typeface="Oswald Light" panose="020F0502020204030204" pitchFamily="2" charset="0"/>
      <p:regular r:id="rId93"/>
      <p:bold r:id="rId94"/>
    </p:embeddedFont>
    <p:embeddedFont>
      <p:font typeface="Public Sans" panose="020B0604020202020204" charset="0"/>
      <p:regular r:id="rId95"/>
      <p:bold r:id="rId96"/>
      <p:italic r:id="rId97"/>
      <p:boldItalic r:id="rId98"/>
    </p:embeddedFont>
    <p:embeddedFont>
      <p:font typeface="Public Sans ExtraLight" panose="020B0604020202020204" charset="0"/>
      <p:regular r:id="rId99"/>
      <p:bold r:id="rId100"/>
      <p:italic r:id="rId101"/>
      <p:boldItalic r:id="rId102"/>
    </p:embeddedFont>
    <p:embeddedFont>
      <p:font typeface="Public Sans Light" panose="020B0604020202020204" charset="0"/>
      <p:regular r:id="rId103"/>
      <p:bold r:id="rId104"/>
      <p:italic r:id="rId105"/>
      <p:boldItalic r:id="rId106"/>
    </p:embeddedFont>
    <p:embeddedFont>
      <p:font typeface="Roboto" panose="02000000000000000000" pitchFamily="2" charset="0"/>
      <p:regular r:id="rId107"/>
      <p:bold r:id="rId108"/>
      <p:italic r:id="rId109"/>
      <p:boldItalic r:id="rId110"/>
    </p:embeddedFont>
    <p:embeddedFont>
      <p:font typeface="Roboto Black" panose="020F0502020204030204" pitchFamily="2" charset="0"/>
      <p:bold r:id="rId111"/>
      <p:boldItalic r:id="rId112"/>
    </p:embeddedFont>
    <p:embeddedFont>
      <p:font typeface="Roboto Condensed" panose="020F0502020204030204" pitchFamily="2" charset="0"/>
      <p:regular r:id="rId113"/>
      <p:bold r:id="rId114"/>
      <p:italic r:id="rId115"/>
      <p:boldItalic r:id="rId116"/>
    </p:embeddedFont>
    <p:embeddedFont>
      <p:font typeface="Source Sans Pro" panose="020B0503030403020204" pitchFamily="34" charset="0"/>
      <p:regular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35E921-1C45-4ADB-8C28-DF0ED197417B}">
  <a:tblStyle styleId="{DB35E921-1C45-4ADB-8C28-DF0ED197417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33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75.fntdata"/><Relationship Id="rId21"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font" Target="fonts/font42.fntdata"/><Relationship Id="rId89" Type="http://schemas.openxmlformats.org/officeDocument/2006/relationships/font" Target="fonts/font47.fntdata"/><Relationship Id="rId112" Type="http://schemas.openxmlformats.org/officeDocument/2006/relationships/font" Target="fonts/font70.fntdata"/><Relationship Id="rId16" Type="http://schemas.openxmlformats.org/officeDocument/2006/relationships/slide" Target="slides/slide13.xml"/><Relationship Id="rId107" Type="http://schemas.openxmlformats.org/officeDocument/2006/relationships/font" Target="fonts/font65.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102" Type="http://schemas.openxmlformats.org/officeDocument/2006/relationships/font" Target="fonts/font60.fntdata"/><Relationship Id="rId5" Type="http://schemas.openxmlformats.org/officeDocument/2006/relationships/slide" Target="slides/slide2.xml"/><Relationship Id="rId90" Type="http://schemas.openxmlformats.org/officeDocument/2006/relationships/font" Target="fonts/font48.fntdata"/><Relationship Id="rId95" Type="http://schemas.openxmlformats.org/officeDocument/2006/relationships/font" Target="fonts/font5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64" Type="http://schemas.openxmlformats.org/officeDocument/2006/relationships/font" Target="fonts/font22.fntdata"/><Relationship Id="rId69" Type="http://schemas.openxmlformats.org/officeDocument/2006/relationships/font" Target="fonts/font27.fntdata"/><Relationship Id="rId113" Type="http://schemas.openxmlformats.org/officeDocument/2006/relationships/font" Target="fonts/font71.fntdata"/><Relationship Id="rId118" Type="http://schemas.openxmlformats.org/officeDocument/2006/relationships/presProps" Target="presProps.xml"/><Relationship Id="rId80" Type="http://schemas.openxmlformats.org/officeDocument/2006/relationships/font" Target="fonts/font38.fntdata"/><Relationship Id="rId85" Type="http://schemas.openxmlformats.org/officeDocument/2006/relationships/font" Target="fonts/font43.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font" Target="fonts/font17.fntdata"/><Relationship Id="rId103" Type="http://schemas.openxmlformats.org/officeDocument/2006/relationships/font" Target="fonts/font61.fntdata"/><Relationship Id="rId108" Type="http://schemas.openxmlformats.org/officeDocument/2006/relationships/font" Target="fonts/font66.fntdata"/><Relationship Id="rId54" Type="http://schemas.openxmlformats.org/officeDocument/2006/relationships/font" Target="fonts/font12.fntdata"/><Relationship Id="rId70" Type="http://schemas.openxmlformats.org/officeDocument/2006/relationships/font" Target="fonts/font28.fntdata"/><Relationship Id="rId75" Type="http://schemas.openxmlformats.org/officeDocument/2006/relationships/font" Target="fonts/font33.fntdata"/><Relationship Id="rId91" Type="http://schemas.openxmlformats.org/officeDocument/2006/relationships/font" Target="fonts/font49.fntdata"/><Relationship Id="rId96" Type="http://schemas.openxmlformats.org/officeDocument/2006/relationships/font" Target="fonts/font54.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font" Target="fonts/font7.fntdata"/><Relationship Id="rId114" Type="http://schemas.openxmlformats.org/officeDocument/2006/relationships/font" Target="fonts/font72.fntdata"/><Relationship Id="rId119" Type="http://schemas.openxmlformats.org/officeDocument/2006/relationships/viewProps" Target="viewProps.xml"/><Relationship Id="rId44" Type="http://schemas.openxmlformats.org/officeDocument/2006/relationships/font" Target="fonts/font2.fntdata"/><Relationship Id="rId60" Type="http://schemas.openxmlformats.org/officeDocument/2006/relationships/font" Target="fonts/font18.fntdata"/><Relationship Id="rId65" Type="http://schemas.openxmlformats.org/officeDocument/2006/relationships/font" Target="fonts/font23.fntdata"/><Relationship Id="rId81" Type="http://schemas.openxmlformats.org/officeDocument/2006/relationships/font" Target="fonts/font39.fntdata"/><Relationship Id="rId86" Type="http://schemas.openxmlformats.org/officeDocument/2006/relationships/font" Target="fonts/font4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7.fntdata"/><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97" Type="http://schemas.openxmlformats.org/officeDocument/2006/relationships/font" Target="fonts/font55.fntdata"/><Relationship Id="rId104" Type="http://schemas.openxmlformats.org/officeDocument/2006/relationships/font" Target="fonts/font62.fntdata"/><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9.fntdata"/><Relationship Id="rId92" Type="http://schemas.openxmlformats.org/officeDocument/2006/relationships/font" Target="fonts/font5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font" Target="fonts/font45.fntdata"/><Relationship Id="rId110" Type="http://schemas.openxmlformats.org/officeDocument/2006/relationships/font" Target="fonts/font68.fntdata"/><Relationship Id="rId115" Type="http://schemas.openxmlformats.org/officeDocument/2006/relationships/font" Target="fonts/font73.fntdata"/><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14.fntdata"/><Relationship Id="rId77" Type="http://schemas.openxmlformats.org/officeDocument/2006/relationships/font" Target="fonts/font35.fntdata"/><Relationship Id="rId100" Type="http://schemas.openxmlformats.org/officeDocument/2006/relationships/font" Target="fonts/font58.fntdata"/><Relationship Id="rId105" Type="http://schemas.openxmlformats.org/officeDocument/2006/relationships/font" Target="fonts/font63.fntdata"/><Relationship Id="rId8" Type="http://schemas.openxmlformats.org/officeDocument/2006/relationships/slide" Target="slides/slide5.xml"/><Relationship Id="rId51" Type="http://schemas.openxmlformats.org/officeDocument/2006/relationships/font" Target="fonts/font9.fntdata"/><Relationship Id="rId72" Type="http://schemas.openxmlformats.org/officeDocument/2006/relationships/font" Target="fonts/font30.fntdata"/><Relationship Id="rId93" Type="http://schemas.openxmlformats.org/officeDocument/2006/relationships/font" Target="fonts/font51.fntdata"/><Relationship Id="rId98" Type="http://schemas.openxmlformats.org/officeDocument/2006/relationships/font" Target="fonts/font56.fntdata"/><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font" Target="fonts/font4.fntdata"/><Relationship Id="rId67" Type="http://schemas.openxmlformats.org/officeDocument/2006/relationships/font" Target="fonts/font25.fntdata"/><Relationship Id="rId116" Type="http://schemas.openxmlformats.org/officeDocument/2006/relationships/font" Target="fonts/font74.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font" Target="fonts/font20.fntdata"/><Relationship Id="rId83" Type="http://schemas.openxmlformats.org/officeDocument/2006/relationships/font" Target="fonts/font41.fntdata"/><Relationship Id="rId88" Type="http://schemas.openxmlformats.org/officeDocument/2006/relationships/font" Target="fonts/font46.fntdata"/><Relationship Id="rId111" Type="http://schemas.openxmlformats.org/officeDocument/2006/relationships/font" Target="fonts/font69.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font" Target="fonts/font15.fntdata"/><Relationship Id="rId106" Type="http://schemas.openxmlformats.org/officeDocument/2006/relationships/font" Target="fonts/font64.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font" Target="fonts/font10.fntdata"/><Relationship Id="rId73" Type="http://schemas.openxmlformats.org/officeDocument/2006/relationships/font" Target="fonts/font31.fntdata"/><Relationship Id="rId78" Type="http://schemas.openxmlformats.org/officeDocument/2006/relationships/font" Target="fonts/font36.fntdata"/><Relationship Id="rId94" Type="http://schemas.openxmlformats.org/officeDocument/2006/relationships/font" Target="fonts/font52.fntdata"/><Relationship Id="rId99" Type="http://schemas.openxmlformats.org/officeDocument/2006/relationships/font" Target="fonts/font57.fntdata"/><Relationship Id="rId101" Type="http://schemas.openxmlformats.org/officeDocument/2006/relationships/font" Target="fonts/font5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de6d5cbe2c_0_94:notes"/>
          <p:cNvSpPr>
            <a:spLocks noGrp="1" noRot="1" noChangeAspect="1"/>
          </p:cNvSpPr>
          <p:nvPr>
            <p:ph type="sldImg" idx="2"/>
          </p:nvPr>
        </p:nvSpPr>
        <p:spPr>
          <a:xfrm>
            <a:off x="571500" y="714375"/>
            <a:ext cx="4572000" cy="1928700"/>
          </a:xfrm>
          <a:custGeom>
            <a:avLst/>
            <a:gdLst/>
            <a:ahLst/>
            <a:cxnLst/>
            <a:rect l="l" t="t" r="r" b="b"/>
            <a:pathLst>
              <a:path w="120000" h="120000" extrusionOk="0">
                <a:moveTo>
                  <a:pt x="0" y="0"/>
                </a:moveTo>
                <a:lnTo>
                  <a:pt x="120000" y="0"/>
                </a:lnTo>
                <a:lnTo>
                  <a:pt x="120000" y="120000"/>
                </a:lnTo>
                <a:lnTo>
                  <a:pt x="0" y="120000"/>
                </a:lnTo>
                <a:close/>
              </a:path>
            </a:pathLst>
          </a:custGeom>
          <a:noFill/>
          <a:ln w="9700" cap="flat" cmpd="sng">
            <a:solidFill>
              <a:srgbClr val="000000"/>
            </a:solidFill>
            <a:prstDash val="solid"/>
            <a:round/>
            <a:headEnd type="none" w="sm" len="sm"/>
            <a:tailEnd type="none" w="sm" len="sm"/>
          </a:ln>
        </p:spPr>
      </p:sp>
      <p:sp>
        <p:nvSpPr>
          <p:cNvPr id="139" name="Google Shape;139;g3de6d5cbe2c_0_94:notes"/>
          <p:cNvSpPr txBox="1">
            <a:spLocks noGrp="1"/>
          </p:cNvSpPr>
          <p:nvPr>
            <p:ph type="body" idx="1"/>
          </p:nvPr>
        </p:nvSpPr>
        <p:spPr>
          <a:xfrm>
            <a:off x="571500" y="2750344"/>
            <a:ext cx="4572000" cy="2250300"/>
          </a:xfrm>
          <a:prstGeom prst="rect">
            <a:avLst/>
          </a:prstGeom>
          <a:noFill/>
          <a:ln>
            <a:noFill/>
          </a:ln>
        </p:spPr>
        <p:txBody>
          <a:bodyPr spcFirstLastPara="1" wrap="square" lIns="69850" tIns="34900" rIns="69850" bIns="34900" anchor="t" anchorCtr="0">
            <a:noAutofit/>
          </a:bodyPr>
          <a:lstStyle/>
          <a:p>
            <a:pPr marL="0" lvl="0" indent="0" algn="l" rtl="0">
              <a:spcBef>
                <a:spcPts val="0"/>
              </a:spcBef>
              <a:spcAft>
                <a:spcPts val="0"/>
              </a:spcAft>
              <a:buNone/>
            </a:pPr>
            <a:endParaRPr/>
          </a:p>
        </p:txBody>
      </p:sp>
      <p:sp>
        <p:nvSpPr>
          <p:cNvPr id="140" name="Google Shape;140;g3de6d5cbe2c_0_94:notes"/>
          <p:cNvSpPr txBox="1">
            <a:spLocks noGrp="1"/>
          </p:cNvSpPr>
          <p:nvPr>
            <p:ph type="sldNum" idx="12"/>
          </p:nvPr>
        </p:nvSpPr>
        <p:spPr>
          <a:xfrm>
            <a:off x="3237178" y="5428258"/>
            <a:ext cx="2476500" cy="286800"/>
          </a:xfrm>
          <a:prstGeom prst="rect">
            <a:avLst/>
          </a:prstGeom>
          <a:noFill/>
          <a:ln>
            <a:noFill/>
          </a:ln>
        </p:spPr>
        <p:txBody>
          <a:bodyPr spcFirstLastPara="1" wrap="square" lIns="69850" tIns="34900" rIns="69850" bIns="34900" anchor="b" anchorCtr="0">
            <a:noAutofit/>
          </a:bodyPr>
          <a:lstStyle/>
          <a:p>
            <a:pPr marL="0" lvl="0" indent="0" algn="r" rtl="0">
              <a:spcBef>
                <a:spcPts val="0"/>
              </a:spcBef>
              <a:spcAft>
                <a:spcPts val="0"/>
              </a:spcAft>
              <a:buNone/>
            </a:pPr>
            <a:fld id="{00000000-1234-1234-1234-123412341234}" type="slidenum">
              <a:rPr lang="en-GB" sz="1100"/>
              <a:t>1</a:t>
            </a:fld>
            <a:endParaRPr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e6d5cbe2c_0_1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de6d5cbe2c_0_1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3f7d12827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53f7d12827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53f7d12827_0_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53f7d12827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de6d5cbe2c_0_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de6d5cbe2c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de6d5cbe2c_0_2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de6d5cbe2c_0_2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b21f0d9eda_0_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b21f0d9eda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b2fb4a0bfd_0_5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g2b2fb4a0bfd_0_50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b2fb4a0bfd_0_5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g2b2fb4a0bfd_0_55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53f7d12827_0_1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53f7d12827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de6d5cbe2c_0_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de6d5cbe2c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de6d5cbe2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de6d5cbe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de6d5cbe2c_0_20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de6d5cbe2c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ca986c45fb_0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ca986c45f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6d9a53d66f_0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6d9a53d66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6d9a53d66f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6d9a53d66f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caa3283d1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caa3283d1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aa3283d1d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aa3283d1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6d9a53d66f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6d9a53d66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6d9a53d66f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6d9a53d66f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6d9a53d66f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6d9a53d66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cbeaeb24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cbeaeb24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e6d5cbe2c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de6d5cbe2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caa3283d1d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caa3283d1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de6d5cbe2c_0_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de6d5cbe2c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f5972e1aac_0_38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f5972e1aac_0_3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f5972e1aac_0_38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f5972e1aac_0_3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f5972e1aac_0_38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f5972e1aac_0_3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f5972e1aac_0_38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f5972e1aac_0_3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de6d5cbe2c_0_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de6d5cbe2c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d54fafe468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3d54fafe46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d6602321ac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3d6602321a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b="1">
                <a:solidFill>
                  <a:srgbClr val="595959"/>
                </a:solidFill>
              </a:rPr>
              <a:t>Problem: </a:t>
            </a:r>
            <a:endParaRPr sz="1600" b="1">
              <a:solidFill>
                <a:srgbClr val="595959"/>
              </a:solidFill>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Business is trending -12% YoY going into BFCM</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spending on Facebook media for customer audiences, however they don’t know if the media is changing customer behavior to drive additional incremental purchases.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Brand has been using trial and error, and platform reported metrics to determine which audiences are eligible for Facebook media</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Presently, client is targeting only 1x buyers who have not opened an email in 6 months with FB media. </a:t>
            </a:r>
            <a:endParaRPr sz="1400">
              <a:solidFill>
                <a:srgbClr val="595959"/>
              </a:solidFill>
              <a:latin typeface="Montserrat"/>
              <a:ea typeface="Montserrat"/>
              <a:cs typeface="Montserrat"/>
              <a:sym typeface="Montserrat"/>
            </a:endParaRPr>
          </a:p>
          <a:p>
            <a:pPr marL="457200" lvl="0" indent="-317500" algn="l" rtl="0">
              <a:spcBef>
                <a:spcPts val="0"/>
              </a:spcBef>
              <a:spcAft>
                <a:spcPts val="0"/>
              </a:spcAft>
              <a:buClr>
                <a:srgbClr val="595959"/>
              </a:buClr>
              <a:buSzPts val="1400"/>
              <a:buFont typeface="Montserrat"/>
              <a:buChar char="●"/>
            </a:pPr>
            <a:r>
              <a:rPr lang="en-GB" sz="1400">
                <a:solidFill>
                  <a:srgbClr val="595959"/>
                </a:solidFill>
                <a:latin typeface="Montserrat"/>
                <a:ea typeface="Montserrat"/>
                <a:cs typeface="Montserrat"/>
                <a:sym typeface="Montserrat"/>
              </a:rPr>
              <a:t>Client wants to understand the difference in performance between conversion targeting and R&amp;F targeting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e6d5cbe2c_0_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e6d5cbe2c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53f7d12827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53f7d1282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53f7d12827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53f7d12827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53f7d12827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53f7d12827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53f7d12827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53f7d12827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3f7d12827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53f7d1282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516997" y="3407630"/>
            <a:ext cx="6858000" cy="7845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Clr>
                <a:schemeClr val="dk1"/>
              </a:buClr>
              <a:buSzPts val="4500"/>
              <a:buNone/>
              <a:defRPr sz="4500" b="1" i="0">
                <a:solidFill>
                  <a:schemeClr val="dk1"/>
                </a:solidFill>
                <a:latin typeface="Chivo"/>
                <a:ea typeface="Chivo"/>
                <a:cs typeface="Chivo"/>
                <a:sym typeface="Chivo"/>
              </a:defRPr>
            </a:lvl1pPr>
            <a:lvl2pPr marL="914400" lvl="1" indent="-228600" algn="l" rtl="0">
              <a:lnSpc>
                <a:spcPct val="114000"/>
              </a:lnSpc>
              <a:spcBef>
                <a:spcPts val="800"/>
              </a:spcBef>
              <a:spcAft>
                <a:spcPts val="0"/>
              </a:spcAft>
              <a:buClr>
                <a:schemeClr val="dk1"/>
              </a:buClr>
              <a:buSzPts val="1100"/>
              <a:buNone/>
              <a:defRPr/>
            </a:lvl2pPr>
            <a:lvl3pPr marL="1371600" lvl="2" indent="-228600" algn="l" rtl="0">
              <a:lnSpc>
                <a:spcPct val="114000"/>
              </a:lnSpc>
              <a:spcBef>
                <a:spcPts val="800"/>
              </a:spcBef>
              <a:spcAft>
                <a:spcPts val="0"/>
              </a:spcAft>
              <a:buClr>
                <a:schemeClr val="dk1"/>
              </a:buClr>
              <a:buSzPts val="1100"/>
              <a:buNone/>
              <a:defRPr/>
            </a:lvl3pPr>
            <a:lvl4pPr marL="1828800" lvl="3" indent="-228600" algn="l" rtl="0">
              <a:lnSpc>
                <a:spcPct val="114000"/>
              </a:lnSpc>
              <a:spcBef>
                <a:spcPts val="800"/>
              </a:spcBef>
              <a:spcAft>
                <a:spcPts val="0"/>
              </a:spcAft>
              <a:buClr>
                <a:schemeClr val="dk1"/>
              </a:buClr>
              <a:buSzPts val="1100"/>
              <a:buNone/>
              <a:defRPr/>
            </a:lvl4pPr>
            <a:lvl5pPr marL="2286000" lvl="4" indent="-228600" algn="l" rtl="0">
              <a:lnSpc>
                <a:spcPct val="114000"/>
              </a:lnSpc>
              <a:spcBef>
                <a:spcPts val="800"/>
              </a:spcBef>
              <a:spcAft>
                <a:spcPts val="0"/>
              </a:spcAft>
              <a:buClr>
                <a:schemeClr val="dk1"/>
              </a:buClr>
              <a:buSzPts val="1100"/>
              <a:buNone/>
              <a:defRPr/>
            </a:lvl5pPr>
            <a:lvl6pPr marL="2743200" lvl="5" indent="-317500" algn="l" rtl="0">
              <a:lnSpc>
                <a:spcPct val="90000"/>
              </a:lnSpc>
              <a:spcBef>
                <a:spcPts val="8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2" name="Google Shape;52;p13"/>
          <p:cNvSpPr txBox="1">
            <a:spLocks noGrp="1"/>
          </p:cNvSpPr>
          <p:nvPr>
            <p:ph type="body" idx="2"/>
          </p:nvPr>
        </p:nvSpPr>
        <p:spPr>
          <a:xfrm>
            <a:off x="516997" y="951249"/>
            <a:ext cx="6858000" cy="7845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Clr>
                <a:schemeClr val="dk1"/>
              </a:buClr>
              <a:buSzPts val="4500"/>
              <a:buNone/>
              <a:defRPr sz="4500" b="1" i="0">
                <a:solidFill>
                  <a:schemeClr val="dk1"/>
                </a:solidFill>
                <a:latin typeface="Chivo"/>
                <a:ea typeface="Chivo"/>
                <a:cs typeface="Chivo"/>
                <a:sym typeface="Chivo"/>
              </a:defRPr>
            </a:lvl1pPr>
            <a:lvl2pPr marL="914400" lvl="1" indent="-228600" algn="l" rtl="0">
              <a:lnSpc>
                <a:spcPct val="114000"/>
              </a:lnSpc>
              <a:spcBef>
                <a:spcPts val="800"/>
              </a:spcBef>
              <a:spcAft>
                <a:spcPts val="0"/>
              </a:spcAft>
              <a:buClr>
                <a:schemeClr val="dk1"/>
              </a:buClr>
              <a:buSzPts val="1100"/>
              <a:buNone/>
              <a:defRPr/>
            </a:lvl2pPr>
            <a:lvl3pPr marL="1371600" lvl="2" indent="-228600" algn="l" rtl="0">
              <a:lnSpc>
                <a:spcPct val="114000"/>
              </a:lnSpc>
              <a:spcBef>
                <a:spcPts val="800"/>
              </a:spcBef>
              <a:spcAft>
                <a:spcPts val="0"/>
              </a:spcAft>
              <a:buClr>
                <a:schemeClr val="dk1"/>
              </a:buClr>
              <a:buSzPts val="1100"/>
              <a:buNone/>
              <a:defRPr/>
            </a:lvl3pPr>
            <a:lvl4pPr marL="1828800" lvl="3" indent="-228600" algn="l" rtl="0">
              <a:lnSpc>
                <a:spcPct val="114000"/>
              </a:lnSpc>
              <a:spcBef>
                <a:spcPts val="800"/>
              </a:spcBef>
              <a:spcAft>
                <a:spcPts val="0"/>
              </a:spcAft>
              <a:buClr>
                <a:schemeClr val="dk1"/>
              </a:buClr>
              <a:buSzPts val="1100"/>
              <a:buNone/>
              <a:defRPr/>
            </a:lvl4pPr>
            <a:lvl5pPr marL="2286000" lvl="4" indent="-228600" algn="l" rtl="0">
              <a:lnSpc>
                <a:spcPct val="114000"/>
              </a:lnSpc>
              <a:spcBef>
                <a:spcPts val="800"/>
              </a:spcBef>
              <a:spcAft>
                <a:spcPts val="0"/>
              </a:spcAft>
              <a:buClr>
                <a:schemeClr val="dk1"/>
              </a:buClr>
              <a:buSzPts val="1100"/>
              <a:buNone/>
              <a:defRPr/>
            </a:lvl5pPr>
            <a:lvl6pPr marL="2743200" lvl="5" indent="-317500" algn="l" rtl="0">
              <a:lnSpc>
                <a:spcPct val="90000"/>
              </a:lnSpc>
              <a:spcBef>
                <a:spcPts val="8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Roboto"/>
              <a:buNone/>
              <a:defRPr sz="5200">
                <a:latin typeface="Roboto"/>
                <a:ea typeface="Roboto"/>
                <a:cs typeface="Roboto"/>
                <a:sym typeface="Robo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 name="Google Shape;59;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Roboto"/>
              <a:buNone/>
              <a:defRPr sz="2800">
                <a:latin typeface="Roboto"/>
                <a:ea typeface="Roboto"/>
                <a:cs typeface="Roboto"/>
                <a:sym typeface="Robo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Font typeface="Roboto"/>
              <a:buNone/>
              <a:defRPr sz="3600">
                <a:latin typeface="Roboto"/>
                <a:ea typeface="Roboto"/>
                <a:cs typeface="Roboto"/>
                <a:sym typeface="Robo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2145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Roboto"/>
              <a:buNone/>
              <a:defRPr sz="3000">
                <a:latin typeface="Roboto"/>
                <a:ea typeface="Roboto"/>
                <a:cs typeface="Roboto"/>
                <a:sym typeface="Roboto"/>
              </a:defRPr>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a:endParaRPr/>
          </a:p>
        </p:txBody>
      </p:sp>
      <p:sp>
        <p:nvSpPr>
          <p:cNvPr id="66" name="Google Shape;6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7" name="Google Shape;6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b" anchorCtr="0">
            <a:normAutofit/>
          </a:bodyPr>
          <a:lstStyle>
            <a:lvl1pPr marL="457200" lvl="0" indent="-228600" rtl="0">
              <a:lnSpc>
                <a:spcPct val="100000"/>
              </a:lnSpc>
              <a:spcBef>
                <a:spcPts val="0"/>
              </a:spcBef>
              <a:spcAft>
                <a:spcPts val="0"/>
              </a:spcAft>
              <a:buClr>
                <a:srgbClr val="999999"/>
              </a:buClr>
              <a:buSzPts val="1000"/>
              <a:buFont typeface="Roboto"/>
              <a:buNone/>
              <a:defRPr sz="1000">
                <a:solidFill>
                  <a:srgbClr val="999999"/>
                </a:solidFill>
                <a:latin typeface="Roboto"/>
                <a:ea typeface="Roboto"/>
                <a:cs typeface="Roboto"/>
                <a:sym typeface="Roboto"/>
              </a:defRPr>
            </a:lvl1pPr>
          </a:lstStyle>
          <a:p>
            <a:endParaRPr/>
          </a:p>
        </p:txBody>
      </p:sp>
      <p:sp>
        <p:nvSpPr>
          <p:cNvPr id="73" name="Google Shape;7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
        <p:cNvGrpSpPr/>
        <p:nvPr/>
      </p:nvGrpSpPr>
      <p:grpSpPr>
        <a:xfrm>
          <a:off x="0" y="0"/>
          <a:ext cx="0" cy="0"/>
          <a:chOff x="0" y="0"/>
          <a:chExt cx="0" cy="0"/>
        </a:xfrm>
      </p:grpSpPr>
      <p:sp>
        <p:nvSpPr>
          <p:cNvPr id="75" name="Google Shape;75;p2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6" name="Google Shape;76;p2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2" name="Google Shape;8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84"/>
        <p:cNvGrpSpPr/>
        <p:nvPr/>
      </p:nvGrpSpPr>
      <p:grpSpPr>
        <a:xfrm>
          <a:off x="0" y="0"/>
          <a:ext cx="0" cy="0"/>
          <a:chOff x="0" y="0"/>
          <a:chExt cx="0" cy="0"/>
        </a:xfrm>
      </p:grpSpPr>
      <p:sp>
        <p:nvSpPr>
          <p:cNvPr id="85" name="Google Shape;85;p24"/>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6" name="Google Shape;86;p24"/>
          <p:cNvSpPr/>
          <p:nvPr/>
        </p:nvSpPr>
        <p:spPr>
          <a:xfrm>
            <a:off x="0" y="0"/>
            <a:ext cx="9144000" cy="5143500"/>
          </a:xfrm>
          <a:prstGeom prst="rect">
            <a:avLst/>
          </a:prstGeom>
          <a:solidFill>
            <a:srgbClr val="220404"/>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87"/>
        <p:cNvGrpSpPr/>
        <p:nvPr/>
      </p:nvGrpSpPr>
      <p:grpSpPr>
        <a:xfrm>
          <a:off x="0" y="0"/>
          <a:ext cx="0" cy="0"/>
          <a:chOff x="0" y="0"/>
          <a:chExt cx="0" cy="0"/>
        </a:xfrm>
      </p:grpSpPr>
      <p:sp>
        <p:nvSpPr>
          <p:cNvPr id="88" name="Google Shape;88;p25"/>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9" name="Google Shape;89;p25"/>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90"/>
        <p:cNvGrpSpPr/>
        <p:nvPr/>
      </p:nvGrpSpPr>
      <p:grpSpPr>
        <a:xfrm>
          <a:off x="0" y="0"/>
          <a:ext cx="0" cy="0"/>
          <a:chOff x="0" y="0"/>
          <a:chExt cx="0" cy="0"/>
        </a:xfrm>
      </p:grpSpPr>
      <p:sp>
        <p:nvSpPr>
          <p:cNvPr id="91" name="Google Shape;91;p26"/>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2" name="Google Shape;92;p26"/>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93"/>
        <p:cNvGrpSpPr/>
        <p:nvPr/>
      </p:nvGrpSpPr>
      <p:grpSpPr>
        <a:xfrm>
          <a:off x="0" y="0"/>
          <a:ext cx="0" cy="0"/>
          <a:chOff x="0" y="0"/>
          <a:chExt cx="0" cy="0"/>
        </a:xfrm>
      </p:grpSpPr>
      <p:sp>
        <p:nvSpPr>
          <p:cNvPr id="94" name="Google Shape;94;p27"/>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5" name="Google Shape;95;p27"/>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96"/>
        <p:cNvGrpSpPr/>
        <p:nvPr/>
      </p:nvGrpSpPr>
      <p:grpSpPr>
        <a:xfrm>
          <a:off x="0" y="0"/>
          <a:ext cx="0" cy="0"/>
          <a:chOff x="0" y="0"/>
          <a:chExt cx="0" cy="0"/>
        </a:xfrm>
      </p:grpSpPr>
      <p:sp>
        <p:nvSpPr>
          <p:cNvPr id="97" name="Google Shape;97;p28"/>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8" name="Google Shape;98;p28"/>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99" name="Google Shape;99;p28"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100"/>
        <p:cNvGrpSpPr/>
        <p:nvPr/>
      </p:nvGrpSpPr>
      <p:grpSpPr>
        <a:xfrm>
          <a:off x="0" y="0"/>
          <a:ext cx="0" cy="0"/>
          <a:chOff x="0" y="0"/>
          <a:chExt cx="0" cy="0"/>
        </a:xfrm>
      </p:grpSpPr>
      <p:sp>
        <p:nvSpPr>
          <p:cNvPr id="101" name="Google Shape;101;p29"/>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2" name="Google Shape;102;p29"/>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03" name="Google Shape;103;p29"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104"/>
        <p:cNvGrpSpPr/>
        <p:nvPr/>
      </p:nvGrpSpPr>
      <p:grpSpPr>
        <a:xfrm>
          <a:off x="0" y="0"/>
          <a:ext cx="0" cy="0"/>
          <a:chOff x="0" y="0"/>
          <a:chExt cx="0" cy="0"/>
        </a:xfrm>
      </p:grpSpPr>
      <p:sp>
        <p:nvSpPr>
          <p:cNvPr id="105" name="Google Shape;105;p30"/>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6" name="Google Shape;106;p30"/>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07" name="Google Shape;107;p30"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108"/>
        <p:cNvGrpSpPr/>
        <p:nvPr/>
      </p:nvGrpSpPr>
      <p:grpSpPr>
        <a:xfrm>
          <a:off x="0" y="0"/>
          <a:ext cx="0" cy="0"/>
          <a:chOff x="0" y="0"/>
          <a:chExt cx="0" cy="0"/>
        </a:xfrm>
      </p:grpSpPr>
      <p:sp>
        <p:nvSpPr>
          <p:cNvPr id="109" name="Google Shape;109;p31"/>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0" name="Google Shape;110;p31"/>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1" name="Google Shape;111;p31"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112"/>
        <p:cNvGrpSpPr/>
        <p:nvPr/>
      </p:nvGrpSpPr>
      <p:grpSpPr>
        <a:xfrm>
          <a:off x="0" y="0"/>
          <a:ext cx="0" cy="0"/>
          <a:chOff x="0" y="0"/>
          <a:chExt cx="0" cy="0"/>
        </a:xfrm>
      </p:grpSpPr>
      <p:sp>
        <p:nvSpPr>
          <p:cNvPr id="113" name="Google Shape;113;p32"/>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4" name="Google Shape;114;p32"/>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5" name="Google Shape;115;p32"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116"/>
        <p:cNvGrpSpPr/>
        <p:nvPr/>
      </p:nvGrpSpPr>
      <p:grpSpPr>
        <a:xfrm>
          <a:off x="0" y="0"/>
          <a:ext cx="0" cy="0"/>
          <a:chOff x="0" y="0"/>
          <a:chExt cx="0" cy="0"/>
        </a:xfrm>
      </p:grpSpPr>
      <p:sp>
        <p:nvSpPr>
          <p:cNvPr id="117" name="Google Shape;117;p33"/>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8" name="Google Shape;118;p33"/>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9" name="Google Shape;119;p33"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11 master">
  <p:cSld name="Slide 11 master">
    <p:spTree>
      <p:nvGrpSpPr>
        <p:cNvPr id="1" name="Shape 120"/>
        <p:cNvGrpSpPr/>
        <p:nvPr/>
      </p:nvGrpSpPr>
      <p:grpSpPr>
        <a:xfrm>
          <a:off x="0" y="0"/>
          <a:ext cx="0" cy="0"/>
          <a:chOff x="0" y="0"/>
          <a:chExt cx="0" cy="0"/>
        </a:xfrm>
      </p:grpSpPr>
      <p:sp>
        <p:nvSpPr>
          <p:cNvPr id="121" name="Google Shape;121;p34"/>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22" name="Google Shape;122;p34"/>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23" name="Google Shape;123;p34"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12 master">
  <p:cSld name="Slide 12 master">
    <p:spTree>
      <p:nvGrpSpPr>
        <p:cNvPr id="1" name="Shape 124"/>
        <p:cNvGrpSpPr/>
        <p:nvPr/>
      </p:nvGrpSpPr>
      <p:grpSpPr>
        <a:xfrm>
          <a:off x="0" y="0"/>
          <a:ext cx="0" cy="0"/>
          <a:chOff x="0" y="0"/>
          <a:chExt cx="0" cy="0"/>
        </a:xfrm>
      </p:grpSpPr>
      <p:sp>
        <p:nvSpPr>
          <p:cNvPr id="125" name="Google Shape;125;p35"/>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26" name="Google Shape;126;p35"/>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27" name="Google Shape;127;p35"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13 master">
  <p:cSld name="Slide 13 master">
    <p:spTree>
      <p:nvGrpSpPr>
        <p:cNvPr id="1" name="Shape 128"/>
        <p:cNvGrpSpPr/>
        <p:nvPr/>
      </p:nvGrpSpPr>
      <p:grpSpPr>
        <a:xfrm>
          <a:off x="0" y="0"/>
          <a:ext cx="0" cy="0"/>
          <a:chOff x="0" y="0"/>
          <a:chExt cx="0" cy="0"/>
        </a:xfrm>
      </p:grpSpPr>
      <p:sp>
        <p:nvSpPr>
          <p:cNvPr id="129" name="Google Shape;129;p36"/>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30" name="Google Shape;130;p36"/>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31" name="Google Shape;131;p36"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14 master">
  <p:cSld name="Slide 14 master">
    <p:spTree>
      <p:nvGrpSpPr>
        <p:cNvPr id="1" name="Shape 132"/>
        <p:cNvGrpSpPr/>
        <p:nvPr/>
      </p:nvGrpSpPr>
      <p:grpSpPr>
        <a:xfrm>
          <a:off x="0" y="0"/>
          <a:ext cx="0" cy="0"/>
          <a:chOff x="0" y="0"/>
          <a:chExt cx="0" cy="0"/>
        </a:xfrm>
      </p:grpSpPr>
      <p:sp>
        <p:nvSpPr>
          <p:cNvPr id="133" name="Google Shape;133;p37"/>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34" name="Google Shape;134;p37"/>
          <p:cNvSpPr/>
          <p:nvPr/>
        </p:nvSpPr>
        <p:spPr>
          <a:xfrm>
            <a:off x="0" y="0"/>
            <a:ext cx="9144000" cy="5143500"/>
          </a:xfrm>
          <a:prstGeom prst="rect">
            <a:avLst/>
          </a:prstGeom>
          <a:solidFill>
            <a:srgbClr val="FFFFFF"/>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35" name="Google Shape;135;p37"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5" name="Google Shape;55;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6" name="Google Shape;5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8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tamarasenft225@gmail.com" TargetMode="External"/><Relationship Id="rId3" Type="http://schemas.openxmlformats.org/officeDocument/2006/relationships/image" Target="../media/image2.png"/><Relationship Id="rId7" Type="http://schemas.openxmlformats.org/officeDocument/2006/relationships/hyperlink" Target="mailto:madan@msquaredattribution.com"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image" Target="../media/image33.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8.png"/><Relationship Id="rId10" Type="http://schemas.openxmlformats.org/officeDocument/2006/relationships/hyperlink" Target="https://facebookexperimental.github.io/Robyn/" TargetMode="External"/><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0.jp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jp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jp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9"/>
          <p:cNvSpPr/>
          <p:nvPr/>
        </p:nvSpPr>
        <p:spPr>
          <a:xfrm>
            <a:off x="0" y="-75"/>
            <a:ext cx="5368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39"/>
          <p:cNvSpPr/>
          <p:nvPr/>
        </p:nvSpPr>
        <p:spPr>
          <a:xfrm>
            <a:off x="717550" y="890825"/>
            <a:ext cx="4054200" cy="1444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4800" b="1">
                <a:solidFill>
                  <a:schemeClr val="lt1"/>
                </a:solidFill>
                <a:latin typeface="IBM Plex Sans"/>
                <a:ea typeface="IBM Plex Sans"/>
                <a:cs typeface="IBM Plex Sans"/>
                <a:sym typeface="IBM Plex Sans"/>
              </a:rPr>
              <a:t>Beyond ROAS</a:t>
            </a:r>
            <a:r>
              <a:rPr lang="en-GB" sz="2019" b="1">
                <a:solidFill>
                  <a:schemeClr val="lt1"/>
                </a:solidFill>
                <a:latin typeface="IBM Plex Sans"/>
                <a:ea typeface="IBM Plex Sans"/>
                <a:cs typeface="IBM Plex Sans"/>
                <a:sym typeface="IBM Plex Sans"/>
              </a:rPr>
              <a:t> </a:t>
            </a:r>
            <a:endParaRPr sz="2019" b="1">
              <a:solidFill>
                <a:schemeClr val="lt1"/>
              </a:solidFill>
              <a:latin typeface="IBM Plex Sans"/>
              <a:ea typeface="IBM Plex Sans"/>
              <a:cs typeface="IBM Plex Sans"/>
              <a:sym typeface="IBM Plex Sans"/>
            </a:endParaRPr>
          </a:p>
          <a:p>
            <a:pPr marL="0" lvl="0" indent="0" algn="l" rtl="0">
              <a:lnSpc>
                <a:spcPct val="115000"/>
              </a:lnSpc>
              <a:spcBef>
                <a:spcPts val="0"/>
              </a:spcBef>
              <a:spcAft>
                <a:spcPts val="0"/>
              </a:spcAft>
              <a:buClr>
                <a:schemeClr val="dk1"/>
              </a:buClr>
              <a:buSzPts val="1100"/>
              <a:buFont typeface="Arial"/>
              <a:buNone/>
            </a:pPr>
            <a:r>
              <a:rPr lang="en-GB" sz="2019">
                <a:solidFill>
                  <a:schemeClr val="lt1"/>
                </a:solidFill>
                <a:latin typeface="IBM Plex Sans SemiBold"/>
                <a:ea typeface="IBM Plex Sans SemiBold"/>
                <a:cs typeface="IBM Plex Sans SemiBold"/>
                <a:sym typeface="IBM Plex Sans SemiBold"/>
              </a:rPr>
              <a:t>A Causal Measurement Clinic</a:t>
            </a:r>
            <a:endParaRPr sz="2019">
              <a:solidFill>
                <a:schemeClr val="lt1"/>
              </a:solidFill>
              <a:latin typeface="IBM Plex Sans SemiBold"/>
              <a:ea typeface="IBM Plex Sans SemiBold"/>
              <a:cs typeface="IBM Plex Sans SemiBold"/>
              <a:sym typeface="IBM Plex Sans SemiBold"/>
            </a:endParaRPr>
          </a:p>
          <a:p>
            <a:pPr marL="0" lvl="0" indent="0" algn="l" rtl="0">
              <a:lnSpc>
                <a:spcPct val="115000"/>
              </a:lnSpc>
              <a:spcBef>
                <a:spcPts val="0"/>
              </a:spcBef>
              <a:spcAft>
                <a:spcPts val="0"/>
              </a:spcAft>
              <a:buClr>
                <a:schemeClr val="dk1"/>
              </a:buClr>
              <a:buSzPts val="1100"/>
              <a:buFont typeface="Arial"/>
              <a:buNone/>
            </a:pPr>
            <a:endParaRPr sz="2219">
              <a:solidFill>
                <a:schemeClr val="lt1"/>
              </a:solidFill>
              <a:latin typeface="IBM Plex Sans SemiBold"/>
              <a:ea typeface="IBM Plex Sans SemiBold"/>
              <a:cs typeface="IBM Plex Sans SemiBold"/>
              <a:sym typeface="IBM Plex Sans SemiBold"/>
            </a:endParaRPr>
          </a:p>
          <a:p>
            <a:pPr marL="0" marR="0" lvl="0" indent="0" algn="l" rtl="0">
              <a:lnSpc>
                <a:spcPct val="115000"/>
              </a:lnSpc>
              <a:spcBef>
                <a:spcPts val="0"/>
              </a:spcBef>
              <a:spcAft>
                <a:spcPts val="0"/>
              </a:spcAft>
              <a:buClr>
                <a:srgbClr val="000000"/>
              </a:buClr>
              <a:buSzPts val="2219"/>
              <a:buFont typeface="IBM Plex Sans"/>
              <a:buNone/>
            </a:pPr>
            <a:endParaRPr sz="2219">
              <a:solidFill>
                <a:schemeClr val="lt1"/>
              </a:solidFill>
              <a:latin typeface="IBM Plex Sans SemiBold"/>
              <a:ea typeface="IBM Plex Sans SemiBold"/>
              <a:cs typeface="IBM Plex Sans SemiBold"/>
              <a:sym typeface="IBM Plex Sans SemiBold"/>
            </a:endParaRPr>
          </a:p>
        </p:txBody>
      </p:sp>
      <p:sp>
        <p:nvSpPr>
          <p:cNvPr id="144" name="Google Shape;144;p39"/>
          <p:cNvSpPr txBox="1"/>
          <p:nvPr/>
        </p:nvSpPr>
        <p:spPr>
          <a:xfrm>
            <a:off x="6686991" y="1144550"/>
            <a:ext cx="1446300" cy="3450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200" b="1">
                <a:latin typeface="Public Sans"/>
                <a:ea typeface="Public Sans"/>
                <a:cs typeface="Public Sans"/>
                <a:sym typeface="Public Sans"/>
              </a:rPr>
              <a:t>Madan Bharadwaj</a:t>
            </a:r>
            <a:br>
              <a:rPr lang="en-GB" sz="1200" b="1">
                <a:latin typeface="Public Sans"/>
                <a:ea typeface="Public Sans"/>
                <a:cs typeface="Public Sans"/>
                <a:sym typeface="Public Sans"/>
              </a:rPr>
            </a:br>
            <a:r>
              <a:rPr lang="en-GB" sz="1000">
                <a:latin typeface="Public Sans Light"/>
                <a:ea typeface="Public Sans Light"/>
                <a:cs typeface="Public Sans Light"/>
                <a:sym typeface="Public Sans Light"/>
              </a:rPr>
              <a:t>Founder &amp; CEO</a:t>
            </a:r>
            <a:endParaRPr sz="800">
              <a:latin typeface="Public Sans Light"/>
              <a:ea typeface="Public Sans Light"/>
              <a:cs typeface="Public Sans Light"/>
              <a:sym typeface="Public Sans Light"/>
            </a:endParaRPr>
          </a:p>
        </p:txBody>
      </p:sp>
      <p:pic>
        <p:nvPicPr>
          <p:cNvPr id="145" name="Google Shape;145;p39" title="black@1.5x.png"/>
          <p:cNvPicPr preferRelativeResize="0"/>
          <p:nvPr/>
        </p:nvPicPr>
        <p:blipFill rotWithShape="1">
          <a:blip r:embed="rId3">
            <a:alphaModFix/>
          </a:blip>
          <a:srcRect t="4480" b="2575"/>
          <a:stretch/>
        </p:blipFill>
        <p:spPr>
          <a:xfrm>
            <a:off x="6708491" y="1489563"/>
            <a:ext cx="901852" cy="241500"/>
          </a:xfrm>
          <a:prstGeom prst="rect">
            <a:avLst/>
          </a:prstGeom>
          <a:noFill/>
          <a:ln>
            <a:noFill/>
          </a:ln>
        </p:spPr>
      </p:pic>
      <p:pic>
        <p:nvPicPr>
          <p:cNvPr id="146" name="Google Shape;146;p39"/>
          <p:cNvPicPr preferRelativeResize="0"/>
          <p:nvPr/>
        </p:nvPicPr>
        <p:blipFill>
          <a:blip r:embed="rId4">
            <a:alphaModFix/>
          </a:blip>
          <a:stretch>
            <a:fillRect/>
          </a:stretch>
        </p:blipFill>
        <p:spPr>
          <a:xfrm>
            <a:off x="5708916" y="990163"/>
            <a:ext cx="871200" cy="871200"/>
          </a:xfrm>
          <a:prstGeom prst="ellipse">
            <a:avLst/>
          </a:prstGeom>
          <a:noFill/>
          <a:ln>
            <a:noFill/>
          </a:ln>
        </p:spPr>
      </p:pic>
      <p:sp>
        <p:nvSpPr>
          <p:cNvPr id="147" name="Google Shape;147;p39"/>
          <p:cNvSpPr txBox="1"/>
          <p:nvPr/>
        </p:nvSpPr>
        <p:spPr>
          <a:xfrm>
            <a:off x="6719364" y="2265775"/>
            <a:ext cx="2053500" cy="3450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200" b="1">
                <a:latin typeface="Public Sans"/>
                <a:ea typeface="Public Sans"/>
                <a:cs typeface="Public Sans"/>
                <a:sym typeface="Public Sans"/>
              </a:rPr>
              <a:t>Tammy Senft</a:t>
            </a:r>
            <a:br>
              <a:rPr lang="en-GB" sz="1200" b="1">
                <a:latin typeface="Public Sans"/>
                <a:ea typeface="Public Sans"/>
                <a:cs typeface="Public Sans"/>
                <a:sym typeface="Public Sans"/>
              </a:rPr>
            </a:br>
            <a:r>
              <a:rPr lang="en-GB" sz="1000">
                <a:latin typeface="Public Sans Light"/>
                <a:ea typeface="Public Sans Light"/>
                <a:cs typeface="Public Sans Light"/>
                <a:sym typeface="Public Sans Light"/>
              </a:rPr>
              <a:t>Marketing Strategy Consultant</a:t>
            </a:r>
            <a:endParaRPr sz="1200">
              <a:latin typeface="Public Sans Light"/>
              <a:ea typeface="Public Sans Light"/>
              <a:cs typeface="Public Sans Light"/>
              <a:sym typeface="Public Sans Light"/>
            </a:endParaRPr>
          </a:p>
        </p:txBody>
      </p:sp>
      <p:pic>
        <p:nvPicPr>
          <p:cNvPr id="148" name="Google Shape;148;p39"/>
          <p:cNvPicPr preferRelativeResize="0"/>
          <p:nvPr/>
        </p:nvPicPr>
        <p:blipFill>
          <a:blip r:embed="rId5">
            <a:alphaModFix/>
          </a:blip>
          <a:stretch>
            <a:fillRect/>
          </a:stretch>
        </p:blipFill>
        <p:spPr>
          <a:xfrm>
            <a:off x="5760941" y="2084475"/>
            <a:ext cx="784200" cy="784200"/>
          </a:xfrm>
          <a:prstGeom prst="ellipse">
            <a:avLst/>
          </a:prstGeom>
          <a:noFill/>
          <a:ln>
            <a:noFill/>
          </a:ln>
        </p:spPr>
      </p:pic>
      <p:sp>
        <p:nvSpPr>
          <p:cNvPr id="149" name="Google Shape;149;p39"/>
          <p:cNvSpPr txBox="1"/>
          <p:nvPr/>
        </p:nvSpPr>
        <p:spPr>
          <a:xfrm>
            <a:off x="641350" y="3477309"/>
            <a:ext cx="351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3F3F3"/>
                </a:solidFill>
                <a:latin typeface="IBM Plex Sans"/>
                <a:ea typeface="IBM Plex Sans"/>
                <a:cs typeface="IBM Plex Sans"/>
                <a:sym typeface="IBM Plex Sans"/>
              </a:rPr>
              <a:t>The National ETailing + Marketing Summit</a:t>
            </a:r>
            <a:endParaRPr>
              <a:solidFill>
                <a:srgbClr val="F3F3F3"/>
              </a:solidFill>
              <a:latin typeface="IBM Plex Sans"/>
              <a:ea typeface="IBM Plex Sans"/>
              <a:cs typeface="IBM Plex Sans"/>
              <a:sym typeface="IBM Plex Sans"/>
            </a:endParaRPr>
          </a:p>
        </p:txBody>
      </p:sp>
      <p:pic>
        <p:nvPicPr>
          <p:cNvPr id="150" name="Google Shape;150;p39" title="image 5.png"/>
          <p:cNvPicPr preferRelativeResize="0"/>
          <p:nvPr/>
        </p:nvPicPr>
        <p:blipFill>
          <a:blip r:embed="rId6">
            <a:alphaModFix/>
          </a:blip>
          <a:stretch>
            <a:fillRect/>
          </a:stretch>
        </p:blipFill>
        <p:spPr>
          <a:xfrm>
            <a:off x="717550" y="3949025"/>
            <a:ext cx="1535444" cy="469800"/>
          </a:xfrm>
          <a:prstGeom prst="rect">
            <a:avLst/>
          </a:prstGeom>
          <a:noFill/>
          <a:ln>
            <a:noFill/>
          </a:ln>
        </p:spPr>
      </p:pic>
      <p:sp>
        <p:nvSpPr>
          <p:cNvPr id="151" name="Google Shape;151;p39"/>
          <p:cNvSpPr txBox="1"/>
          <p:nvPr/>
        </p:nvSpPr>
        <p:spPr>
          <a:xfrm>
            <a:off x="6722235" y="1739475"/>
            <a:ext cx="2240400" cy="4221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u="sng">
                <a:solidFill>
                  <a:schemeClr val="hlink"/>
                </a:solidFill>
                <a:latin typeface="Public Sans ExtraLight"/>
                <a:ea typeface="Public Sans ExtraLight"/>
                <a:cs typeface="Public Sans ExtraLight"/>
                <a:sym typeface="Public Sans ExtraLight"/>
                <a:hlinkClick r:id="rId7"/>
              </a:rPr>
              <a:t>madan@msquaredattribution.com</a:t>
            </a:r>
            <a:endParaRPr sz="900">
              <a:latin typeface="Public Sans ExtraLight"/>
              <a:ea typeface="Public Sans ExtraLight"/>
              <a:cs typeface="Public Sans ExtraLight"/>
              <a:sym typeface="Public Sans ExtraLight"/>
            </a:endParaRPr>
          </a:p>
          <a:p>
            <a:pPr marL="0" marR="0" lvl="0" indent="0" algn="l" rtl="0">
              <a:lnSpc>
                <a:spcPct val="100000"/>
              </a:lnSpc>
              <a:spcBef>
                <a:spcPts val="0"/>
              </a:spcBef>
              <a:spcAft>
                <a:spcPts val="0"/>
              </a:spcAft>
              <a:buClr>
                <a:srgbClr val="000000"/>
              </a:buClr>
              <a:buSzPts val="1100"/>
              <a:buFont typeface="Arial"/>
              <a:buNone/>
            </a:pPr>
            <a:r>
              <a:rPr lang="en-GB" sz="900">
                <a:latin typeface="Public Sans ExtraLight"/>
                <a:ea typeface="Public Sans ExtraLight"/>
                <a:cs typeface="Public Sans ExtraLight"/>
                <a:sym typeface="Public Sans ExtraLight"/>
              </a:rPr>
              <a:t>https://m-squared.com/</a:t>
            </a:r>
            <a:endParaRPr sz="900">
              <a:latin typeface="Public Sans ExtraLight"/>
              <a:ea typeface="Public Sans ExtraLight"/>
              <a:cs typeface="Public Sans ExtraLight"/>
              <a:sym typeface="Public Sans ExtraLight"/>
            </a:endParaRPr>
          </a:p>
          <a:p>
            <a:pPr marL="0" marR="0" lvl="0" indent="0" algn="l" rtl="0">
              <a:lnSpc>
                <a:spcPct val="100000"/>
              </a:lnSpc>
              <a:spcBef>
                <a:spcPts val="0"/>
              </a:spcBef>
              <a:spcAft>
                <a:spcPts val="0"/>
              </a:spcAft>
              <a:buClr>
                <a:srgbClr val="000000"/>
              </a:buClr>
              <a:buSzPts val="1100"/>
              <a:buFont typeface="Arial"/>
              <a:buNone/>
            </a:pPr>
            <a:endParaRPr sz="900">
              <a:latin typeface="Public Sans ExtraLight"/>
              <a:ea typeface="Public Sans ExtraLight"/>
              <a:cs typeface="Public Sans ExtraLight"/>
              <a:sym typeface="Public Sans ExtraLight"/>
            </a:endParaRPr>
          </a:p>
        </p:txBody>
      </p:sp>
      <p:sp>
        <p:nvSpPr>
          <p:cNvPr id="152" name="Google Shape;152;p39"/>
          <p:cNvSpPr txBox="1"/>
          <p:nvPr/>
        </p:nvSpPr>
        <p:spPr>
          <a:xfrm>
            <a:off x="6722235" y="2610775"/>
            <a:ext cx="2240400" cy="2835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900" u="sng">
                <a:solidFill>
                  <a:schemeClr val="hlink"/>
                </a:solidFill>
                <a:latin typeface="Public Sans ExtraLight"/>
                <a:ea typeface="Public Sans ExtraLight"/>
                <a:cs typeface="Public Sans ExtraLight"/>
                <a:sym typeface="Public Sans ExtraLight"/>
                <a:hlinkClick r:id="rId8"/>
              </a:rPr>
              <a:t>tamarasenft225@gmail.com</a:t>
            </a:r>
            <a:endParaRPr sz="900">
              <a:latin typeface="Public Sans ExtraLight"/>
              <a:ea typeface="Public Sans ExtraLight"/>
              <a:cs typeface="Public Sans ExtraLight"/>
              <a:sym typeface="Public Sans ExtraLight"/>
            </a:endParaRPr>
          </a:p>
          <a:p>
            <a:pPr marL="0" marR="0" lvl="0" indent="0" algn="l" rtl="0">
              <a:lnSpc>
                <a:spcPct val="100000"/>
              </a:lnSpc>
              <a:spcBef>
                <a:spcPts val="0"/>
              </a:spcBef>
              <a:spcAft>
                <a:spcPts val="0"/>
              </a:spcAft>
              <a:buClr>
                <a:srgbClr val="000000"/>
              </a:buClr>
              <a:buSzPts val="1100"/>
              <a:buFont typeface="Arial"/>
              <a:buNone/>
            </a:pPr>
            <a:endParaRPr sz="900">
              <a:latin typeface="Public Sans ExtraLight"/>
              <a:ea typeface="Public Sans ExtraLight"/>
              <a:cs typeface="Public Sans ExtraLight"/>
              <a:sym typeface="Public Sans Extra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8"/>
          <p:cNvSpPr/>
          <p:nvPr/>
        </p:nvSpPr>
        <p:spPr>
          <a:xfrm>
            <a:off x="571950" y="747575"/>
            <a:ext cx="8000100" cy="1929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9" name="Google Shape;409;p48"/>
          <p:cNvSpPr/>
          <p:nvPr/>
        </p:nvSpPr>
        <p:spPr>
          <a:xfrm>
            <a:off x="1974850" y="1232850"/>
            <a:ext cx="5115900" cy="601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464646"/>
              </a:buClr>
              <a:buSzPts val="969"/>
              <a:buFont typeface="Inter"/>
              <a:buNone/>
            </a:pPr>
            <a:r>
              <a:rPr lang="en-GB" sz="2800">
                <a:solidFill>
                  <a:schemeClr val="lt1"/>
                </a:solidFill>
                <a:latin typeface="IBM Plex Sans"/>
                <a:ea typeface="IBM Plex Sans"/>
                <a:cs typeface="IBM Plex Sans"/>
                <a:sym typeface="IBM Plex Sans"/>
              </a:rPr>
              <a:t>It’s affecting marketers ability to make </a:t>
            </a:r>
            <a:r>
              <a:rPr lang="en-GB" sz="2800" b="1" i="1">
                <a:solidFill>
                  <a:schemeClr val="lt1"/>
                </a:solidFill>
                <a:latin typeface="IBM Plex Sans"/>
                <a:ea typeface="IBM Plex Sans"/>
                <a:cs typeface="IBM Plex Sans"/>
                <a:sym typeface="IBM Plex Sans"/>
              </a:rPr>
              <a:t>decisions</a:t>
            </a:r>
            <a:endParaRPr sz="2800" b="1" i="1">
              <a:solidFill>
                <a:schemeClr val="lt1"/>
              </a:solidFill>
              <a:latin typeface="IBM Plex Sans"/>
              <a:ea typeface="IBM Plex Sans"/>
              <a:cs typeface="IBM Plex Sans"/>
              <a:sym typeface="IBM Plex Sans"/>
            </a:endParaRPr>
          </a:p>
        </p:txBody>
      </p:sp>
      <p:sp>
        <p:nvSpPr>
          <p:cNvPr id="410" name="Google Shape;410;p48"/>
          <p:cNvSpPr/>
          <p:nvPr/>
        </p:nvSpPr>
        <p:spPr>
          <a:xfrm>
            <a:off x="740450" y="3028125"/>
            <a:ext cx="7831500" cy="797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464646"/>
                </a:solidFill>
                <a:latin typeface="IBM Plex Sans"/>
                <a:ea typeface="IBM Plex Sans"/>
                <a:cs typeface="IBM Plex Sans"/>
                <a:sym typeface="IBM Plex Sans"/>
              </a:rPr>
              <a:t>Weakening attribution signals means you are not able to point your dollars accurately towards demand</a:t>
            </a:r>
            <a:endParaRPr sz="1800">
              <a:solidFill>
                <a:srgbClr val="464646"/>
              </a:solidFill>
              <a:latin typeface="IBM Plex Sans"/>
              <a:ea typeface="IBM Plex Sans"/>
              <a:cs typeface="IBM Plex Sans"/>
              <a:sym typeface="IBM Plex Sans"/>
            </a:endParaRPr>
          </a:p>
          <a:p>
            <a:pPr marL="0" marR="0" lvl="0" indent="0" algn="l" rtl="0">
              <a:lnSpc>
                <a:spcPct val="115000"/>
              </a:lnSpc>
              <a:spcBef>
                <a:spcPts val="0"/>
              </a:spcBef>
              <a:spcAft>
                <a:spcPts val="0"/>
              </a:spcAft>
              <a:buClr>
                <a:srgbClr val="464646"/>
              </a:buClr>
              <a:buSzPts val="969"/>
              <a:buFont typeface="Inter"/>
              <a:buNone/>
            </a:pPr>
            <a:endParaRPr>
              <a:solidFill>
                <a:srgbClr val="464646"/>
              </a:solidFill>
              <a:latin typeface="Inter"/>
              <a:ea typeface="Inter"/>
              <a:cs typeface="Inter"/>
              <a:sym typeface="Inter"/>
            </a:endParaRPr>
          </a:p>
        </p:txBody>
      </p:sp>
      <p:sp>
        <p:nvSpPr>
          <p:cNvPr id="411" name="Google Shape;411;p48"/>
          <p:cNvSpPr/>
          <p:nvPr/>
        </p:nvSpPr>
        <p:spPr>
          <a:xfrm>
            <a:off x="571950" y="2910625"/>
            <a:ext cx="61200" cy="839700"/>
          </a:xfrm>
          <a:prstGeom prst="rect">
            <a:avLst/>
          </a:prstGeom>
          <a:solidFill>
            <a:srgbClr val="C8141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2" name="Google Shape;412;p48"/>
          <p:cNvPicPr preferRelativeResize="0"/>
          <p:nvPr/>
        </p:nvPicPr>
        <p:blipFill>
          <a:blip r:embed="rId3">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cxnSp>
        <p:nvCxnSpPr>
          <p:cNvPr id="417" name="Google Shape;417;p49"/>
          <p:cNvCxnSpPr/>
          <p:nvPr/>
        </p:nvCxnSpPr>
        <p:spPr>
          <a:xfrm>
            <a:off x="736950" y="2244950"/>
            <a:ext cx="0" cy="2821800"/>
          </a:xfrm>
          <a:prstGeom prst="straightConnector1">
            <a:avLst/>
          </a:prstGeom>
          <a:noFill/>
          <a:ln w="9525" cap="flat" cmpd="sng">
            <a:solidFill>
              <a:srgbClr val="C2C2C2"/>
            </a:solidFill>
            <a:prstDash val="solid"/>
            <a:round/>
            <a:headEnd type="none" w="med" len="med"/>
            <a:tailEnd type="none" w="med" len="med"/>
          </a:ln>
        </p:spPr>
      </p:cxnSp>
      <p:cxnSp>
        <p:nvCxnSpPr>
          <p:cNvPr id="418" name="Google Shape;418;p49"/>
          <p:cNvCxnSpPr/>
          <p:nvPr/>
        </p:nvCxnSpPr>
        <p:spPr>
          <a:xfrm>
            <a:off x="639450" y="2355100"/>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19" name="Google Shape;419;p49"/>
          <p:cNvCxnSpPr/>
          <p:nvPr/>
        </p:nvCxnSpPr>
        <p:spPr>
          <a:xfrm>
            <a:off x="639450" y="311305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20" name="Google Shape;420;p49"/>
          <p:cNvCxnSpPr/>
          <p:nvPr/>
        </p:nvCxnSpPr>
        <p:spPr>
          <a:xfrm>
            <a:off x="639450" y="349203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21" name="Google Shape;421;p49"/>
          <p:cNvCxnSpPr/>
          <p:nvPr/>
        </p:nvCxnSpPr>
        <p:spPr>
          <a:xfrm>
            <a:off x="639450" y="3871017"/>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22" name="Google Shape;422;p49"/>
          <p:cNvCxnSpPr/>
          <p:nvPr/>
        </p:nvCxnSpPr>
        <p:spPr>
          <a:xfrm>
            <a:off x="639450" y="4249996"/>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23" name="Google Shape;423;p49"/>
          <p:cNvCxnSpPr/>
          <p:nvPr/>
        </p:nvCxnSpPr>
        <p:spPr>
          <a:xfrm>
            <a:off x="639450" y="4628975"/>
            <a:ext cx="195000" cy="0"/>
          </a:xfrm>
          <a:prstGeom prst="straightConnector1">
            <a:avLst/>
          </a:prstGeom>
          <a:noFill/>
          <a:ln w="9525" cap="flat" cmpd="sng">
            <a:solidFill>
              <a:srgbClr val="C2C2C2"/>
            </a:solidFill>
            <a:prstDash val="solid"/>
            <a:round/>
            <a:headEnd type="none" w="med" len="med"/>
            <a:tailEnd type="none" w="med" len="med"/>
          </a:ln>
        </p:spPr>
      </p:cxnSp>
      <p:sp>
        <p:nvSpPr>
          <p:cNvPr id="424" name="Google Shape;424;p49"/>
          <p:cNvSpPr txBox="1"/>
          <p:nvPr/>
        </p:nvSpPr>
        <p:spPr>
          <a:xfrm>
            <a:off x="262550" y="21857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7M</a:t>
            </a:r>
            <a:endParaRPr sz="1000">
              <a:solidFill>
                <a:srgbClr val="7F7F7F"/>
              </a:solidFill>
              <a:latin typeface="Oswald Light"/>
              <a:ea typeface="Oswald Light"/>
              <a:cs typeface="Oswald Light"/>
              <a:sym typeface="Oswald Light"/>
            </a:endParaRPr>
          </a:p>
        </p:txBody>
      </p:sp>
      <p:sp>
        <p:nvSpPr>
          <p:cNvPr id="425" name="Google Shape;425;p49"/>
          <p:cNvSpPr txBox="1"/>
          <p:nvPr/>
        </p:nvSpPr>
        <p:spPr>
          <a:xfrm>
            <a:off x="177650" y="2571075"/>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6M</a:t>
            </a:r>
            <a:endParaRPr sz="1000">
              <a:solidFill>
                <a:srgbClr val="7F7F7F"/>
              </a:solidFill>
              <a:latin typeface="Oswald Light"/>
              <a:ea typeface="Oswald Light"/>
              <a:cs typeface="Oswald Light"/>
              <a:sym typeface="Oswald Light"/>
            </a:endParaRPr>
          </a:p>
        </p:txBody>
      </p:sp>
      <p:sp>
        <p:nvSpPr>
          <p:cNvPr id="426" name="Google Shape;426;p49"/>
          <p:cNvSpPr txBox="1"/>
          <p:nvPr/>
        </p:nvSpPr>
        <p:spPr>
          <a:xfrm>
            <a:off x="262550" y="29373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5M</a:t>
            </a:r>
            <a:endParaRPr sz="1000">
              <a:solidFill>
                <a:srgbClr val="7F7F7F"/>
              </a:solidFill>
              <a:latin typeface="Oswald Light"/>
              <a:ea typeface="Oswald Light"/>
              <a:cs typeface="Oswald Light"/>
              <a:sym typeface="Oswald Light"/>
            </a:endParaRPr>
          </a:p>
        </p:txBody>
      </p:sp>
      <p:sp>
        <p:nvSpPr>
          <p:cNvPr id="427" name="Google Shape;427;p49"/>
          <p:cNvSpPr txBox="1"/>
          <p:nvPr/>
        </p:nvSpPr>
        <p:spPr>
          <a:xfrm>
            <a:off x="177650" y="3322700"/>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4M</a:t>
            </a:r>
            <a:endParaRPr sz="1000">
              <a:solidFill>
                <a:srgbClr val="7F7F7F"/>
              </a:solidFill>
              <a:latin typeface="Oswald Light"/>
              <a:ea typeface="Oswald Light"/>
              <a:cs typeface="Oswald Light"/>
              <a:sym typeface="Oswald Light"/>
            </a:endParaRPr>
          </a:p>
        </p:txBody>
      </p:sp>
      <p:sp>
        <p:nvSpPr>
          <p:cNvPr id="428" name="Google Shape;428;p49"/>
          <p:cNvSpPr txBox="1"/>
          <p:nvPr/>
        </p:nvSpPr>
        <p:spPr>
          <a:xfrm>
            <a:off x="262550" y="36889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3M</a:t>
            </a:r>
            <a:endParaRPr sz="1000">
              <a:solidFill>
                <a:srgbClr val="7F7F7F"/>
              </a:solidFill>
              <a:latin typeface="Oswald Light"/>
              <a:ea typeface="Oswald Light"/>
              <a:cs typeface="Oswald Light"/>
              <a:sym typeface="Oswald Light"/>
            </a:endParaRPr>
          </a:p>
        </p:txBody>
      </p:sp>
      <p:sp>
        <p:nvSpPr>
          <p:cNvPr id="429" name="Google Shape;429;p49"/>
          <p:cNvSpPr txBox="1"/>
          <p:nvPr/>
        </p:nvSpPr>
        <p:spPr>
          <a:xfrm>
            <a:off x="177650" y="4074300"/>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2M</a:t>
            </a:r>
            <a:endParaRPr sz="1000">
              <a:solidFill>
                <a:srgbClr val="7F7F7F"/>
              </a:solidFill>
              <a:latin typeface="Oswald Light"/>
              <a:ea typeface="Oswald Light"/>
              <a:cs typeface="Oswald Light"/>
              <a:sym typeface="Oswald Light"/>
            </a:endParaRPr>
          </a:p>
        </p:txBody>
      </p:sp>
      <p:sp>
        <p:nvSpPr>
          <p:cNvPr id="430" name="Google Shape;430;p49"/>
          <p:cNvSpPr txBox="1"/>
          <p:nvPr/>
        </p:nvSpPr>
        <p:spPr>
          <a:xfrm>
            <a:off x="262550" y="445962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1k</a:t>
            </a:r>
            <a:endParaRPr sz="1000">
              <a:solidFill>
                <a:srgbClr val="7F7F7F"/>
              </a:solidFill>
              <a:latin typeface="Oswald Light"/>
              <a:ea typeface="Oswald Light"/>
              <a:cs typeface="Oswald Light"/>
              <a:sym typeface="Oswald Light"/>
            </a:endParaRPr>
          </a:p>
        </p:txBody>
      </p:sp>
      <p:cxnSp>
        <p:nvCxnSpPr>
          <p:cNvPr id="431" name="Google Shape;431;p49"/>
          <p:cNvCxnSpPr/>
          <p:nvPr/>
        </p:nvCxnSpPr>
        <p:spPr>
          <a:xfrm>
            <a:off x="639450" y="2734079"/>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32" name="Google Shape;432;p49"/>
          <p:cNvCxnSpPr/>
          <p:nvPr/>
        </p:nvCxnSpPr>
        <p:spPr>
          <a:xfrm>
            <a:off x="262550" y="4880450"/>
            <a:ext cx="6052800" cy="0"/>
          </a:xfrm>
          <a:prstGeom prst="straightConnector1">
            <a:avLst/>
          </a:prstGeom>
          <a:noFill/>
          <a:ln w="9525" cap="flat" cmpd="sng">
            <a:solidFill>
              <a:srgbClr val="CCCCCC"/>
            </a:solidFill>
            <a:prstDash val="solid"/>
            <a:round/>
            <a:headEnd type="none" w="med" len="med"/>
            <a:tailEnd type="none" w="med" len="med"/>
          </a:ln>
        </p:spPr>
      </p:cxnSp>
      <p:sp>
        <p:nvSpPr>
          <p:cNvPr id="433" name="Google Shape;433;p49"/>
          <p:cNvSpPr/>
          <p:nvPr/>
        </p:nvSpPr>
        <p:spPr>
          <a:xfrm>
            <a:off x="3355200" y="4141375"/>
            <a:ext cx="376800" cy="738900"/>
          </a:xfrm>
          <a:prstGeom prst="rect">
            <a:avLst/>
          </a:prstGeom>
          <a:solidFill>
            <a:srgbClr val="F4B400"/>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9"/>
          <p:cNvSpPr/>
          <p:nvPr/>
        </p:nvSpPr>
        <p:spPr>
          <a:xfrm>
            <a:off x="3355213" y="3495775"/>
            <a:ext cx="376800" cy="572700"/>
          </a:xfrm>
          <a:prstGeom prst="rect">
            <a:avLst/>
          </a:prstGeom>
          <a:solidFill>
            <a:srgbClr val="3B5998"/>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9"/>
          <p:cNvSpPr/>
          <p:nvPr/>
        </p:nvSpPr>
        <p:spPr>
          <a:xfrm>
            <a:off x="3355225" y="3148584"/>
            <a:ext cx="376800" cy="252000"/>
          </a:xfrm>
          <a:prstGeom prst="rect">
            <a:avLst/>
          </a:prstGeom>
          <a:solidFill>
            <a:srgbClr val="D32323"/>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Comfortaa"/>
              <a:ea typeface="Comfortaa"/>
              <a:cs typeface="Comfortaa"/>
              <a:sym typeface="Comfortaa"/>
            </a:endParaRPr>
          </a:p>
        </p:txBody>
      </p:sp>
      <p:sp>
        <p:nvSpPr>
          <p:cNvPr id="436" name="Google Shape;436;p49"/>
          <p:cNvSpPr txBox="1"/>
          <p:nvPr/>
        </p:nvSpPr>
        <p:spPr>
          <a:xfrm rot="-5400000">
            <a:off x="-638250" y="3238900"/>
            <a:ext cx="158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Oswald Light"/>
                <a:ea typeface="Oswald Light"/>
                <a:cs typeface="Oswald Light"/>
                <a:sym typeface="Oswald Light"/>
              </a:rPr>
              <a:t>Spend</a:t>
            </a:r>
            <a:endParaRPr sz="1800">
              <a:latin typeface="Oswald Light"/>
              <a:ea typeface="Oswald Light"/>
              <a:cs typeface="Oswald Light"/>
              <a:sym typeface="Oswald Light"/>
            </a:endParaRPr>
          </a:p>
        </p:txBody>
      </p:sp>
      <p:pic>
        <p:nvPicPr>
          <p:cNvPr id="437" name="Google Shape;437;p49"/>
          <p:cNvPicPr preferRelativeResize="0"/>
          <p:nvPr/>
        </p:nvPicPr>
        <p:blipFill>
          <a:blip r:embed="rId3">
            <a:alphaModFix/>
          </a:blip>
          <a:stretch>
            <a:fillRect/>
          </a:stretch>
        </p:blipFill>
        <p:spPr>
          <a:xfrm>
            <a:off x="3824944" y="3715318"/>
            <a:ext cx="159023" cy="159023"/>
          </a:xfrm>
          <a:prstGeom prst="rect">
            <a:avLst/>
          </a:prstGeom>
          <a:noFill/>
          <a:ln>
            <a:noFill/>
          </a:ln>
        </p:spPr>
      </p:pic>
      <p:pic>
        <p:nvPicPr>
          <p:cNvPr id="438" name="Google Shape;438;p49"/>
          <p:cNvPicPr preferRelativeResize="0"/>
          <p:nvPr/>
        </p:nvPicPr>
        <p:blipFill>
          <a:blip r:embed="rId4">
            <a:alphaModFix/>
          </a:blip>
          <a:stretch>
            <a:fillRect/>
          </a:stretch>
        </p:blipFill>
        <p:spPr>
          <a:xfrm>
            <a:off x="3824941" y="4486771"/>
            <a:ext cx="159028" cy="162273"/>
          </a:xfrm>
          <a:prstGeom prst="rect">
            <a:avLst/>
          </a:prstGeom>
          <a:noFill/>
          <a:ln>
            <a:noFill/>
          </a:ln>
        </p:spPr>
      </p:pic>
      <p:sp>
        <p:nvSpPr>
          <p:cNvPr id="439" name="Google Shape;439;p49"/>
          <p:cNvSpPr txBox="1"/>
          <p:nvPr/>
        </p:nvSpPr>
        <p:spPr>
          <a:xfrm>
            <a:off x="4114675" y="2126500"/>
            <a:ext cx="147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7F7F7F"/>
                </a:solidFill>
                <a:latin typeface="Oswald"/>
                <a:ea typeface="Oswald"/>
                <a:cs typeface="Oswald"/>
                <a:sym typeface="Oswald"/>
              </a:rPr>
              <a:t>Self</a:t>
            </a:r>
            <a:endParaRPr b="1">
              <a:solidFill>
                <a:srgbClr val="7F7F7F"/>
              </a:solidFill>
              <a:latin typeface="Oswald"/>
              <a:ea typeface="Oswald"/>
              <a:cs typeface="Oswald"/>
              <a:sym typeface="Oswald"/>
            </a:endParaRPr>
          </a:p>
          <a:p>
            <a:pPr marL="0" lvl="0" indent="0" algn="ctr" rtl="0">
              <a:spcBef>
                <a:spcPts val="0"/>
              </a:spcBef>
              <a:spcAft>
                <a:spcPts val="0"/>
              </a:spcAft>
              <a:buNone/>
            </a:pPr>
            <a:r>
              <a:rPr lang="en-GB" b="1">
                <a:solidFill>
                  <a:srgbClr val="7F7F7F"/>
                </a:solidFill>
                <a:latin typeface="Oswald"/>
                <a:ea typeface="Oswald"/>
                <a:cs typeface="Oswald"/>
                <a:sym typeface="Oswald"/>
              </a:rPr>
              <a:t>Attributed</a:t>
            </a:r>
            <a:endParaRPr b="1">
              <a:solidFill>
                <a:srgbClr val="7F7F7F"/>
              </a:solidFill>
              <a:latin typeface="Oswald"/>
              <a:ea typeface="Oswald"/>
              <a:cs typeface="Oswald"/>
              <a:sym typeface="Oswald"/>
            </a:endParaRPr>
          </a:p>
          <a:p>
            <a:pPr marL="0" lvl="0" indent="0" algn="ctr" rtl="0">
              <a:spcBef>
                <a:spcPts val="0"/>
              </a:spcBef>
              <a:spcAft>
                <a:spcPts val="0"/>
              </a:spcAft>
              <a:buNone/>
            </a:pPr>
            <a:r>
              <a:rPr lang="en-GB" b="1">
                <a:solidFill>
                  <a:srgbClr val="7F7F7F"/>
                </a:solidFill>
                <a:latin typeface="Oswald"/>
                <a:ea typeface="Oswald"/>
                <a:cs typeface="Oswald"/>
                <a:sym typeface="Oswald"/>
              </a:rPr>
              <a:t>CPA</a:t>
            </a:r>
            <a:endParaRPr b="1">
              <a:solidFill>
                <a:srgbClr val="7F7F7F"/>
              </a:solidFill>
              <a:latin typeface="Oswald"/>
              <a:ea typeface="Oswald"/>
              <a:cs typeface="Oswald"/>
              <a:sym typeface="Oswald"/>
            </a:endParaRPr>
          </a:p>
        </p:txBody>
      </p:sp>
      <p:pic>
        <p:nvPicPr>
          <p:cNvPr id="440" name="Google Shape;440;p49"/>
          <p:cNvPicPr preferRelativeResize="0"/>
          <p:nvPr/>
        </p:nvPicPr>
        <p:blipFill>
          <a:blip r:embed="rId5">
            <a:alphaModFix/>
          </a:blip>
          <a:stretch>
            <a:fillRect/>
          </a:stretch>
        </p:blipFill>
        <p:spPr>
          <a:xfrm>
            <a:off x="2128221" y="2259925"/>
            <a:ext cx="983021" cy="338699"/>
          </a:xfrm>
          <a:prstGeom prst="rect">
            <a:avLst/>
          </a:prstGeom>
          <a:noFill/>
          <a:ln>
            <a:noFill/>
          </a:ln>
        </p:spPr>
      </p:pic>
      <p:sp>
        <p:nvSpPr>
          <p:cNvPr id="441" name="Google Shape;441;p49"/>
          <p:cNvSpPr txBox="1"/>
          <p:nvPr/>
        </p:nvSpPr>
        <p:spPr>
          <a:xfrm>
            <a:off x="1967700" y="2557600"/>
            <a:ext cx="1470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7F7F7F"/>
                </a:solidFill>
                <a:latin typeface="Oswald"/>
                <a:ea typeface="Oswald"/>
                <a:cs typeface="Oswald"/>
                <a:sym typeface="Oswald"/>
              </a:rPr>
              <a:t>CPA</a:t>
            </a:r>
            <a:endParaRPr b="1">
              <a:solidFill>
                <a:srgbClr val="7F7F7F"/>
              </a:solidFill>
              <a:latin typeface="Oswald"/>
              <a:ea typeface="Oswald"/>
              <a:cs typeface="Oswald"/>
              <a:sym typeface="Oswald"/>
            </a:endParaRPr>
          </a:p>
        </p:txBody>
      </p:sp>
      <p:sp>
        <p:nvSpPr>
          <p:cNvPr id="442" name="Google Shape;442;p49"/>
          <p:cNvSpPr txBox="1"/>
          <p:nvPr/>
        </p:nvSpPr>
        <p:spPr>
          <a:xfrm>
            <a:off x="2246100" y="310927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$9,735</a:t>
            </a:r>
            <a:endParaRPr>
              <a:solidFill>
                <a:srgbClr val="7F7F7F"/>
              </a:solidFill>
              <a:latin typeface="Comfortaa Medium"/>
              <a:ea typeface="Comfortaa Medium"/>
              <a:cs typeface="Comfortaa Medium"/>
              <a:sym typeface="Comfortaa Medium"/>
            </a:endParaRPr>
          </a:p>
        </p:txBody>
      </p:sp>
      <p:sp>
        <p:nvSpPr>
          <p:cNvPr id="443" name="Google Shape;443;p49"/>
          <p:cNvSpPr txBox="1"/>
          <p:nvPr/>
        </p:nvSpPr>
        <p:spPr>
          <a:xfrm>
            <a:off x="4390825" y="310927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$325</a:t>
            </a:r>
            <a:endParaRPr>
              <a:solidFill>
                <a:srgbClr val="7F7F7F"/>
              </a:solidFill>
              <a:latin typeface="Comfortaa Medium"/>
              <a:ea typeface="Comfortaa Medium"/>
              <a:cs typeface="Comfortaa Medium"/>
              <a:sym typeface="Comfortaa Medium"/>
            </a:endParaRPr>
          </a:p>
        </p:txBody>
      </p:sp>
      <p:sp>
        <p:nvSpPr>
          <p:cNvPr id="444" name="Google Shape;444;p49"/>
          <p:cNvSpPr txBox="1"/>
          <p:nvPr/>
        </p:nvSpPr>
        <p:spPr>
          <a:xfrm>
            <a:off x="2246100" y="358202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$2,969</a:t>
            </a:r>
            <a:endParaRPr>
              <a:solidFill>
                <a:srgbClr val="7F7F7F"/>
              </a:solidFill>
              <a:latin typeface="Comfortaa Medium"/>
              <a:ea typeface="Comfortaa Medium"/>
              <a:cs typeface="Comfortaa Medium"/>
              <a:sym typeface="Comfortaa Medium"/>
            </a:endParaRPr>
          </a:p>
        </p:txBody>
      </p:sp>
      <p:sp>
        <p:nvSpPr>
          <p:cNvPr id="445" name="Google Shape;445;p49"/>
          <p:cNvSpPr txBox="1"/>
          <p:nvPr/>
        </p:nvSpPr>
        <p:spPr>
          <a:xfrm>
            <a:off x="4390825" y="358202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$330</a:t>
            </a:r>
            <a:endParaRPr>
              <a:solidFill>
                <a:srgbClr val="7F7F7F"/>
              </a:solidFill>
              <a:latin typeface="Comfortaa Medium"/>
              <a:ea typeface="Comfortaa Medium"/>
              <a:cs typeface="Comfortaa Medium"/>
              <a:sym typeface="Comfortaa Medium"/>
            </a:endParaRPr>
          </a:p>
        </p:txBody>
      </p:sp>
      <p:sp>
        <p:nvSpPr>
          <p:cNvPr id="446" name="Google Shape;446;p49"/>
          <p:cNvSpPr txBox="1"/>
          <p:nvPr/>
        </p:nvSpPr>
        <p:spPr>
          <a:xfrm>
            <a:off x="2246100" y="438692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$365 </a:t>
            </a:r>
            <a:endParaRPr>
              <a:solidFill>
                <a:srgbClr val="7F7F7F"/>
              </a:solidFill>
              <a:latin typeface="Comfortaa Medium"/>
              <a:ea typeface="Comfortaa Medium"/>
              <a:cs typeface="Comfortaa Medium"/>
              <a:sym typeface="Comfortaa Medium"/>
            </a:endParaRPr>
          </a:p>
        </p:txBody>
      </p:sp>
      <p:sp>
        <p:nvSpPr>
          <p:cNvPr id="447" name="Google Shape;447;p49"/>
          <p:cNvSpPr txBox="1"/>
          <p:nvPr/>
        </p:nvSpPr>
        <p:spPr>
          <a:xfrm>
            <a:off x="4390825" y="4386925"/>
            <a:ext cx="91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7F7F7F"/>
                </a:solidFill>
                <a:latin typeface="Comfortaa Medium"/>
                <a:ea typeface="Comfortaa Medium"/>
                <a:cs typeface="Comfortaa Medium"/>
                <a:sym typeface="Comfortaa Medium"/>
              </a:rPr>
              <a:t> $561</a:t>
            </a:r>
            <a:endParaRPr>
              <a:solidFill>
                <a:srgbClr val="7F7F7F"/>
              </a:solidFill>
              <a:latin typeface="Comfortaa Medium"/>
              <a:ea typeface="Comfortaa Medium"/>
              <a:cs typeface="Comfortaa Medium"/>
              <a:sym typeface="Comfortaa Medium"/>
            </a:endParaRPr>
          </a:p>
        </p:txBody>
      </p:sp>
      <p:sp>
        <p:nvSpPr>
          <p:cNvPr id="448" name="Google Shape;448;p49"/>
          <p:cNvSpPr/>
          <p:nvPr/>
        </p:nvSpPr>
        <p:spPr>
          <a:xfrm>
            <a:off x="1146375" y="3375375"/>
            <a:ext cx="376800" cy="1504800"/>
          </a:xfrm>
          <a:prstGeom prst="rect">
            <a:avLst/>
          </a:prstGeom>
          <a:solidFill>
            <a:srgbClr val="F4B400"/>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9"/>
          <p:cNvSpPr/>
          <p:nvPr/>
        </p:nvSpPr>
        <p:spPr>
          <a:xfrm>
            <a:off x="1146400" y="3243221"/>
            <a:ext cx="376800" cy="62700"/>
          </a:xfrm>
          <a:prstGeom prst="rect">
            <a:avLst/>
          </a:prstGeom>
          <a:solidFill>
            <a:srgbClr val="3B5998"/>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9"/>
          <p:cNvSpPr/>
          <p:nvPr/>
        </p:nvSpPr>
        <p:spPr>
          <a:xfrm>
            <a:off x="1146400" y="3148576"/>
            <a:ext cx="376800" cy="39300"/>
          </a:xfrm>
          <a:prstGeom prst="rect">
            <a:avLst/>
          </a:prstGeom>
          <a:solidFill>
            <a:srgbClr val="FFFC00"/>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9"/>
          <p:cNvSpPr/>
          <p:nvPr/>
        </p:nvSpPr>
        <p:spPr>
          <a:xfrm>
            <a:off x="5945000" y="4628125"/>
            <a:ext cx="376800" cy="252000"/>
          </a:xfrm>
          <a:prstGeom prst="rect">
            <a:avLst/>
          </a:prstGeom>
          <a:solidFill>
            <a:srgbClr val="F4B400"/>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9"/>
          <p:cNvSpPr/>
          <p:nvPr/>
        </p:nvSpPr>
        <p:spPr>
          <a:xfrm>
            <a:off x="5945025" y="3871025"/>
            <a:ext cx="376800" cy="649200"/>
          </a:xfrm>
          <a:prstGeom prst="rect">
            <a:avLst/>
          </a:prstGeom>
          <a:solidFill>
            <a:srgbClr val="3B5998"/>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9"/>
          <p:cNvSpPr/>
          <p:nvPr/>
        </p:nvSpPr>
        <p:spPr>
          <a:xfrm>
            <a:off x="5945025" y="3148575"/>
            <a:ext cx="376800" cy="649200"/>
          </a:xfrm>
          <a:prstGeom prst="rect">
            <a:avLst/>
          </a:prstGeom>
          <a:solidFill>
            <a:srgbClr val="D32323"/>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9"/>
          <p:cNvSpPr txBox="1"/>
          <p:nvPr/>
        </p:nvSpPr>
        <p:spPr>
          <a:xfrm>
            <a:off x="3922555" y="3132375"/>
            <a:ext cx="52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$1.1M</a:t>
            </a:r>
            <a:endParaRPr sz="1100">
              <a:solidFill>
                <a:srgbClr val="7F7F7F"/>
              </a:solidFill>
              <a:latin typeface="Oswald"/>
              <a:ea typeface="Oswald"/>
              <a:cs typeface="Oswald"/>
              <a:sym typeface="Oswald"/>
            </a:endParaRPr>
          </a:p>
        </p:txBody>
      </p:sp>
      <p:sp>
        <p:nvSpPr>
          <p:cNvPr id="455" name="Google Shape;455;p49"/>
          <p:cNvSpPr txBox="1"/>
          <p:nvPr/>
        </p:nvSpPr>
        <p:spPr>
          <a:xfrm>
            <a:off x="3922555" y="3624072"/>
            <a:ext cx="52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$1.7M</a:t>
            </a:r>
            <a:endParaRPr sz="1100">
              <a:solidFill>
                <a:srgbClr val="7F7F7F"/>
              </a:solidFill>
              <a:latin typeface="Oswald"/>
              <a:ea typeface="Oswald"/>
              <a:cs typeface="Oswald"/>
              <a:sym typeface="Oswald"/>
            </a:endParaRPr>
          </a:p>
        </p:txBody>
      </p:sp>
      <p:sp>
        <p:nvSpPr>
          <p:cNvPr id="456" name="Google Shape;456;p49"/>
          <p:cNvSpPr txBox="1"/>
          <p:nvPr/>
        </p:nvSpPr>
        <p:spPr>
          <a:xfrm>
            <a:off x="3922549" y="4390900"/>
            <a:ext cx="62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$2.3M</a:t>
            </a:r>
            <a:endParaRPr sz="1100">
              <a:solidFill>
                <a:srgbClr val="7F7F7F"/>
              </a:solidFill>
              <a:latin typeface="Oswald"/>
              <a:ea typeface="Oswald"/>
              <a:cs typeface="Oswald"/>
              <a:sym typeface="Oswald"/>
            </a:endParaRPr>
          </a:p>
        </p:txBody>
      </p:sp>
      <p:sp>
        <p:nvSpPr>
          <p:cNvPr id="457" name="Google Shape;457;p49"/>
          <p:cNvSpPr txBox="1"/>
          <p:nvPr/>
        </p:nvSpPr>
        <p:spPr>
          <a:xfrm>
            <a:off x="5455920" y="4619500"/>
            <a:ext cx="5298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100">
                <a:solidFill>
                  <a:srgbClr val="7F7F7F"/>
                </a:solidFill>
                <a:latin typeface="Oswald"/>
                <a:ea typeface="Oswald"/>
                <a:cs typeface="Oswald"/>
                <a:sym typeface="Oswald"/>
              </a:rPr>
              <a:t> $1M</a:t>
            </a:r>
            <a:endParaRPr sz="1100">
              <a:solidFill>
                <a:srgbClr val="7F7F7F"/>
              </a:solidFill>
              <a:latin typeface="Oswald"/>
              <a:ea typeface="Oswald"/>
              <a:cs typeface="Oswald"/>
              <a:sym typeface="Oswald"/>
            </a:endParaRPr>
          </a:p>
        </p:txBody>
      </p:sp>
      <p:sp>
        <p:nvSpPr>
          <p:cNvPr id="458" name="Google Shape;458;p49"/>
          <p:cNvSpPr txBox="1"/>
          <p:nvPr/>
        </p:nvSpPr>
        <p:spPr>
          <a:xfrm>
            <a:off x="5455920" y="4007575"/>
            <a:ext cx="5298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100">
                <a:solidFill>
                  <a:srgbClr val="7F7F7F"/>
                </a:solidFill>
                <a:latin typeface="Oswald"/>
                <a:ea typeface="Oswald"/>
                <a:cs typeface="Oswald"/>
                <a:sym typeface="Oswald"/>
              </a:rPr>
              <a:t> $2M</a:t>
            </a:r>
            <a:endParaRPr sz="1100">
              <a:solidFill>
                <a:srgbClr val="7F7F7F"/>
              </a:solidFill>
              <a:latin typeface="Oswald"/>
              <a:ea typeface="Oswald"/>
              <a:cs typeface="Oswald"/>
              <a:sym typeface="Oswald"/>
            </a:endParaRPr>
          </a:p>
        </p:txBody>
      </p:sp>
      <p:sp>
        <p:nvSpPr>
          <p:cNvPr id="459" name="Google Shape;459;p49"/>
          <p:cNvSpPr txBox="1"/>
          <p:nvPr/>
        </p:nvSpPr>
        <p:spPr>
          <a:xfrm>
            <a:off x="5455920" y="3313613"/>
            <a:ext cx="5298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100">
                <a:solidFill>
                  <a:srgbClr val="7F7F7F"/>
                </a:solidFill>
                <a:latin typeface="Oswald"/>
                <a:ea typeface="Oswald"/>
                <a:cs typeface="Oswald"/>
                <a:sym typeface="Oswald"/>
              </a:rPr>
              <a:t> $2M</a:t>
            </a:r>
            <a:endParaRPr sz="1100">
              <a:solidFill>
                <a:srgbClr val="7F7F7F"/>
              </a:solidFill>
              <a:latin typeface="Oswald"/>
              <a:ea typeface="Oswald"/>
              <a:cs typeface="Oswald"/>
              <a:sym typeface="Oswald"/>
            </a:endParaRPr>
          </a:p>
        </p:txBody>
      </p:sp>
      <p:sp>
        <p:nvSpPr>
          <p:cNvPr id="460" name="Google Shape;460;p49"/>
          <p:cNvSpPr txBox="1"/>
          <p:nvPr/>
        </p:nvSpPr>
        <p:spPr>
          <a:xfrm>
            <a:off x="1472173" y="3933700"/>
            <a:ext cx="62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$4.4M</a:t>
            </a:r>
            <a:endParaRPr sz="1100">
              <a:solidFill>
                <a:srgbClr val="7F7F7F"/>
              </a:solidFill>
              <a:latin typeface="Oswald"/>
              <a:ea typeface="Oswald"/>
              <a:cs typeface="Oswald"/>
              <a:sym typeface="Oswald"/>
            </a:endParaRPr>
          </a:p>
        </p:txBody>
      </p:sp>
      <p:sp>
        <p:nvSpPr>
          <p:cNvPr id="461" name="Google Shape;461;p49"/>
          <p:cNvSpPr txBox="1"/>
          <p:nvPr/>
        </p:nvSpPr>
        <p:spPr>
          <a:xfrm>
            <a:off x="1472174" y="3148584"/>
            <a:ext cx="62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$0.5M</a:t>
            </a:r>
            <a:endParaRPr sz="1100">
              <a:solidFill>
                <a:srgbClr val="7F7F7F"/>
              </a:solidFill>
              <a:latin typeface="Oswald"/>
              <a:ea typeface="Oswald"/>
              <a:cs typeface="Oswald"/>
              <a:sym typeface="Oswald"/>
            </a:endParaRPr>
          </a:p>
        </p:txBody>
      </p:sp>
      <p:sp>
        <p:nvSpPr>
          <p:cNvPr id="462" name="Google Shape;462;p49"/>
          <p:cNvSpPr txBox="1"/>
          <p:nvPr/>
        </p:nvSpPr>
        <p:spPr>
          <a:xfrm>
            <a:off x="1472184" y="2945175"/>
            <a:ext cx="62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rgbClr val="7F7F7F"/>
                </a:solidFill>
                <a:latin typeface="Oswald"/>
                <a:ea typeface="Oswald"/>
                <a:cs typeface="Oswald"/>
                <a:sym typeface="Oswald"/>
              </a:rPr>
              <a:t> $0.1M</a:t>
            </a:r>
            <a:endParaRPr sz="1100">
              <a:solidFill>
                <a:srgbClr val="7F7F7F"/>
              </a:solidFill>
              <a:latin typeface="Oswald"/>
              <a:ea typeface="Oswald"/>
              <a:cs typeface="Oswald"/>
              <a:sym typeface="Oswald"/>
            </a:endParaRPr>
          </a:p>
        </p:txBody>
      </p:sp>
      <p:sp>
        <p:nvSpPr>
          <p:cNvPr id="463" name="Google Shape;463;p49"/>
          <p:cNvSpPr/>
          <p:nvPr/>
        </p:nvSpPr>
        <p:spPr>
          <a:xfrm>
            <a:off x="1994875" y="3266313"/>
            <a:ext cx="318300" cy="964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9"/>
          <p:cNvSpPr/>
          <p:nvPr/>
        </p:nvSpPr>
        <p:spPr>
          <a:xfrm rot="10800000">
            <a:off x="5213825" y="3329088"/>
            <a:ext cx="318300" cy="964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9"/>
          <p:cNvSpPr txBox="1"/>
          <p:nvPr/>
        </p:nvSpPr>
        <p:spPr>
          <a:xfrm>
            <a:off x="3007675" y="2653875"/>
            <a:ext cx="1107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Current </a:t>
            </a:r>
            <a:endParaRPr sz="1200">
              <a:solidFill>
                <a:srgbClr val="7F7F7F"/>
              </a:solidFill>
              <a:latin typeface="Oswald Light"/>
              <a:ea typeface="Oswald Light"/>
              <a:cs typeface="Oswald Light"/>
              <a:sym typeface="Oswald Light"/>
            </a:endParaRPr>
          </a:p>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Investments</a:t>
            </a:r>
            <a:endParaRPr sz="1200">
              <a:solidFill>
                <a:srgbClr val="7F7F7F"/>
              </a:solidFill>
              <a:latin typeface="Oswald Light"/>
              <a:ea typeface="Oswald Light"/>
              <a:cs typeface="Oswald Light"/>
              <a:sym typeface="Oswald Light"/>
            </a:endParaRPr>
          </a:p>
        </p:txBody>
      </p:sp>
      <p:sp>
        <p:nvSpPr>
          <p:cNvPr id="466" name="Google Shape;466;p49"/>
          <p:cNvSpPr txBox="1"/>
          <p:nvPr/>
        </p:nvSpPr>
        <p:spPr>
          <a:xfrm>
            <a:off x="563138" y="1561763"/>
            <a:ext cx="1967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Re-allocation based on </a:t>
            </a:r>
            <a:endParaRPr sz="1200">
              <a:solidFill>
                <a:srgbClr val="7F7F7F"/>
              </a:solidFill>
              <a:latin typeface="Oswald Light"/>
              <a:ea typeface="Oswald Light"/>
              <a:cs typeface="Oswald Light"/>
              <a:sym typeface="Oswald Light"/>
            </a:endParaRPr>
          </a:p>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Google Analytics CPA</a:t>
            </a:r>
            <a:endParaRPr sz="1200">
              <a:solidFill>
                <a:srgbClr val="7F7F7F"/>
              </a:solidFill>
              <a:latin typeface="Oswald Light"/>
              <a:ea typeface="Oswald Light"/>
              <a:cs typeface="Oswald Light"/>
              <a:sym typeface="Oswald Light"/>
            </a:endParaRPr>
          </a:p>
        </p:txBody>
      </p:sp>
      <p:sp>
        <p:nvSpPr>
          <p:cNvPr id="467" name="Google Shape;467;p49"/>
          <p:cNvSpPr txBox="1"/>
          <p:nvPr/>
        </p:nvSpPr>
        <p:spPr>
          <a:xfrm>
            <a:off x="4699713" y="1561763"/>
            <a:ext cx="1967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Re-allocation based on </a:t>
            </a:r>
            <a:endParaRPr sz="1200">
              <a:solidFill>
                <a:srgbClr val="7F7F7F"/>
              </a:solidFill>
              <a:latin typeface="Oswald Light"/>
              <a:ea typeface="Oswald Light"/>
              <a:cs typeface="Oswald Light"/>
              <a:sym typeface="Oswald Light"/>
            </a:endParaRPr>
          </a:p>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Self Attributed CPA</a:t>
            </a:r>
            <a:endParaRPr sz="1200">
              <a:solidFill>
                <a:srgbClr val="7F7F7F"/>
              </a:solidFill>
              <a:latin typeface="Oswald Light"/>
              <a:ea typeface="Oswald Light"/>
              <a:cs typeface="Oswald Light"/>
              <a:sym typeface="Oswald Light"/>
            </a:endParaRPr>
          </a:p>
        </p:txBody>
      </p:sp>
      <p:sp>
        <p:nvSpPr>
          <p:cNvPr id="468" name="Google Shape;468;p49"/>
          <p:cNvSpPr txBox="1"/>
          <p:nvPr/>
        </p:nvSpPr>
        <p:spPr>
          <a:xfrm>
            <a:off x="7180747" y="2367125"/>
            <a:ext cx="1952100" cy="1293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Which attribution paradigm marketers believe will radically change the “right” media mix decisions it will lead to. </a:t>
            </a:r>
            <a:endParaRPr sz="1200">
              <a:solidFill>
                <a:srgbClr val="7F7F7F"/>
              </a:solidFill>
              <a:latin typeface="Montserrat Medium"/>
              <a:ea typeface="Montserrat Medium"/>
              <a:cs typeface="Montserrat Medium"/>
              <a:sym typeface="Montserrat Medium"/>
            </a:endParaRPr>
          </a:p>
        </p:txBody>
      </p:sp>
      <p:pic>
        <p:nvPicPr>
          <p:cNvPr id="469" name="Google Shape;469;p49" descr="Image result for error"/>
          <p:cNvPicPr preferRelativeResize="0"/>
          <p:nvPr/>
        </p:nvPicPr>
        <p:blipFill rotWithShape="1">
          <a:blip r:embed="rId6">
            <a:alphaModFix/>
          </a:blip>
          <a:srcRect/>
          <a:stretch/>
        </p:blipFill>
        <p:spPr>
          <a:xfrm>
            <a:off x="6967976" y="2463238"/>
            <a:ext cx="255900" cy="255900"/>
          </a:xfrm>
          <a:prstGeom prst="rect">
            <a:avLst/>
          </a:prstGeom>
          <a:noFill/>
          <a:ln>
            <a:noFill/>
          </a:ln>
        </p:spPr>
      </p:pic>
      <p:sp>
        <p:nvSpPr>
          <p:cNvPr id="470" name="Google Shape;470;p49"/>
          <p:cNvSpPr txBox="1">
            <a:spLocks noGrp="1"/>
          </p:cNvSpPr>
          <p:nvPr>
            <p:ph type="title"/>
          </p:nvPr>
        </p:nvSpPr>
        <p:spPr>
          <a:xfrm>
            <a:off x="304800" y="135700"/>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IBM Plex Sans"/>
                <a:ea typeface="IBM Plex Sans"/>
                <a:cs typeface="IBM Plex Sans"/>
                <a:sym typeface="IBM Plex Sans"/>
              </a:rPr>
              <a:t>Brands cannot optimize current</a:t>
            </a:r>
            <a:r>
              <a:rPr lang="en-GB" sz="2200" b="1">
                <a:solidFill>
                  <a:srgbClr val="8A8A8A"/>
                </a:solidFill>
                <a:latin typeface="IBM Plex Sans"/>
                <a:ea typeface="IBM Plex Sans"/>
                <a:cs typeface="IBM Plex Sans"/>
                <a:sym typeface="IBM Plex Sans"/>
              </a:rPr>
              <a:t> </a:t>
            </a:r>
            <a:r>
              <a:rPr lang="en-GB" sz="2200" b="1">
                <a:solidFill>
                  <a:srgbClr val="C81414"/>
                </a:solidFill>
                <a:latin typeface="IBM Plex Sans"/>
                <a:ea typeface="IBM Plex Sans"/>
                <a:cs typeface="IBM Plex Sans"/>
                <a:sym typeface="IBM Plex Sans"/>
              </a:rPr>
              <a:t>investments</a:t>
            </a:r>
            <a:r>
              <a:rPr lang="en-GB" sz="2200" b="1">
                <a:solidFill>
                  <a:srgbClr val="FF0000"/>
                </a:solidFill>
                <a:latin typeface="IBM Plex Sans"/>
                <a:ea typeface="IBM Plex Sans"/>
                <a:cs typeface="IBM Plex Sans"/>
                <a:sym typeface="IBM Plex Sans"/>
              </a:rPr>
              <a:t> </a:t>
            </a:r>
            <a:endParaRPr sz="2200" b="1">
              <a:solidFill>
                <a:srgbClr val="FF0000"/>
              </a:solidFill>
              <a:latin typeface="IBM Plex Sans"/>
              <a:ea typeface="IBM Plex Sans"/>
              <a:cs typeface="IBM Plex Sans"/>
              <a:sym typeface="IBM Plex Sans"/>
            </a:endParaRPr>
          </a:p>
        </p:txBody>
      </p:sp>
      <p:sp>
        <p:nvSpPr>
          <p:cNvPr id="471" name="Google Shape;471;p49"/>
          <p:cNvSpPr txBox="1">
            <a:spLocks noGrp="1"/>
          </p:cNvSpPr>
          <p:nvPr>
            <p:ph type="title"/>
          </p:nvPr>
        </p:nvSpPr>
        <p:spPr>
          <a:xfrm>
            <a:off x="304800" y="586725"/>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7F7F7F"/>
                </a:solidFill>
                <a:latin typeface="Roboto"/>
                <a:ea typeface="Roboto"/>
                <a:cs typeface="Roboto"/>
                <a:sym typeface="Roboto"/>
              </a:rPr>
              <a:t>Last click Attribution based ROI alone is inadequate for making campaign investment decisions</a:t>
            </a:r>
            <a:endParaRPr sz="1200">
              <a:solidFill>
                <a:srgbClr val="8A8A8A"/>
              </a:solidFill>
              <a:latin typeface="Roboto"/>
              <a:ea typeface="Roboto"/>
              <a:cs typeface="Roboto"/>
              <a:sym typeface="Roboto"/>
            </a:endParaRPr>
          </a:p>
        </p:txBody>
      </p:sp>
      <p:pic>
        <p:nvPicPr>
          <p:cNvPr id="472" name="Google Shape;472;p49"/>
          <p:cNvPicPr preferRelativeResize="0"/>
          <p:nvPr/>
        </p:nvPicPr>
        <p:blipFill>
          <a:blip r:embed="rId7">
            <a:alphaModFix/>
          </a:blip>
          <a:stretch>
            <a:fillRect/>
          </a:stretch>
        </p:blipFill>
        <p:spPr>
          <a:xfrm>
            <a:off x="8157252" y="4738078"/>
            <a:ext cx="873225" cy="249500"/>
          </a:xfrm>
          <a:prstGeom prst="rect">
            <a:avLst/>
          </a:prstGeom>
          <a:noFill/>
          <a:ln>
            <a:noFill/>
          </a:ln>
        </p:spPr>
      </p:pic>
      <p:sp>
        <p:nvSpPr>
          <p:cNvPr id="473" name="Google Shape;473;p49"/>
          <p:cNvSpPr txBox="1"/>
          <p:nvPr/>
        </p:nvSpPr>
        <p:spPr>
          <a:xfrm>
            <a:off x="6859600" y="1939641"/>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pic>
        <p:nvPicPr>
          <p:cNvPr id="474" name="Google Shape;474;p49"/>
          <p:cNvPicPr preferRelativeResize="0"/>
          <p:nvPr/>
        </p:nvPicPr>
        <p:blipFill>
          <a:blip r:embed="rId8">
            <a:alphaModFix/>
          </a:blip>
          <a:stretch>
            <a:fillRect/>
          </a:stretch>
        </p:blipFill>
        <p:spPr>
          <a:xfrm>
            <a:off x="3767450" y="3201915"/>
            <a:ext cx="275500" cy="206652"/>
          </a:xfrm>
          <a:prstGeom prst="rect">
            <a:avLst/>
          </a:prstGeom>
          <a:noFill/>
          <a:ln>
            <a:noFill/>
          </a:ln>
        </p:spPr>
      </p:pic>
      <p:pic>
        <p:nvPicPr>
          <p:cNvPr id="475" name="Google Shape;475;p49"/>
          <p:cNvPicPr preferRelativeResize="0"/>
          <p:nvPr/>
        </p:nvPicPr>
        <p:blipFill>
          <a:blip r:embed="rId3">
            <a:alphaModFix/>
          </a:blip>
          <a:stretch>
            <a:fillRect/>
          </a:stretch>
        </p:blipFill>
        <p:spPr>
          <a:xfrm>
            <a:off x="6442894" y="4048256"/>
            <a:ext cx="159023" cy="159023"/>
          </a:xfrm>
          <a:prstGeom prst="rect">
            <a:avLst/>
          </a:prstGeom>
          <a:noFill/>
          <a:ln>
            <a:noFill/>
          </a:ln>
        </p:spPr>
      </p:pic>
      <p:pic>
        <p:nvPicPr>
          <p:cNvPr id="476" name="Google Shape;476;p49"/>
          <p:cNvPicPr preferRelativeResize="0"/>
          <p:nvPr/>
        </p:nvPicPr>
        <p:blipFill>
          <a:blip r:embed="rId4">
            <a:alphaModFix/>
          </a:blip>
          <a:stretch>
            <a:fillRect/>
          </a:stretch>
        </p:blipFill>
        <p:spPr>
          <a:xfrm>
            <a:off x="6442891" y="4672984"/>
            <a:ext cx="159028" cy="162273"/>
          </a:xfrm>
          <a:prstGeom prst="rect">
            <a:avLst/>
          </a:prstGeom>
          <a:noFill/>
          <a:ln>
            <a:noFill/>
          </a:ln>
        </p:spPr>
      </p:pic>
      <p:pic>
        <p:nvPicPr>
          <p:cNvPr id="477" name="Google Shape;477;p49"/>
          <p:cNvPicPr preferRelativeResize="0"/>
          <p:nvPr/>
        </p:nvPicPr>
        <p:blipFill>
          <a:blip r:embed="rId8">
            <a:alphaModFix/>
          </a:blip>
          <a:stretch>
            <a:fillRect/>
          </a:stretch>
        </p:blipFill>
        <p:spPr>
          <a:xfrm>
            <a:off x="6385400" y="3201915"/>
            <a:ext cx="275500" cy="206652"/>
          </a:xfrm>
          <a:prstGeom prst="rect">
            <a:avLst/>
          </a:prstGeom>
          <a:noFill/>
          <a:ln>
            <a:noFill/>
          </a:ln>
        </p:spPr>
      </p:pic>
      <p:pic>
        <p:nvPicPr>
          <p:cNvPr id="478" name="Google Shape;478;p49"/>
          <p:cNvPicPr preferRelativeResize="0"/>
          <p:nvPr/>
        </p:nvPicPr>
        <p:blipFill>
          <a:blip r:embed="rId3">
            <a:alphaModFix/>
          </a:blip>
          <a:stretch>
            <a:fillRect/>
          </a:stretch>
        </p:blipFill>
        <p:spPr>
          <a:xfrm>
            <a:off x="881766" y="3233965"/>
            <a:ext cx="159023" cy="159023"/>
          </a:xfrm>
          <a:prstGeom prst="rect">
            <a:avLst/>
          </a:prstGeom>
          <a:noFill/>
          <a:ln>
            <a:noFill/>
          </a:ln>
        </p:spPr>
      </p:pic>
      <p:pic>
        <p:nvPicPr>
          <p:cNvPr id="479" name="Google Shape;479;p49"/>
          <p:cNvPicPr preferRelativeResize="0"/>
          <p:nvPr/>
        </p:nvPicPr>
        <p:blipFill>
          <a:blip r:embed="rId4">
            <a:alphaModFix/>
          </a:blip>
          <a:stretch>
            <a:fillRect/>
          </a:stretch>
        </p:blipFill>
        <p:spPr>
          <a:xfrm>
            <a:off x="881763" y="4114480"/>
            <a:ext cx="159028" cy="162273"/>
          </a:xfrm>
          <a:prstGeom prst="rect">
            <a:avLst/>
          </a:prstGeom>
          <a:noFill/>
          <a:ln>
            <a:noFill/>
          </a:ln>
        </p:spPr>
      </p:pic>
      <p:pic>
        <p:nvPicPr>
          <p:cNvPr id="480" name="Google Shape;480;p49"/>
          <p:cNvPicPr preferRelativeResize="0"/>
          <p:nvPr/>
        </p:nvPicPr>
        <p:blipFill>
          <a:blip r:embed="rId8">
            <a:alphaModFix/>
          </a:blip>
          <a:stretch>
            <a:fillRect/>
          </a:stretch>
        </p:blipFill>
        <p:spPr>
          <a:xfrm>
            <a:off x="824272" y="3039999"/>
            <a:ext cx="275500" cy="2066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cxnSp>
        <p:nvCxnSpPr>
          <p:cNvPr id="485" name="Google Shape;485;p50"/>
          <p:cNvCxnSpPr/>
          <p:nvPr/>
        </p:nvCxnSpPr>
        <p:spPr>
          <a:xfrm>
            <a:off x="736950" y="2244950"/>
            <a:ext cx="0" cy="2821800"/>
          </a:xfrm>
          <a:prstGeom prst="straightConnector1">
            <a:avLst/>
          </a:prstGeom>
          <a:noFill/>
          <a:ln w="9525" cap="flat" cmpd="sng">
            <a:solidFill>
              <a:srgbClr val="C2C2C2"/>
            </a:solidFill>
            <a:prstDash val="solid"/>
            <a:round/>
            <a:headEnd type="none" w="med" len="med"/>
            <a:tailEnd type="none" w="med" len="med"/>
          </a:ln>
        </p:spPr>
      </p:cxnSp>
      <p:cxnSp>
        <p:nvCxnSpPr>
          <p:cNvPr id="486" name="Google Shape;486;p50"/>
          <p:cNvCxnSpPr/>
          <p:nvPr/>
        </p:nvCxnSpPr>
        <p:spPr>
          <a:xfrm>
            <a:off x="639450" y="2355100"/>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87" name="Google Shape;487;p50"/>
          <p:cNvCxnSpPr/>
          <p:nvPr/>
        </p:nvCxnSpPr>
        <p:spPr>
          <a:xfrm>
            <a:off x="639450" y="311305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88" name="Google Shape;488;p50"/>
          <p:cNvCxnSpPr/>
          <p:nvPr/>
        </p:nvCxnSpPr>
        <p:spPr>
          <a:xfrm>
            <a:off x="639450" y="349203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89" name="Google Shape;489;p50"/>
          <p:cNvCxnSpPr/>
          <p:nvPr/>
        </p:nvCxnSpPr>
        <p:spPr>
          <a:xfrm>
            <a:off x="639450" y="3871017"/>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90" name="Google Shape;490;p50"/>
          <p:cNvCxnSpPr/>
          <p:nvPr/>
        </p:nvCxnSpPr>
        <p:spPr>
          <a:xfrm>
            <a:off x="639450" y="4249996"/>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491" name="Google Shape;491;p50"/>
          <p:cNvCxnSpPr/>
          <p:nvPr/>
        </p:nvCxnSpPr>
        <p:spPr>
          <a:xfrm>
            <a:off x="639450" y="4628975"/>
            <a:ext cx="195000" cy="0"/>
          </a:xfrm>
          <a:prstGeom prst="straightConnector1">
            <a:avLst/>
          </a:prstGeom>
          <a:noFill/>
          <a:ln w="9525" cap="flat" cmpd="sng">
            <a:solidFill>
              <a:srgbClr val="C2C2C2"/>
            </a:solidFill>
            <a:prstDash val="solid"/>
            <a:round/>
            <a:headEnd type="none" w="med" len="med"/>
            <a:tailEnd type="none" w="med" len="med"/>
          </a:ln>
        </p:spPr>
      </p:cxnSp>
      <p:sp>
        <p:nvSpPr>
          <p:cNvPr id="492" name="Google Shape;492;p50"/>
          <p:cNvSpPr txBox="1"/>
          <p:nvPr/>
        </p:nvSpPr>
        <p:spPr>
          <a:xfrm>
            <a:off x="262550" y="21857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7M</a:t>
            </a:r>
            <a:endParaRPr sz="1000">
              <a:solidFill>
                <a:srgbClr val="7F7F7F"/>
              </a:solidFill>
              <a:latin typeface="Oswald Light"/>
              <a:ea typeface="Oswald Light"/>
              <a:cs typeface="Oswald Light"/>
              <a:sym typeface="Oswald Light"/>
            </a:endParaRPr>
          </a:p>
        </p:txBody>
      </p:sp>
      <p:sp>
        <p:nvSpPr>
          <p:cNvPr id="493" name="Google Shape;493;p50"/>
          <p:cNvSpPr txBox="1"/>
          <p:nvPr/>
        </p:nvSpPr>
        <p:spPr>
          <a:xfrm>
            <a:off x="177650" y="2571075"/>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6M</a:t>
            </a:r>
            <a:endParaRPr sz="1000">
              <a:solidFill>
                <a:srgbClr val="7F7F7F"/>
              </a:solidFill>
              <a:latin typeface="Oswald Light"/>
              <a:ea typeface="Oswald Light"/>
              <a:cs typeface="Oswald Light"/>
              <a:sym typeface="Oswald Light"/>
            </a:endParaRPr>
          </a:p>
        </p:txBody>
      </p:sp>
      <p:sp>
        <p:nvSpPr>
          <p:cNvPr id="494" name="Google Shape;494;p50"/>
          <p:cNvSpPr txBox="1"/>
          <p:nvPr/>
        </p:nvSpPr>
        <p:spPr>
          <a:xfrm>
            <a:off x="262550" y="29373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5M</a:t>
            </a:r>
            <a:endParaRPr sz="1000">
              <a:solidFill>
                <a:srgbClr val="7F7F7F"/>
              </a:solidFill>
              <a:latin typeface="Oswald Light"/>
              <a:ea typeface="Oswald Light"/>
              <a:cs typeface="Oswald Light"/>
              <a:sym typeface="Oswald Light"/>
            </a:endParaRPr>
          </a:p>
        </p:txBody>
      </p:sp>
      <p:sp>
        <p:nvSpPr>
          <p:cNvPr id="495" name="Google Shape;495;p50"/>
          <p:cNvSpPr txBox="1"/>
          <p:nvPr/>
        </p:nvSpPr>
        <p:spPr>
          <a:xfrm>
            <a:off x="177650" y="3322700"/>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4M</a:t>
            </a:r>
            <a:endParaRPr sz="1000">
              <a:solidFill>
                <a:srgbClr val="7F7F7F"/>
              </a:solidFill>
              <a:latin typeface="Oswald Light"/>
              <a:ea typeface="Oswald Light"/>
              <a:cs typeface="Oswald Light"/>
              <a:sym typeface="Oswald Light"/>
            </a:endParaRPr>
          </a:p>
        </p:txBody>
      </p:sp>
      <p:sp>
        <p:nvSpPr>
          <p:cNvPr id="496" name="Google Shape;496;p50"/>
          <p:cNvSpPr txBox="1"/>
          <p:nvPr/>
        </p:nvSpPr>
        <p:spPr>
          <a:xfrm>
            <a:off x="262550" y="36889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3M</a:t>
            </a:r>
            <a:endParaRPr sz="1000">
              <a:solidFill>
                <a:srgbClr val="7F7F7F"/>
              </a:solidFill>
              <a:latin typeface="Oswald Light"/>
              <a:ea typeface="Oswald Light"/>
              <a:cs typeface="Oswald Light"/>
              <a:sym typeface="Oswald Light"/>
            </a:endParaRPr>
          </a:p>
        </p:txBody>
      </p:sp>
      <p:sp>
        <p:nvSpPr>
          <p:cNvPr id="497" name="Google Shape;497;p50"/>
          <p:cNvSpPr txBox="1"/>
          <p:nvPr/>
        </p:nvSpPr>
        <p:spPr>
          <a:xfrm>
            <a:off x="177650" y="4074300"/>
            <a:ext cx="46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2M</a:t>
            </a:r>
            <a:endParaRPr sz="1000">
              <a:solidFill>
                <a:srgbClr val="7F7F7F"/>
              </a:solidFill>
              <a:latin typeface="Oswald Light"/>
              <a:ea typeface="Oswald Light"/>
              <a:cs typeface="Oswald Light"/>
              <a:sym typeface="Oswald Light"/>
            </a:endParaRPr>
          </a:p>
        </p:txBody>
      </p:sp>
      <p:sp>
        <p:nvSpPr>
          <p:cNvPr id="498" name="Google Shape;498;p50"/>
          <p:cNvSpPr txBox="1"/>
          <p:nvPr/>
        </p:nvSpPr>
        <p:spPr>
          <a:xfrm>
            <a:off x="262550" y="445962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1k</a:t>
            </a:r>
            <a:endParaRPr sz="1000">
              <a:solidFill>
                <a:srgbClr val="7F7F7F"/>
              </a:solidFill>
              <a:latin typeface="Oswald Light"/>
              <a:ea typeface="Oswald Light"/>
              <a:cs typeface="Oswald Light"/>
              <a:sym typeface="Oswald Light"/>
            </a:endParaRPr>
          </a:p>
        </p:txBody>
      </p:sp>
      <p:cxnSp>
        <p:nvCxnSpPr>
          <p:cNvPr id="499" name="Google Shape;499;p50"/>
          <p:cNvCxnSpPr/>
          <p:nvPr/>
        </p:nvCxnSpPr>
        <p:spPr>
          <a:xfrm>
            <a:off x="639450" y="2734079"/>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500" name="Google Shape;500;p50"/>
          <p:cNvCxnSpPr/>
          <p:nvPr/>
        </p:nvCxnSpPr>
        <p:spPr>
          <a:xfrm>
            <a:off x="262550" y="4880450"/>
            <a:ext cx="6052800" cy="0"/>
          </a:xfrm>
          <a:prstGeom prst="straightConnector1">
            <a:avLst/>
          </a:prstGeom>
          <a:noFill/>
          <a:ln w="9525" cap="flat" cmpd="sng">
            <a:solidFill>
              <a:srgbClr val="CCCCCC"/>
            </a:solidFill>
            <a:prstDash val="solid"/>
            <a:round/>
            <a:headEnd type="none" w="med" len="med"/>
            <a:tailEnd type="none" w="med" len="med"/>
          </a:ln>
        </p:spPr>
      </p:cxnSp>
      <p:sp>
        <p:nvSpPr>
          <p:cNvPr id="501" name="Google Shape;501;p50"/>
          <p:cNvSpPr/>
          <p:nvPr/>
        </p:nvSpPr>
        <p:spPr>
          <a:xfrm>
            <a:off x="1899624" y="4141375"/>
            <a:ext cx="376800" cy="738900"/>
          </a:xfrm>
          <a:prstGeom prst="rect">
            <a:avLst/>
          </a:prstGeom>
          <a:solidFill>
            <a:srgbClr val="F4B400"/>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0"/>
          <p:cNvSpPr/>
          <p:nvPr/>
        </p:nvSpPr>
        <p:spPr>
          <a:xfrm>
            <a:off x="1899637" y="3495775"/>
            <a:ext cx="376800" cy="572700"/>
          </a:xfrm>
          <a:prstGeom prst="rect">
            <a:avLst/>
          </a:prstGeom>
          <a:solidFill>
            <a:srgbClr val="3B5998"/>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0"/>
          <p:cNvSpPr/>
          <p:nvPr/>
        </p:nvSpPr>
        <p:spPr>
          <a:xfrm>
            <a:off x="1899649" y="3148584"/>
            <a:ext cx="376800" cy="252000"/>
          </a:xfrm>
          <a:prstGeom prst="rect">
            <a:avLst/>
          </a:prstGeom>
          <a:solidFill>
            <a:srgbClr val="D32323"/>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Comfortaa"/>
              <a:ea typeface="Comfortaa"/>
              <a:cs typeface="Comfortaa"/>
              <a:sym typeface="Comfortaa"/>
            </a:endParaRPr>
          </a:p>
        </p:txBody>
      </p:sp>
      <p:sp>
        <p:nvSpPr>
          <p:cNvPr id="504" name="Google Shape;504;p50"/>
          <p:cNvSpPr txBox="1"/>
          <p:nvPr/>
        </p:nvSpPr>
        <p:spPr>
          <a:xfrm rot="-5400000">
            <a:off x="-638250" y="3238900"/>
            <a:ext cx="158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Oswald Light"/>
                <a:ea typeface="Oswald Light"/>
                <a:cs typeface="Oswald Light"/>
                <a:sym typeface="Oswald Light"/>
              </a:rPr>
              <a:t>Spend</a:t>
            </a:r>
            <a:endParaRPr sz="1800">
              <a:latin typeface="Oswald Light"/>
              <a:ea typeface="Oswald Light"/>
              <a:cs typeface="Oswald Light"/>
              <a:sym typeface="Oswald Light"/>
            </a:endParaRPr>
          </a:p>
        </p:txBody>
      </p:sp>
      <p:sp>
        <p:nvSpPr>
          <p:cNvPr id="505" name="Google Shape;505;p50"/>
          <p:cNvSpPr txBox="1"/>
          <p:nvPr/>
        </p:nvSpPr>
        <p:spPr>
          <a:xfrm>
            <a:off x="755350" y="2499275"/>
            <a:ext cx="10593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a:solidFill>
                  <a:srgbClr val="7F7F7F"/>
                </a:solidFill>
                <a:latin typeface="Montserrat Medium"/>
                <a:ea typeface="Montserrat Medium"/>
                <a:cs typeface="Montserrat Medium"/>
                <a:sym typeface="Montserrat Medium"/>
              </a:rPr>
              <a:t>Additional</a:t>
            </a:r>
            <a:endParaRPr sz="1200">
              <a:solidFill>
                <a:srgbClr val="7F7F7F"/>
              </a:solidFill>
              <a:latin typeface="Montserrat Medium"/>
              <a:ea typeface="Montserrat Medium"/>
              <a:cs typeface="Montserrat Medium"/>
              <a:sym typeface="Montserrat Medium"/>
            </a:endParaRPr>
          </a:p>
          <a:p>
            <a:pPr marL="0" lvl="0" indent="0" algn="r" rtl="0">
              <a:spcBef>
                <a:spcPts val="0"/>
              </a:spcBef>
              <a:spcAft>
                <a:spcPts val="0"/>
              </a:spcAft>
              <a:buNone/>
            </a:pPr>
            <a:r>
              <a:rPr lang="en-GB" sz="1200">
                <a:solidFill>
                  <a:srgbClr val="7F7F7F"/>
                </a:solidFill>
                <a:latin typeface="Montserrat Medium"/>
                <a:ea typeface="Montserrat Medium"/>
                <a:cs typeface="Montserrat Medium"/>
                <a:sym typeface="Montserrat Medium"/>
              </a:rPr>
              <a:t>budget</a:t>
            </a:r>
            <a:endParaRPr sz="1200">
              <a:solidFill>
                <a:srgbClr val="7F7F7F"/>
              </a:solidFill>
              <a:latin typeface="Montserrat Medium"/>
              <a:ea typeface="Montserrat Medium"/>
              <a:cs typeface="Montserrat Medium"/>
              <a:sym typeface="Montserrat Medium"/>
            </a:endParaRPr>
          </a:p>
        </p:txBody>
      </p:sp>
      <p:sp>
        <p:nvSpPr>
          <p:cNvPr id="506" name="Google Shape;506;p50"/>
          <p:cNvSpPr txBox="1"/>
          <p:nvPr/>
        </p:nvSpPr>
        <p:spPr>
          <a:xfrm>
            <a:off x="7028347" y="2519525"/>
            <a:ext cx="1952100" cy="1293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Brands are finding it hard to scale in a data-driven way since they are not able to estimate marginal returns</a:t>
            </a:r>
            <a:endParaRPr sz="1200">
              <a:solidFill>
                <a:srgbClr val="7F7F7F"/>
              </a:solidFill>
              <a:latin typeface="Montserrat Medium"/>
              <a:ea typeface="Montserrat Medium"/>
              <a:cs typeface="Montserrat Medium"/>
              <a:sym typeface="Montserrat Medium"/>
            </a:endParaRPr>
          </a:p>
        </p:txBody>
      </p:sp>
      <p:pic>
        <p:nvPicPr>
          <p:cNvPr id="507" name="Google Shape;507;p50" descr="Image result for error"/>
          <p:cNvPicPr preferRelativeResize="0"/>
          <p:nvPr/>
        </p:nvPicPr>
        <p:blipFill rotWithShape="1">
          <a:blip r:embed="rId3">
            <a:alphaModFix/>
          </a:blip>
          <a:srcRect/>
          <a:stretch/>
        </p:blipFill>
        <p:spPr>
          <a:xfrm>
            <a:off x="6815576" y="2615638"/>
            <a:ext cx="255900" cy="255900"/>
          </a:xfrm>
          <a:prstGeom prst="rect">
            <a:avLst/>
          </a:prstGeom>
          <a:noFill/>
          <a:ln>
            <a:noFill/>
          </a:ln>
        </p:spPr>
      </p:pic>
      <p:sp>
        <p:nvSpPr>
          <p:cNvPr id="508" name="Google Shape;508;p50"/>
          <p:cNvSpPr/>
          <p:nvPr/>
        </p:nvSpPr>
        <p:spPr>
          <a:xfrm>
            <a:off x="1899650" y="2499275"/>
            <a:ext cx="376800" cy="554100"/>
          </a:xfrm>
          <a:prstGeom prst="rect">
            <a:avLst/>
          </a:prstGeom>
          <a:solidFill>
            <a:schemeClr val="lt2"/>
          </a:solidFill>
          <a:ln w="3810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latin typeface="Comfortaa"/>
              <a:ea typeface="Comfortaa"/>
              <a:cs typeface="Comfortaa"/>
              <a:sym typeface="Comfortaa"/>
            </a:endParaRPr>
          </a:p>
        </p:txBody>
      </p:sp>
      <p:pic>
        <p:nvPicPr>
          <p:cNvPr id="509" name="Google Shape;509;p50"/>
          <p:cNvPicPr preferRelativeResize="0"/>
          <p:nvPr/>
        </p:nvPicPr>
        <p:blipFill>
          <a:blip r:embed="rId4">
            <a:alphaModFix/>
          </a:blip>
          <a:stretch>
            <a:fillRect/>
          </a:stretch>
        </p:blipFill>
        <p:spPr>
          <a:xfrm>
            <a:off x="3350644" y="2803443"/>
            <a:ext cx="159023" cy="159023"/>
          </a:xfrm>
          <a:prstGeom prst="rect">
            <a:avLst/>
          </a:prstGeom>
          <a:noFill/>
          <a:ln>
            <a:noFill/>
          </a:ln>
        </p:spPr>
      </p:pic>
      <p:pic>
        <p:nvPicPr>
          <p:cNvPr id="510" name="Google Shape;510;p50"/>
          <p:cNvPicPr preferRelativeResize="0"/>
          <p:nvPr/>
        </p:nvPicPr>
        <p:blipFill>
          <a:blip r:embed="rId5">
            <a:alphaModFix/>
          </a:blip>
          <a:stretch>
            <a:fillRect/>
          </a:stretch>
        </p:blipFill>
        <p:spPr>
          <a:xfrm>
            <a:off x="3350641" y="3422496"/>
            <a:ext cx="159028" cy="162273"/>
          </a:xfrm>
          <a:prstGeom prst="rect">
            <a:avLst/>
          </a:prstGeom>
          <a:noFill/>
          <a:ln>
            <a:noFill/>
          </a:ln>
        </p:spPr>
      </p:pic>
      <p:cxnSp>
        <p:nvCxnSpPr>
          <p:cNvPr id="511" name="Google Shape;511;p50"/>
          <p:cNvCxnSpPr>
            <a:endCxn id="512" idx="1"/>
          </p:cNvCxnSpPr>
          <p:nvPr/>
        </p:nvCxnSpPr>
        <p:spPr>
          <a:xfrm rot="10800000" flipH="1">
            <a:off x="2276400" y="2236047"/>
            <a:ext cx="1059300" cy="540300"/>
          </a:xfrm>
          <a:prstGeom prst="straightConnector1">
            <a:avLst/>
          </a:prstGeom>
          <a:noFill/>
          <a:ln w="9525" cap="flat" cmpd="sng">
            <a:solidFill>
              <a:srgbClr val="7F7F7F"/>
            </a:solidFill>
            <a:prstDash val="solid"/>
            <a:round/>
            <a:headEnd type="none" w="med" len="med"/>
            <a:tailEnd type="triangle" w="med" len="med"/>
          </a:ln>
        </p:spPr>
      </p:cxnSp>
      <p:cxnSp>
        <p:nvCxnSpPr>
          <p:cNvPr id="513" name="Google Shape;513;p50"/>
          <p:cNvCxnSpPr>
            <a:stCxn id="508" idx="3"/>
            <a:endCxn id="509" idx="1"/>
          </p:cNvCxnSpPr>
          <p:nvPr/>
        </p:nvCxnSpPr>
        <p:spPr>
          <a:xfrm>
            <a:off x="2276450" y="2776325"/>
            <a:ext cx="1074300" cy="106500"/>
          </a:xfrm>
          <a:prstGeom prst="straightConnector1">
            <a:avLst/>
          </a:prstGeom>
          <a:noFill/>
          <a:ln w="9525" cap="flat" cmpd="sng">
            <a:solidFill>
              <a:srgbClr val="7F7F7F"/>
            </a:solidFill>
            <a:prstDash val="solid"/>
            <a:round/>
            <a:headEnd type="none" w="med" len="med"/>
            <a:tailEnd type="triangle" w="med" len="med"/>
          </a:ln>
        </p:spPr>
      </p:cxnSp>
      <p:cxnSp>
        <p:nvCxnSpPr>
          <p:cNvPr id="514" name="Google Shape;514;p50"/>
          <p:cNvCxnSpPr>
            <a:stCxn id="508" idx="3"/>
            <a:endCxn id="510" idx="1"/>
          </p:cNvCxnSpPr>
          <p:nvPr/>
        </p:nvCxnSpPr>
        <p:spPr>
          <a:xfrm>
            <a:off x="2276450" y="2776325"/>
            <a:ext cx="1074300" cy="727200"/>
          </a:xfrm>
          <a:prstGeom prst="straightConnector1">
            <a:avLst/>
          </a:prstGeom>
          <a:noFill/>
          <a:ln w="9525" cap="flat" cmpd="sng">
            <a:solidFill>
              <a:srgbClr val="7F7F7F"/>
            </a:solidFill>
            <a:prstDash val="solid"/>
            <a:round/>
            <a:headEnd type="none" w="med" len="med"/>
            <a:tailEnd type="triangle" w="med" len="med"/>
          </a:ln>
        </p:spPr>
      </p:cxnSp>
      <p:sp>
        <p:nvSpPr>
          <p:cNvPr id="515" name="Google Shape;515;p50"/>
          <p:cNvSpPr txBox="1"/>
          <p:nvPr/>
        </p:nvSpPr>
        <p:spPr>
          <a:xfrm>
            <a:off x="2922450" y="2066150"/>
            <a:ext cx="376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a:t>
            </a:r>
            <a:endParaRPr sz="1200">
              <a:solidFill>
                <a:srgbClr val="7F7F7F"/>
              </a:solidFill>
              <a:latin typeface="Oswald Light"/>
              <a:ea typeface="Oswald Light"/>
              <a:cs typeface="Oswald Light"/>
              <a:sym typeface="Oswald Light"/>
            </a:endParaRPr>
          </a:p>
        </p:txBody>
      </p:sp>
      <p:sp>
        <p:nvSpPr>
          <p:cNvPr id="516" name="Google Shape;516;p50"/>
          <p:cNvSpPr txBox="1"/>
          <p:nvPr/>
        </p:nvSpPr>
        <p:spPr>
          <a:xfrm>
            <a:off x="2922450" y="2555775"/>
            <a:ext cx="376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a:t>
            </a:r>
            <a:endParaRPr sz="1200">
              <a:solidFill>
                <a:srgbClr val="7F7F7F"/>
              </a:solidFill>
              <a:latin typeface="Oswald Light"/>
              <a:ea typeface="Oswald Light"/>
              <a:cs typeface="Oswald Light"/>
              <a:sym typeface="Oswald Light"/>
            </a:endParaRPr>
          </a:p>
        </p:txBody>
      </p:sp>
      <p:sp>
        <p:nvSpPr>
          <p:cNvPr id="517" name="Google Shape;517;p50"/>
          <p:cNvSpPr txBox="1"/>
          <p:nvPr/>
        </p:nvSpPr>
        <p:spPr>
          <a:xfrm>
            <a:off x="2998650" y="3064275"/>
            <a:ext cx="376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a:t>
            </a:r>
            <a:endParaRPr sz="1200">
              <a:solidFill>
                <a:srgbClr val="7F7F7F"/>
              </a:solidFill>
              <a:latin typeface="Oswald Light"/>
              <a:ea typeface="Oswald Light"/>
              <a:cs typeface="Oswald Light"/>
              <a:sym typeface="Oswald Light"/>
            </a:endParaRPr>
          </a:p>
        </p:txBody>
      </p:sp>
      <p:sp>
        <p:nvSpPr>
          <p:cNvPr id="518" name="Google Shape;518;p50"/>
          <p:cNvSpPr txBox="1"/>
          <p:nvPr/>
        </p:nvSpPr>
        <p:spPr>
          <a:xfrm>
            <a:off x="3802425" y="2004000"/>
            <a:ext cx="2469900" cy="20319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rgbClr val="7F7F7F"/>
              </a:buClr>
              <a:buSzPts val="1200"/>
              <a:buFont typeface="Montserrat Medium"/>
              <a:buChar char="●"/>
            </a:pPr>
            <a:r>
              <a:rPr lang="en-GB" sz="1200">
                <a:solidFill>
                  <a:srgbClr val="7F7F7F"/>
                </a:solidFill>
                <a:latin typeface="Montserrat Medium"/>
                <a:ea typeface="Montserrat Medium"/>
                <a:cs typeface="Montserrat Medium"/>
                <a:sym typeface="Montserrat Medium"/>
              </a:rPr>
              <a:t>Which CPA to base decisions on?</a:t>
            </a:r>
            <a:endParaRPr sz="1200">
              <a:solidFill>
                <a:srgbClr val="7F7F7F"/>
              </a:solidFill>
              <a:latin typeface="Montserrat Medium"/>
              <a:ea typeface="Montserrat Medium"/>
              <a:cs typeface="Montserrat Medium"/>
              <a:sym typeface="Montserrat Medium"/>
            </a:endParaRPr>
          </a:p>
          <a:p>
            <a:pPr marL="457200" marR="0" lvl="0" indent="-304800" algn="l" rtl="0">
              <a:lnSpc>
                <a:spcPct val="100000"/>
              </a:lnSpc>
              <a:spcBef>
                <a:spcPts val="0"/>
              </a:spcBef>
              <a:spcAft>
                <a:spcPts val="0"/>
              </a:spcAft>
              <a:buClr>
                <a:srgbClr val="7F7F7F"/>
              </a:buClr>
              <a:buSzPts val="1200"/>
              <a:buFont typeface="Montserrat Medium"/>
              <a:buChar char="●"/>
            </a:pPr>
            <a:r>
              <a:rPr lang="en-GB" sz="1200">
                <a:solidFill>
                  <a:srgbClr val="7F7F7F"/>
                </a:solidFill>
                <a:latin typeface="Montserrat Medium"/>
                <a:ea typeface="Montserrat Medium"/>
                <a:cs typeface="Montserrat Medium"/>
                <a:sym typeface="Montserrat Medium"/>
              </a:rPr>
              <a:t>What would be diminishing return?</a:t>
            </a:r>
            <a:endParaRPr sz="1200">
              <a:solidFill>
                <a:srgbClr val="7F7F7F"/>
              </a:solidFill>
              <a:latin typeface="Montserrat Medium"/>
              <a:ea typeface="Montserrat Medium"/>
              <a:cs typeface="Montserrat Medium"/>
              <a:sym typeface="Montserrat Medium"/>
            </a:endParaRPr>
          </a:p>
          <a:p>
            <a:pPr marL="457200" marR="0" lvl="0" indent="-304800" algn="l" rtl="0">
              <a:lnSpc>
                <a:spcPct val="100000"/>
              </a:lnSpc>
              <a:spcBef>
                <a:spcPts val="0"/>
              </a:spcBef>
              <a:spcAft>
                <a:spcPts val="0"/>
              </a:spcAft>
              <a:buClr>
                <a:srgbClr val="7F7F7F"/>
              </a:buClr>
              <a:buSzPts val="1200"/>
              <a:buFont typeface="Montserrat Medium"/>
              <a:buChar char="●"/>
            </a:pPr>
            <a:r>
              <a:rPr lang="en-GB" sz="1200">
                <a:solidFill>
                  <a:srgbClr val="7F7F7F"/>
                </a:solidFill>
                <a:latin typeface="Montserrat Medium"/>
                <a:ea typeface="Montserrat Medium"/>
                <a:cs typeface="Montserrat Medium"/>
                <a:sym typeface="Montserrat Medium"/>
              </a:rPr>
              <a:t>What would be the marginal CPA?</a:t>
            </a:r>
            <a:endParaRPr sz="1200">
              <a:solidFill>
                <a:srgbClr val="7F7F7F"/>
              </a:solidFill>
              <a:latin typeface="Montserrat Medium"/>
              <a:ea typeface="Montserrat Medium"/>
              <a:cs typeface="Montserrat Medium"/>
              <a:sym typeface="Montserrat Medium"/>
            </a:endParaRPr>
          </a:p>
          <a:p>
            <a:pPr marL="457200" marR="0" lvl="0" indent="-304800" algn="l" rtl="0">
              <a:lnSpc>
                <a:spcPct val="100000"/>
              </a:lnSpc>
              <a:spcBef>
                <a:spcPts val="0"/>
              </a:spcBef>
              <a:spcAft>
                <a:spcPts val="0"/>
              </a:spcAft>
              <a:buClr>
                <a:srgbClr val="7F7F7F"/>
              </a:buClr>
              <a:buSzPts val="1200"/>
              <a:buFont typeface="Montserrat Medium"/>
              <a:buChar char="●"/>
            </a:pPr>
            <a:r>
              <a:rPr lang="en-GB" sz="1200">
                <a:solidFill>
                  <a:srgbClr val="7F7F7F"/>
                </a:solidFill>
                <a:latin typeface="Montserrat Medium"/>
                <a:ea typeface="Montserrat Medium"/>
                <a:cs typeface="Montserrat Medium"/>
                <a:sym typeface="Montserrat Medium"/>
              </a:rPr>
              <a:t>How much to invest in each channel?</a:t>
            </a:r>
            <a:endParaRPr sz="1200">
              <a:solidFill>
                <a:srgbClr val="7F7F7F"/>
              </a:solidFill>
              <a:latin typeface="Montserrat Medium"/>
              <a:ea typeface="Montserrat Medium"/>
              <a:cs typeface="Montserrat Medium"/>
              <a:sym typeface="Montserrat Medium"/>
            </a:endParaRPr>
          </a:p>
          <a:p>
            <a:pPr marL="457200" marR="0" lvl="0" indent="-304800" algn="l" rtl="0">
              <a:lnSpc>
                <a:spcPct val="100000"/>
              </a:lnSpc>
              <a:spcBef>
                <a:spcPts val="0"/>
              </a:spcBef>
              <a:spcAft>
                <a:spcPts val="0"/>
              </a:spcAft>
              <a:buClr>
                <a:srgbClr val="7F7F7F"/>
              </a:buClr>
              <a:buSzPts val="1200"/>
              <a:buFont typeface="Montserrat Medium"/>
              <a:buChar char="●"/>
            </a:pPr>
            <a:r>
              <a:rPr lang="en-GB" sz="1200">
                <a:solidFill>
                  <a:srgbClr val="7F7F7F"/>
                </a:solidFill>
                <a:latin typeface="Montserrat Medium"/>
                <a:ea typeface="Montserrat Medium"/>
                <a:cs typeface="Montserrat Medium"/>
                <a:sym typeface="Montserrat Medium"/>
              </a:rPr>
              <a:t>What would be the marginal lift in sales?</a:t>
            </a:r>
            <a:endParaRPr sz="1200">
              <a:solidFill>
                <a:srgbClr val="7F7F7F"/>
              </a:solidFill>
              <a:latin typeface="Montserrat Medium"/>
              <a:ea typeface="Montserrat Medium"/>
              <a:cs typeface="Montserrat Medium"/>
              <a:sym typeface="Montserrat Medium"/>
            </a:endParaRPr>
          </a:p>
        </p:txBody>
      </p:sp>
      <p:sp>
        <p:nvSpPr>
          <p:cNvPr id="519" name="Google Shape;519;p50"/>
          <p:cNvSpPr txBox="1">
            <a:spLocks noGrp="1"/>
          </p:cNvSpPr>
          <p:nvPr>
            <p:ph type="title"/>
          </p:nvPr>
        </p:nvSpPr>
        <p:spPr>
          <a:xfrm>
            <a:off x="304800" y="135700"/>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990"/>
              <a:buFont typeface="Arial"/>
              <a:buNone/>
            </a:pPr>
            <a:r>
              <a:rPr lang="en-GB" sz="2200" b="1">
                <a:latin typeface="IBM Plex Sans"/>
                <a:ea typeface="IBM Plex Sans"/>
                <a:cs typeface="IBM Plex Sans"/>
                <a:sym typeface="IBM Plex Sans"/>
              </a:rPr>
              <a:t>Brands cannot invest new </a:t>
            </a:r>
            <a:r>
              <a:rPr lang="en-GB" sz="2200" b="1">
                <a:solidFill>
                  <a:srgbClr val="FF0000"/>
                </a:solidFill>
                <a:latin typeface="IBM Plex Sans"/>
                <a:ea typeface="IBM Plex Sans"/>
                <a:cs typeface="IBM Plex Sans"/>
                <a:sym typeface="IBM Plex Sans"/>
              </a:rPr>
              <a:t>budgets</a:t>
            </a:r>
            <a:endParaRPr sz="2200" b="1">
              <a:solidFill>
                <a:srgbClr val="FF0000"/>
              </a:solidFill>
              <a:latin typeface="IBM Plex Sans"/>
              <a:ea typeface="IBM Plex Sans"/>
              <a:cs typeface="IBM Plex Sans"/>
              <a:sym typeface="IBM Plex Sans"/>
            </a:endParaRPr>
          </a:p>
        </p:txBody>
      </p:sp>
      <p:sp>
        <p:nvSpPr>
          <p:cNvPr id="520" name="Google Shape;520;p50"/>
          <p:cNvSpPr txBox="1">
            <a:spLocks noGrp="1"/>
          </p:cNvSpPr>
          <p:nvPr>
            <p:ph type="title"/>
          </p:nvPr>
        </p:nvSpPr>
        <p:spPr>
          <a:xfrm>
            <a:off x="304800" y="586725"/>
            <a:ext cx="822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7F7F7F"/>
                </a:solidFill>
                <a:latin typeface="Roboto"/>
                <a:ea typeface="Roboto"/>
                <a:cs typeface="Roboto"/>
                <a:sym typeface="Roboto"/>
              </a:rPr>
              <a:t>Scaling requires acknowledging and understanding diminishing returns </a:t>
            </a:r>
            <a:endParaRPr sz="1200">
              <a:solidFill>
                <a:srgbClr val="7F7F7F"/>
              </a:solidFill>
              <a:latin typeface="Roboto"/>
              <a:ea typeface="Roboto"/>
              <a:cs typeface="Roboto"/>
              <a:sym typeface="Roboto"/>
            </a:endParaRPr>
          </a:p>
        </p:txBody>
      </p:sp>
      <p:pic>
        <p:nvPicPr>
          <p:cNvPr id="521" name="Google Shape;521;p50"/>
          <p:cNvPicPr preferRelativeResize="0"/>
          <p:nvPr/>
        </p:nvPicPr>
        <p:blipFill>
          <a:blip r:embed="rId6">
            <a:alphaModFix/>
          </a:blip>
          <a:stretch>
            <a:fillRect/>
          </a:stretch>
        </p:blipFill>
        <p:spPr>
          <a:xfrm>
            <a:off x="8157252" y="4738078"/>
            <a:ext cx="873225" cy="249500"/>
          </a:xfrm>
          <a:prstGeom prst="rect">
            <a:avLst/>
          </a:prstGeom>
          <a:noFill/>
          <a:ln>
            <a:noFill/>
          </a:ln>
        </p:spPr>
      </p:pic>
      <p:sp>
        <p:nvSpPr>
          <p:cNvPr id="522" name="Google Shape;522;p50"/>
          <p:cNvSpPr txBox="1"/>
          <p:nvPr/>
        </p:nvSpPr>
        <p:spPr>
          <a:xfrm>
            <a:off x="6631750" y="203185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pic>
        <p:nvPicPr>
          <p:cNvPr id="523" name="Google Shape;523;p50"/>
          <p:cNvPicPr preferRelativeResize="0"/>
          <p:nvPr/>
        </p:nvPicPr>
        <p:blipFill>
          <a:blip r:embed="rId4">
            <a:alphaModFix/>
          </a:blip>
          <a:stretch>
            <a:fillRect/>
          </a:stretch>
        </p:blipFill>
        <p:spPr>
          <a:xfrm>
            <a:off x="1628863" y="3715318"/>
            <a:ext cx="159023" cy="159023"/>
          </a:xfrm>
          <a:prstGeom prst="rect">
            <a:avLst/>
          </a:prstGeom>
          <a:noFill/>
          <a:ln>
            <a:noFill/>
          </a:ln>
        </p:spPr>
      </p:pic>
      <p:pic>
        <p:nvPicPr>
          <p:cNvPr id="524" name="Google Shape;524;p50"/>
          <p:cNvPicPr preferRelativeResize="0"/>
          <p:nvPr/>
        </p:nvPicPr>
        <p:blipFill>
          <a:blip r:embed="rId5">
            <a:alphaModFix/>
          </a:blip>
          <a:stretch>
            <a:fillRect/>
          </a:stretch>
        </p:blipFill>
        <p:spPr>
          <a:xfrm>
            <a:off x="1628860" y="4486771"/>
            <a:ext cx="159028" cy="162273"/>
          </a:xfrm>
          <a:prstGeom prst="rect">
            <a:avLst/>
          </a:prstGeom>
          <a:noFill/>
          <a:ln>
            <a:noFill/>
          </a:ln>
        </p:spPr>
      </p:pic>
      <p:pic>
        <p:nvPicPr>
          <p:cNvPr id="525" name="Google Shape;525;p50"/>
          <p:cNvPicPr preferRelativeResize="0"/>
          <p:nvPr/>
        </p:nvPicPr>
        <p:blipFill>
          <a:blip r:embed="rId7">
            <a:alphaModFix/>
          </a:blip>
          <a:stretch>
            <a:fillRect/>
          </a:stretch>
        </p:blipFill>
        <p:spPr>
          <a:xfrm>
            <a:off x="1571369" y="3201915"/>
            <a:ext cx="275500" cy="206652"/>
          </a:xfrm>
          <a:prstGeom prst="rect">
            <a:avLst/>
          </a:prstGeom>
          <a:noFill/>
          <a:ln>
            <a:noFill/>
          </a:ln>
        </p:spPr>
      </p:pic>
      <p:pic>
        <p:nvPicPr>
          <p:cNvPr id="526" name="Google Shape;526;p50"/>
          <p:cNvPicPr preferRelativeResize="0"/>
          <p:nvPr/>
        </p:nvPicPr>
        <p:blipFill>
          <a:blip r:embed="rId7">
            <a:alphaModFix/>
          </a:blip>
          <a:stretch>
            <a:fillRect/>
          </a:stretch>
        </p:blipFill>
        <p:spPr>
          <a:xfrm>
            <a:off x="3335694" y="2136765"/>
            <a:ext cx="275500" cy="2066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0"/>
        <p:cNvGrpSpPr/>
        <p:nvPr/>
      </p:nvGrpSpPr>
      <p:grpSpPr>
        <a:xfrm>
          <a:off x="0" y="0"/>
          <a:ext cx="0" cy="0"/>
          <a:chOff x="0" y="0"/>
          <a:chExt cx="0" cy="0"/>
        </a:xfrm>
      </p:grpSpPr>
      <p:sp>
        <p:nvSpPr>
          <p:cNvPr id="531" name="Google Shape;531;p51"/>
          <p:cNvSpPr/>
          <p:nvPr/>
        </p:nvSpPr>
        <p:spPr>
          <a:xfrm>
            <a:off x="1585650" y="2184150"/>
            <a:ext cx="5972700" cy="387600"/>
          </a:xfrm>
          <a:prstGeom prst="rect">
            <a:avLst/>
          </a:prstGeom>
          <a:noFill/>
          <a:ln>
            <a:noFill/>
          </a:ln>
        </p:spPr>
        <p:txBody>
          <a:bodyPr spcFirstLastPara="1" wrap="square" lIns="0" tIns="0" rIns="0" bIns="0" anchor="t" anchorCtr="0">
            <a:noAutofit/>
          </a:bodyPr>
          <a:lstStyle/>
          <a:p>
            <a:pPr marL="0" marR="0" lvl="0" indent="0" algn="ctr" rtl="0">
              <a:lnSpc>
                <a:spcPct val="124359"/>
              </a:lnSpc>
              <a:spcBef>
                <a:spcPts val="0"/>
              </a:spcBef>
              <a:spcAft>
                <a:spcPts val="0"/>
              </a:spcAft>
              <a:buClr>
                <a:srgbClr val="151515"/>
              </a:buClr>
              <a:buSzPts val="2438"/>
              <a:buFont typeface="DM Sans"/>
              <a:buNone/>
            </a:pPr>
            <a:r>
              <a:rPr lang="en-GB" sz="2638">
                <a:solidFill>
                  <a:schemeClr val="lt1"/>
                </a:solidFill>
                <a:latin typeface="IBM Plex Sans"/>
                <a:ea typeface="IBM Plex Sans"/>
                <a:cs typeface="IBM Plex Sans"/>
                <a:sym typeface="IBM Plex Sans"/>
              </a:rPr>
              <a:t>What is </a:t>
            </a:r>
            <a:r>
              <a:rPr lang="en-GB" sz="2638" b="1">
                <a:solidFill>
                  <a:schemeClr val="lt1"/>
                </a:solidFill>
                <a:latin typeface="IBM Plex Sans"/>
                <a:ea typeface="IBM Plex Sans"/>
                <a:cs typeface="IBM Plex Sans"/>
                <a:sym typeface="IBM Plex Sans"/>
              </a:rPr>
              <a:t>Advanced Attribution?</a:t>
            </a:r>
            <a:endParaRPr sz="2638" b="1">
              <a:solidFill>
                <a:schemeClr val="lt1"/>
              </a:solidFill>
              <a:latin typeface="IBM Plex Sans"/>
              <a:ea typeface="IBM Plex Sans"/>
              <a:cs typeface="IBM Plex Sans"/>
              <a:sym typeface="IBM Plex Sans"/>
            </a:endParaRPr>
          </a:p>
        </p:txBody>
      </p:sp>
      <p:pic>
        <p:nvPicPr>
          <p:cNvPr id="532" name="Google Shape;532;p51" title="white@1.5x.png"/>
          <p:cNvPicPr preferRelativeResize="0"/>
          <p:nvPr/>
        </p:nvPicPr>
        <p:blipFill>
          <a:blip r:embed="rId4">
            <a:alphaModFix/>
          </a:blip>
          <a:stretch>
            <a:fillRect/>
          </a:stretch>
        </p:blipFill>
        <p:spPr>
          <a:xfrm>
            <a:off x="4072349" y="4515238"/>
            <a:ext cx="999301" cy="287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2"/>
          <p:cNvSpPr/>
          <p:nvPr/>
        </p:nvSpPr>
        <p:spPr>
          <a:xfrm>
            <a:off x="571950" y="747575"/>
            <a:ext cx="8000100" cy="1929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8" name="Google Shape;538;p52"/>
          <p:cNvSpPr/>
          <p:nvPr/>
        </p:nvSpPr>
        <p:spPr>
          <a:xfrm>
            <a:off x="1974850" y="1232850"/>
            <a:ext cx="5115900" cy="601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464646"/>
              </a:buClr>
              <a:buSzPts val="969"/>
              <a:buFont typeface="Inter"/>
              <a:buNone/>
            </a:pPr>
            <a:r>
              <a:rPr lang="en-GB" sz="2800">
                <a:solidFill>
                  <a:schemeClr val="lt1"/>
                </a:solidFill>
                <a:latin typeface="IBM Plex Sans"/>
                <a:ea typeface="IBM Plex Sans"/>
                <a:cs typeface="IBM Plex Sans"/>
                <a:sym typeface="IBM Plex Sans"/>
              </a:rPr>
              <a:t>Advanced Attribution is the </a:t>
            </a:r>
            <a:r>
              <a:rPr lang="en-GB" sz="2800" b="1" i="1">
                <a:solidFill>
                  <a:schemeClr val="lt1"/>
                </a:solidFill>
                <a:latin typeface="IBM Plex Sans"/>
                <a:ea typeface="IBM Plex Sans"/>
                <a:cs typeface="IBM Plex Sans"/>
                <a:sym typeface="IBM Plex Sans"/>
              </a:rPr>
              <a:t>answer</a:t>
            </a:r>
            <a:endParaRPr sz="2800" b="1" i="1">
              <a:solidFill>
                <a:schemeClr val="lt1"/>
              </a:solidFill>
              <a:latin typeface="IBM Plex Sans"/>
              <a:ea typeface="IBM Plex Sans"/>
              <a:cs typeface="IBM Plex Sans"/>
              <a:sym typeface="IBM Plex Sans"/>
            </a:endParaRPr>
          </a:p>
        </p:txBody>
      </p:sp>
      <p:sp>
        <p:nvSpPr>
          <p:cNvPr id="539" name="Google Shape;539;p52"/>
          <p:cNvSpPr/>
          <p:nvPr/>
        </p:nvSpPr>
        <p:spPr>
          <a:xfrm>
            <a:off x="740450" y="2931925"/>
            <a:ext cx="7831500" cy="797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1">
                <a:solidFill>
                  <a:srgbClr val="464646"/>
                </a:solidFill>
                <a:latin typeface="IBM Plex Sans"/>
                <a:ea typeface="IBM Plex Sans"/>
                <a:cs typeface="IBM Plex Sans"/>
                <a:sym typeface="IBM Plex Sans"/>
              </a:rPr>
              <a:t>Marketing mix modeling</a:t>
            </a:r>
            <a:r>
              <a:rPr lang="en-GB" sz="1800">
                <a:solidFill>
                  <a:srgbClr val="464646"/>
                </a:solidFill>
                <a:latin typeface="IBM Plex Sans"/>
                <a:ea typeface="IBM Plex Sans"/>
                <a:cs typeface="IBM Plex Sans"/>
                <a:sym typeface="IBM Plex Sans"/>
              </a:rPr>
              <a:t> and </a:t>
            </a:r>
            <a:r>
              <a:rPr lang="en-GB" sz="1800" b="1">
                <a:solidFill>
                  <a:srgbClr val="464646"/>
                </a:solidFill>
                <a:latin typeface="IBM Plex Sans"/>
                <a:ea typeface="IBM Plex Sans"/>
                <a:cs typeface="IBM Plex Sans"/>
                <a:sym typeface="IBM Plex Sans"/>
              </a:rPr>
              <a:t>Incrementality testing</a:t>
            </a:r>
            <a:r>
              <a:rPr lang="en-GB" sz="1800">
                <a:solidFill>
                  <a:srgbClr val="464646"/>
                </a:solidFill>
                <a:latin typeface="IBM Plex Sans"/>
                <a:ea typeface="IBM Plex Sans"/>
                <a:cs typeface="IBM Plex Sans"/>
                <a:sym typeface="IBM Plex Sans"/>
              </a:rPr>
              <a:t> combined with attribution tracking provides the entropy required to make efficient investment decisions</a:t>
            </a:r>
            <a:endParaRPr sz="1800">
              <a:solidFill>
                <a:srgbClr val="464646"/>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800">
              <a:solidFill>
                <a:srgbClr val="464646"/>
              </a:solidFill>
              <a:latin typeface="IBM Plex Sans"/>
              <a:ea typeface="IBM Plex Sans"/>
              <a:cs typeface="IBM Plex Sans"/>
              <a:sym typeface="IBM Plex Sans"/>
            </a:endParaRPr>
          </a:p>
          <a:p>
            <a:pPr marL="0" marR="0" lvl="0" indent="0" algn="l" rtl="0">
              <a:lnSpc>
                <a:spcPct val="115000"/>
              </a:lnSpc>
              <a:spcBef>
                <a:spcPts val="0"/>
              </a:spcBef>
              <a:spcAft>
                <a:spcPts val="0"/>
              </a:spcAft>
              <a:buClr>
                <a:srgbClr val="464646"/>
              </a:buClr>
              <a:buSzPts val="969"/>
              <a:buFont typeface="Inter"/>
              <a:buNone/>
            </a:pPr>
            <a:endParaRPr sz="1800">
              <a:solidFill>
                <a:srgbClr val="464646"/>
              </a:solidFill>
              <a:latin typeface="IBM Plex Sans"/>
              <a:ea typeface="IBM Plex Sans"/>
              <a:cs typeface="IBM Plex Sans"/>
              <a:sym typeface="IBM Plex Sans"/>
            </a:endParaRPr>
          </a:p>
        </p:txBody>
      </p:sp>
      <p:sp>
        <p:nvSpPr>
          <p:cNvPr id="540" name="Google Shape;540;p52"/>
          <p:cNvSpPr/>
          <p:nvPr/>
        </p:nvSpPr>
        <p:spPr>
          <a:xfrm>
            <a:off x="571950" y="2910625"/>
            <a:ext cx="67200" cy="923700"/>
          </a:xfrm>
          <a:prstGeom prst="rect">
            <a:avLst/>
          </a:prstGeom>
          <a:solidFill>
            <a:srgbClr val="C8141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1" name="Google Shape;541;p52"/>
          <p:cNvPicPr preferRelativeResize="0"/>
          <p:nvPr/>
        </p:nvPicPr>
        <p:blipFill>
          <a:blip r:embed="rId3">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3"/>
          <p:cNvSpPr txBox="1">
            <a:spLocks noGrp="1"/>
          </p:cNvSpPr>
          <p:nvPr>
            <p:ph type="title"/>
          </p:nvPr>
        </p:nvSpPr>
        <p:spPr>
          <a:xfrm>
            <a:off x="304800" y="135700"/>
            <a:ext cx="84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20" b="1">
                <a:latin typeface="IBM Plex Sans"/>
                <a:ea typeface="IBM Plex Sans"/>
                <a:cs typeface="IBM Plex Sans"/>
                <a:sym typeface="IBM Plex Sans"/>
              </a:rPr>
              <a:t>Two approaches to </a:t>
            </a:r>
            <a:r>
              <a:rPr lang="en-GB" sz="2320" b="1">
                <a:solidFill>
                  <a:srgbClr val="C81414"/>
                </a:solidFill>
                <a:latin typeface="IBM Plex Sans"/>
                <a:ea typeface="IBM Plex Sans"/>
                <a:cs typeface="IBM Plex Sans"/>
                <a:sym typeface="IBM Plex Sans"/>
              </a:rPr>
              <a:t>Causal Lift </a:t>
            </a:r>
            <a:r>
              <a:rPr lang="en-GB" sz="2320" b="1">
                <a:latin typeface="IBM Plex Sans"/>
                <a:ea typeface="IBM Plex Sans"/>
                <a:cs typeface="IBM Plex Sans"/>
                <a:sym typeface="IBM Plex Sans"/>
              </a:rPr>
              <a:t>Measurement  </a:t>
            </a:r>
            <a:endParaRPr sz="1920" b="1">
              <a:latin typeface="IBM Plex Sans"/>
              <a:ea typeface="IBM Plex Sans"/>
              <a:cs typeface="IBM Plex Sans"/>
              <a:sym typeface="IBM Plex Sans"/>
            </a:endParaRPr>
          </a:p>
        </p:txBody>
      </p:sp>
      <p:grpSp>
        <p:nvGrpSpPr>
          <p:cNvPr id="547" name="Google Shape;547;p53"/>
          <p:cNvGrpSpPr/>
          <p:nvPr/>
        </p:nvGrpSpPr>
        <p:grpSpPr>
          <a:xfrm>
            <a:off x="872775" y="3177559"/>
            <a:ext cx="4440300" cy="1615976"/>
            <a:chOff x="4976450" y="2140434"/>
            <a:chExt cx="4440300" cy="1615976"/>
          </a:xfrm>
        </p:grpSpPr>
        <p:pic>
          <p:nvPicPr>
            <p:cNvPr id="548" name="Google Shape;548;p53"/>
            <p:cNvPicPr preferRelativeResize="0"/>
            <p:nvPr/>
          </p:nvPicPr>
          <p:blipFill>
            <a:blip r:embed="rId3">
              <a:alphaModFix/>
            </a:blip>
            <a:stretch>
              <a:fillRect/>
            </a:stretch>
          </p:blipFill>
          <p:spPr>
            <a:xfrm>
              <a:off x="4976450" y="2140434"/>
              <a:ext cx="2465712" cy="1615976"/>
            </a:xfrm>
            <a:prstGeom prst="rect">
              <a:avLst/>
            </a:prstGeom>
            <a:noFill/>
            <a:ln>
              <a:noFill/>
            </a:ln>
          </p:spPr>
        </p:pic>
        <p:sp>
          <p:nvSpPr>
            <p:cNvPr id="549" name="Google Shape;549;p53"/>
            <p:cNvSpPr txBox="1"/>
            <p:nvPr/>
          </p:nvSpPr>
          <p:spPr>
            <a:xfrm>
              <a:off x="8145350" y="2673963"/>
              <a:ext cx="127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C2C2C2"/>
                  </a:solidFill>
                  <a:latin typeface="Oswald"/>
                  <a:ea typeface="Oswald"/>
                  <a:cs typeface="Oswald"/>
                  <a:sym typeface="Oswald"/>
                </a:rPr>
                <a:t>Marketing Mix </a:t>
              </a:r>
              <a:endParaRPr b="1">
                <a:solidFill>
                  <a:srgbClr val="C2C2C2"/>
                </a:solidFill>
                <a:latin typeface="Oswald"/>
                <a:ea typeface="Oswald"/>
                <a:cs typeface="Oswald"/>
                <a:sym typeface="Oswald"/>
              </a:endParaRPr>
            </a:p>
            <a:p>
              <a:pPr marL="0" lvl="0" indent="0" algn="l" rtl="0">
                <a:spcBef>
                  <a:spcPts val="0"/>
                </a:spcBef>
                <a:spcAft>
                  <a:spcPts val="0"/>
                </a:spcAft>
                <a:buNone/>
              </a:pPr>
              <a:r>
                <a:rPr lang="en-GB" b="1">
                  <a:solidFill>
                    <a:srgbClr val="C2C2C2"/>
                  </a:solidFill>
                  <a:latin typeface="Oswald"/>
                  <a:ea typeface="Oswald"/>
                  <a:cs typeface="Oswald"/>
                  <a:sym typeface="Oswald"/>
                </a:rPr>
                <a:t>Modeling</a:t>
              </a:r>
              <a:endParaRPr b="1">
                <a:solidFill>
                  <a:srgbClr val="C2C2C2"/>
                </a:solidFill>
                <a:latin typeface="Oswald"/>
                <a:ea typeface="Oswald"/>
                <a:cs typeface="Oswald"/>
                <a:sym typeface="Oswald"/>
              </a:endParaRPr>
            </a:p>
          </p:txBody>
        </p:sp>
      </p:grpSp>
      <p:grpSp>
        <p:nvGrpSpPr>
          <p:cNvPr id="550" name="Google Shape;550;p53"/>
          <p:cNvGrpSpPr/>
          <p:nvPr/>
        </p:nvGrpSpPr>
        <p:grpSpPr>
          <a:xfrm>
            <a:off x="458900" y="1168138"/>
            <a:ext cx="4915725" cy="1623962"/>
            <a:chOff x="458900" y="3301738"/>
            <a:chExt cx="4915725" cy="1623962"/>
          </a:xfrm>
        </p:grpSpPr>
        <p:pic>
          <p:nvPicPr>
            <p:cNvPr id="551" name="Google Shape;551;p53"/>
            <p:cNvPicPr preferRelativeResize="0"/>
            <p:nvPr/>
          </p:nvPicPr>
          <p:blipFill>
            <a:blip r:embed="rId4">
              <a:alphaModFix/>
            </a:blip>
            <a:stretch>
              <a:fillRect/>
            </a:stretch>
          </p:blipFill>
          <p:spPr>
            <a:xfrm>
              <a:off x="458900" y="3301738"/>
              <a:ext cx="1560901" cy="1285255"/>
            </a:xfrm>
            <a:prstGeom prst="rect">
              <a:avLst/>
            </a:prstGeom>
            <a:noFill/>
            <a:ln>
              <a:noFill/>
            </a:ln>
          </p:spPr>
        </p:pic>
        <p:pic>
          <p:nvPicPr>
            <p:cNvPr id="552" name="Google Shape;552;p53"/>
            <p:cNvPicPr preferRelativeResize="0"/>
            <p:nvPr/>
          </p:nvPicPr>
          <p:blipFill>
            <a:blip r:embed="rId5">
              <a:alphaModFix/>
            </a:blip>
            <a:stretch>
              <a:fillRect/>
            </a:stretch>
          </p:blipFill>
          <p:spPr>
            <a:xfrm>
              <a:off x="2225225" y="3404125"/>
              <a:ext cx="1560900" cy="1182865"/>
            </a:xfrm>
            <a:prstGeom prst="rect">
              <a:avLst/>
            </a:prstGeom>
            <a:noFill/>
            <a:ln>
              <a:noFill/>
            </a:ln>
          </p:spPr>
        </p:pic>
        <p:sp>
          <p:nvSpPr>
            <p:cNvPr id="553" name="Google Shape;553;p53"/>
            <p:cNvSpPr txBox="1"/>
            <p:nvPr/>
          </p:nvSpPr>
          <p:spPr>
            <a:xfrm>
              <a:off x="4014725" y="3782700"/>
              <a:ext cx="135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C2C2C2"/>
                  </a:solidFill>
                  <a:latin typeface="Oswald"/>
                  <a:ea typeface="Oswald"/>
                  <a:cs typeface="Oswald"/>
                  <a:sym typeface="Oswald"/>
                </a:rPr>
                <a:t>Incrementality </a:t>
              </a:r>
              <a:endParaRPr b="1">
                <a:solidFill>
                  <a:srgbClr val="C2C2C2"/>
                </a:solidFill>
                <a:latin typeface="Oswald"/>
                <a:ea typeface="Oswald"/>
                <a:cs typeface="Oswald"/>
                <a:sym typeface="Oswald"/>
              </a:endParaRPr>
            </a:p>
            <a:p>
              <a:pPr marL="0" lvl="0" indent="0" algn="l" rtl="0">
                <a:spcBef>
                  <a:spcPts val="0"/>
                </a:spcBef>
                <a:spcAft>
                  <a:spcPts val="0"/>
                </a:spcAft>
                <a:buNone/>
              </a:pPr>
              <a:r>
                <a:rPr lang="en-GB" b="1">
                  <a:solidFill>
                    <a:srgbClr val="C2C2C2"/>
                  </a:solidFill>
                  <a:latin typeface="Oswald"/>
                  <a:ea typeface="Oswald"/>
                  <a:cs typeface="Oswald"/>
                  <a:sym typeface="Oswald"/>
                </a:rPr>
                <a:t>Testing</a:t>
              </a:r>
              <a:endParaRPr b="1">
                <a:solidFill>
                  <a:srgbClr val="C2C2C2"/>
                </a:solidFill>
                <a:latin typeface="Oswald"/>
                <a:ea typeface="Oswald"/>
                <a:cs typeface="Oswald"/>
                <a:sym typeface="Oswald"/>
              </a:endParaRPr>
            </a:p>
          </p:txBody>
        </p:sp>
        <p:sp>
          <p:nvSpPr>
            <p:cNvPr id="554" name="Google Shape;554;p53"/>
            <p:cNvSpPr txBox="1"/>
            <p:nvPr/>
          </p:nvSpPr>
          <p:spPr>
            <a:xfrm>
              <a:off x="546329" y="4524100"/>
              <a:ext cx="1560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
                  <a:solidFill>
                    <a:srgbClr val="7F7F7F"/>
                  </a:solidFill>
                  <a:latin typeface="Oswald Light"/>
                  <a:ea typeface="Oswald Light"/>
                  <a:cs typeface="Oswald Light"/>
                  <a:sym typeface="Oswald Light"/>
                </a:rPr>
                <a:t>Geo Match Market Testing</a:t>
              </a:r>
              <a:endParaRPr sz="1000">
                <a:solidFill>
                  <a:srgbClr val="7F7F7F"/>
                </a:solidFill>
                <a:latin typeface="Oswald Light"/>
                <a:ea typeface="Oswald Light"/>
                <a:cs typeface="Oswald Light"/>
                <a:sym typeface="Oswald Light"/>
              </a:endParaRPr>
            </a:p>
          </p:txBody>
        </p:sp>
        <p:sp>
          <p:nvSpPr>
            <p:cNvPr id="555" name="Google Shape;555;p53"/>
            <p:cNvSpPr txBox="1"/>
            <p:nvPr/>
          </p:nvSpPr>
          <p:spPr>
            <a:xfrm>
              <a:off x="2225217" y="4587000"/>
              <a:ext cx="1560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
                  <a:solidFill>
                    <a:srgbClr val="7F7F7F"/>
                  </a:solidFill>
                  <a:latin typeface="Oswald Light"/>
                  <a:ea typeface="Oswald Light"/>
                  <a:cs typeface="Oswald Light"/>
                  <a:sym typeface="Oswald Light"/>
                </a:rPr>
                <a:t>Split Testing</a:t>
              </a:r>
              <a:endParaRPr sz="1000">
                <a:solidFill>
                  <a:srgbClr val="7F7F7F"/>
                </a:solidFill>
                <a:latin typeface="Oswald Light"/>
                <a:ea typeface="Oswald Light"/>
                <a:cs typeface="Oswald Light"/>
                <a:sym typeface="Oswald Light"/>
              </a:endParaRPr>
            </a:p>
          </p:txBody>
        </p:sp>
      </p:grpSp>
      <p:cxnSp>
        <p:nvCxnSpPr>
          <p:cNvPr id="556" name="Google Shape;556;p53"/>
          <p:cNvCxnSpPr/>
          <p:nvPr/>
        </p:nvCxnSpPr>
        <p:spPr>
          <a:xfrm rot="10800000">
            <a:off x="304675" y="3022925"/>
            <a:ext cx="3738900" cy="0"/>
          </a:xfrm>
          <a:prstGeom prst="straightConnector1">
            <a:avLst/>
          </a:prstGeom>
          <a:noFill/>
          <a:ln w="9525" cap="flat" cmpd="sng">
            <a:solidFill>
              <a:srgbClr val="C2C2C2"/>
            </a:solidFill>
            <a:prstDash val="dash"/>
            <a:round/>
            <a:headEnd type="none" w="med" len="med"/>
            <a:tailEnd type="none" w="med" len="med"/>
          </a:ln>
        </p:spPr>
      </p:cxnSp>
      <p:sp>
        <p:nvSpPr>
          <p:cNvPr id="557" name="Google Shape;557;p53"/>
          <p:cNvSpPr txBox="1"/>
          <p:nvPr/>
        </p:nvSpPr>
        <p:spPr>
          <a:xfrm>
            <a:off x="6419852" y="1751650"/>
            <a:ext cx="2229000" cy="22164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Testing, both Geo and Split, is episodic by nature which means brands get point reads for a channel for a time period for a test.</a:t>
            </a:r>
            <a:endParaRPr sz="1200">
              <a:solidFill>
                <a:srgbClr val="7F7F7F"/>
              </a:solidFill>
              <a:latin typeface="Montserrat Medium"/>
              <a:ea typeface="Montserrat Medium"/>
              <a:cs typeface="Montserrat Medium"/>
              <a:sym typeface="Montserrat Medium"/>
            </a:endParaRPr>
          </a:p>
          <a:p>
            <a:pPr marL="0" lvl="0" indent="0" algn="l" rtl="0">
              <a:spcBef>
                <a:spcPts val="0"/>
              </a:spcBef>
              <a:spcAft>
                <a:spcPts val="0"/>
              </a:spcAft>
              <a:buNone/>
            </a:pPr>
            <a:br>
              <a:rPr lang="en-GB" sz="1200">
                <a:solidFill>
                  <a:srgbClr val="7F7F7F"/>
                </a:solidFill>
                <a:latin typeface="Montserrat Medium"/>
                <a:ea typeface="Montserrat Medium"/>
                <a:cs typeface="Montserrat Medium"/>
                <a:sym typeface="Montserrat Medium"/>
              </a:rPr>
            </a:br>
            <a:r>
              <a:rPr lang="en-GB" sz="1200">
                <a:solidFill>
                  <a:srgbClr val="7F7F7F"/>
                </a:solidFill>
                <a:latin typeface="Montserrat Medium"/>
                <a:ea typeface="Montserrat Medium"/>
                <a:cs typeface="Montserrat Medium"/>
                <a:sym typeface="Montserrat Medium"/>
              </a:rPr>
              <a:t>Marketing mix models refresh cycles are usually quarterly, sometimes monthly. </a:t>
            </a:r>
            <a:endParaRPr sz="1200">
              <a:solidFill>
                <a:srgbClr val="7F7F7F"/>
              </a:solidFill>
              <a:latin typeface="Montserrat Medium"/>
              <a:ea typeface="Montserrat Medium"/>
              <a:cs typeface="Montserrat Medium"/>
              <a:sym typeface="Montserrat Medium"/>
            </a:endParaRPr>
          </a:p>
        </p:txBody>
      </p:sp>
      <p:pic>
        <p:nvPicPr>
          <p:cNvPr id="558" name="Google Shape;558;p53" descr="Image result for exclamation mark"/>
          <p:cNvPicPr preferRelativeResize="0"/>
          <p:nvPr/>
        </p:nvPicPr>
        <p:blipFill rotWithShape="1">
          <a:blip r:embed="rId6">
            <a:alphaModFix/>
          </a:blip>
          <a:srcRect/>
          <a:stretch/>
        </p:blipFill>
        <p:spPr>
          <a:xfrm>
            <a:off x="6140926" y="1862149"/>
            <a:ext cx="252000" cy="252000"/>
          </a:xfrm>
          <a:prstGeom prst="rect">
            <a:avLst/>
          </a:prstGeom>
          <a:noFill/>
          <a:ln>
            <a:noFill/>
          </a:ln>
        </p:spPr>
      </p:pic>
      <p:pic>
        <p:nvPicPr>
          <p:cNvPr id="559" name="Google Shape;559;p53" descr="Image result for exclamation mark"/>
          <p:cNvPicPr preferRelativeResize="0"/>
          <p:nvPr/>
        </p:nvPicPr>
        <p:blipFill rotWithShape="1">
          <a:blip r:embed="rId6">
            <a:alphaModFix/>
          </a:blip>
          <a:srcRect/>
          <a:stretch/>
        </p:blipFill>
        <p:spPr>
          <a:xfrm>
            <a:off x="6140926" y="3120324"/>
            <a:ext cx="252000" cy="252000"/>
          </a:xfrm>
          <a:prstGeom prst="rect">
            <a:avLst/>
          </a:prstGeom>
          <a:noFill/>
          <a:ln>
            <a:noFill/>
          </a:ln>
        </p:spPr>
      </p:pic>
      <p:pic>
        <p:nvPicPr>
          <p:cNvPr id="560" name="Google Shape;560;p53"/>
          <p:cNvPicPr preferRelativeResize="0"/>
          <p:nvPr/>
        </p:nvPicPr>
        <p:blipFill>
          <a:blip r:embed="rId7">
            <a:alphaModFix/>
          </a:blip>
          <a:stretch>
            <a:fillRect/>
          </a:stretch>
        </p:blipFill>
        <p:spPr>
          <a:xfrm>
            <a:off x="8157252" y="4738078"/>
            <a:ext cx="873225" cy="249500"/>
          </a:xfrm>
          <a:prstGeom prst="rect">
            <a:avLst/>
          </a:prstGeom>
          <a:noFill/>
          <a:ln>
            <a:noFill/>
          </a:ln>
        </p:spPr>
      </p:pic>
      <p:sp>
        <p:nvSpPr>
          <p:cNvPr id="561" name="Google Shape;561;p53"/>
          <p:cNvSpPr txBox="1"/>
          <p:nvPr/>
        </p:nvSpPr>
        <p:spPr>
          <a:xfrm>
            <a:off x="6140925" y="1167571"/>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4"/>
          <p:cNvSpPr/>
          <p:nvPr/>
        </p:nvSpPr>
        <p:spPr>
          <a:xfrm>
            <a:off x="5102706" y="1672310"/>
            <a:ext cx="837600" cy="2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Test Treatment</a:t>
            </a:r>
            <a:endParaRPr sz="1200" i="1">
              <a:solidFill>
                <a:schemeClr val="dk1"/>
              </a:solidFill>
              <a:latin typeface="Calibri"/>
              <a:ea typeface="Calibri"/>
              <a:cs typeface="Calibri"/>
              <a:sym typeface="Calibri"/>
            </a:endParaRPr>
          </a:p>
        </p:txBody>
      </p:sp>
      <p:sp>
        <p:nvSpPr>
          <p:cNvPr id="567" name="Google Shape;567;p54"/>
          <p:cNvSpPr txBox="1"/>
          <p:nvPr/>
        </p:nvSpPr>
        <p:spPr>
          <a:xfrm>
            <a:off x="4760282" y="2070355"/>
            <a:ext cx="1549200" cy="1443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900"/>
              <a:buFont typeface="Arial"/>
              <a:buNone/>
            </a:pPr>
            <a:r>
              <a:rPr lang="en-GB" sz="900" b="0" i="1" u="none" strike="noStrike" cap="none">
                <a:solidFill>
                  <a:schemeClr val="dk2"/>
                </a:solidFill>
                <a:latin typeface="Montserrat Medium"/>
                <a:ea typeface="Montserrat Medium"/>
                <a:cs typeface="Montserrat Medium"/>
                <a:sym typeface="Montserrat Medium"/>
              </a:rPr>
              <a:t>Channel           Creative</a:t>
            </a:r>
            <a:endParaRPr sz="900" b="0" i="0" u="none" strike="noStrike" cap="none">
              <a:solidFill>
                <a:srgbClr val="242424"/>
              </a:solidFill>
              <a:latin typeface="Inter"/>
              <a:ea typeface="Inter"/>
              <a:cs typeface="Inter"/>
              <a:sym typeface="Inter"/>
            </a:endParaRPr>
          </a:p>
        </p:txBody>
      </p:sp>
      <p:sp>
        <p:nvSpPr>
          <p:cNvPr id="568" name="Google Shape;568;p54"/>
          <p:cNvSpPr/>
          <p:nvPr/>
        </p:nvSpPr>
        <p:spPr>
          <a:xfrm>
            <a:off x="5010038" y="3719756"/>
            <a:ext cx="1022700" cy="2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Control Treatment</a:t>
            </a:r>
            <a:endParaRPr sz="1200" i="1">
              <a:solidFill>
                <a:schemeClr val="dk1"/>
              </a:solidFill>
              <a:latin typeface="Calibri"/>
              <a:ea typeface="Calibri"/>
              <a:cs typeface="Calibri"/>
              <a:sym typeface="Calibri"/>
            </a:endParaRPr>
          </a:p>
        </p:txBody>
      </p:sp>
      <p:sp>
        <p:nvSpPr>
          <p:cNvPr id="569" name="Google Shape;569;p54"/>
          <p:cNvSpPr/>
          <p:nvPr/>
        </p:nvSpPr>
        <p:spPr>
          <a:xfrm>
            <a:off x="4691324" y="2064324"/>
            <a:ext cx="1626000" cy="780000"/>
          </a:xfrm>
          <a:prstGeom prst="rect">
            <a:avLst/>
          </a:prstGeom>
          <a:noFill/>
          <a:ln w="19050" cap="flat" cmpd="sng">
            <a:solidFill>
              <a:srgbClr val="6B500D"/>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0" name="Google Shape;570;p54"/>
          <p:cNvSpPr/>
          <p:nvPr/>
        </p:nvSpPr>
        <p:spPr>
          <a:xfrm>
            <a:off x="4691324" y="2962891"/>
            <a:ext cx="1626000" cy="614400"/>
          </a:xfrm>
          <a:prstGeom prst="rect">
            <a:avLst/>
          </a:prstGeom>
          <a:noFill/>
          <a:ln w="19050" cap="flat" cmpd="sng">
            <a:solidFill>
              <a:srgbClr val="6B500D"/>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1" name="Google Shape;571;p54"/>
          <p:cNvSpPr txBox="1"/>
          <p:nvPr/>
        </p:nvSpPr>
        <p:spPr>
          <a:xfrm>
            <a:off x="4731699" y="3159734"/>
            <a:ext cx="1549200" cy="1443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900"/>
              <a:buFont typeface="Arial"/>
              <a:buNone/>
            </a:pPr>
            <a:r>
              <a:rPr lang="en-GB" sz="900" b="0" i="1" u="none" strike="noStrike" cap="none">
                <a:solidFill>
                  <a:schemeClr val="dk2"/>
                </a:solidFill>
                <a:latin typeface="Montserrat Medium"/>
                <a:ea typeface="Montserrat Medium"/>
                <a:cs typeface="Montserrat Medium"/>
                <a:sym typeface="Montserrat Medium"/>
              </a:rPr>
              <a:t>Business-as-Usual</a:t>
            </a:r>
            <a:endParaRPr sz="900" b="0" i="0" u="none" strike="noStrike" cap="none">
              <a:solidFill>
                <a:srgbClr val="242424"/>
              </a:solidFill>
              <a:latin typeface="Inter"/>
              <a:ea typeface="Inter"/>
              <a:cs typeface="Inter"/>
              <a:sym typeface="Inter"/>
            </a:endParaRPr>
          </a:p>
        </p:txBody>
      </p:sp>
      <p:sp>
        <p:nvSpPr>
          <p:cNvPr id="572" name="Google Shape;572;p54"/>
          <p:cNvSpPr txBox="1"/>
          <p:nvPr/>
        </p:nvSpPr>
        <p:spPr>
          <a:xfrm>
            <a:off x="4729772" y="806213"/>
            <a:ext cx="1549200" cy="3039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900"/>
              <a:buFont typeface="Arial"/>
              <a:buNone/>
            </a:pPr>
            <a:r>
              <a:rPr lang="en-GB" sz="900" b="0" i="1" u="none" strike="noStrike" cap="none">
                <a:solidFill>
                  <a:schemeClr val="dk2"/>
                </a:solidFill>
                <a:latin typeface="Montserrat Medium"/>
                <a:ea typeface="Montserrat Medium"/>
                <a:cs typeface="Montserrat Medium"/>
                <a:sym typeface="Montserrat Medium"/>
              </a:rPr>
              <a:t>Treat the test zips with media+creative execution</a:t>
            </a:r>
            <a:endParaRPr sz="900" b="0" i="0" u="none" strike="noStrike" cap="none">
              <a:solidFill>
                <a:srgbClr val="242424"/>
              </a:solidFill>
              <a:latin typeface="Inter"/>
              <a:ea typeface="Inter"/>
              <a:cs typeface="Inter"/>
              <a:sym typeface="Inter"/>
            </a:endParaRPr>
          </a:p>
        </p:txBody>
      </p:sp>
      <p:sp>
        <p:nvSpPr>
          <p:cNvPr id="573" name="Google Shape;573;p54"/>
          <p:cNvSpPr txBox="1"/>
          <p:nvPr/>
        </p:nvSpPr>
        <p:spPr>
          <a:xfrm>
            <a:off x="7123547" y="806213"/>
            <a:ext cx="1549200" cy="3039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900"/>
              <a:buFont typeface="Arial"/>
              <a:buNone/>
            </a:pPr>
            <a:r>
              <a:rPr lang="en-GB" sz="900" b="0" i="1" u="none" strike="noStrike" cap="none">
                <a:solidFill>
                  <a:schemeClr val="dk2"/>
                </a:solidFill>
                <a:latin typeface="Montserrat Medium"/>
                <a:ea typeface="Montserrat Medium"/>
                <a:cs typeface="Montserrat Medium"/>
                <a:sym typeface="Montserrat Medium"/>
              </a:rPr>
              <a:t>Measured the lifted response in 1P data</a:t>
            </a:r>
            <a:endParaRPr sz="900" b="0" i="0" u="none" strike="noStrike" cap="none">
              <a:solidFill>
                <a:srgbClr val="242424"/>
              </a:solidFill>
              <a:latin typeface="Inter"/>
              <a:ea typeface="Inter"/>
              <a:cs typeface="Inter"/>
              <a:sym typeface="Inter"/>
            </a:endParaRPr>
          </a:p>
        </p:txBody>
      </p:sp>
      <p:grpSp>
        <p:nvGrpSpPr>
          <p:cNvPr id="574" name="Google Shape;574;p54"/>
          <p:cNvGrpSpPr/>
          <p:nvPr/>
        </p:nvGrpSpPr>
        <p:grpSpPr>
          <a:xfrm>
            <a:off x="6899306" y="2064324"/>
            <a:ext cx="1925400" cy="1328400"/>
            <a:chOff x="5174725" y="2842875"/>
            <a:chExt cx="1925400" cy="1328400"/>
          </a:xfrm>
        </p:grpSpPr>
        <p:sp>
          <p:nvSpPr>
            <p:cNvPr id="575" name="Google Shape;575;p54"/>
            <p:cNvSpPr/>
            <p:nvPr/>
          </p:nvSpPr>
          <p:spPr>
            <a:xfrm>
              <a:off x="5669550" y="3059644"/>
              <a:ext cx="376800" cy="926700"/>
            </a:xfrm>
            <a:prstGeom prst="rect">
              <a:avLst/>
            </a:prstGeom>
            <a:solidFill>
              <a:srgbClr val="95BF4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76" name="Google Shape;576;p54"/>
            <p:cNvCxnSpPr/>
            <p:nvPr/>
          </p:nvCxnSpPr>
          <p:spPr>
            <a:xfrm>
              <a:off x="5386700" y="2842875"/>
              <a:ext cx="0" cy="1328400"/>
            </a:xfrm>
            <a:prstGeom prst="straightConnector1">
              <a:avLst/>
            </a:prstGeom>
            <a:noFill/>
            <a:ln w="9525" cap="flat" cmpd="sng">
              <a:solidFill>
                <a:srgbClr val="C2C2C2"/>
              </a:solidFill>
              <a:prstDash val="solid"/>
              <a:round/>
              <a:headEnd type="none" w="sm" len="sm"/>
              <a:tailEnd type="none" w="sm" len="sm"/>
            </a:ln>
          </p:spPr>
        </p:cxnSp>
        <p:cxnSp>
          <p:nvCxnSpPr>
            <p:cNvPr id="577" name="Google Shape;577;p54"/>
            <p:cNvCxnSpPr/>
            <p:nvPr/>
          </p:nvCxnSpPr>
          <p:spPr>
            <a:xfrm>
              <a:off x="5352050" y="2975847"/>
              <a:ext cx="69300" cy="0"/>
            </a:xfrm>
            <a:prstGeom prst="straightConnector1">
              <a:avLst/>
            </a:prstGeom>
            <a:noFill/>
            <a:ln w="9525" cap="flat" cmpd="sng">
              <a:solidFill>
                <a:srgbClr val="C2C2C2"/>
              </a:solidFill>
              <a:prstDash val="solid"/>
              <a:round/>
              <a:headEnd type="none" w="sm" len="sm"/>
              <a:tailEnd type="none" w="sm" len="sm"/>
            </a:ln>
          </p:spPr>
        </p:cxnSp>
        <p:cxnSp>
          <p:nvCxnSpPr>
            <p:cNvPr id="578" name="Google Shape;578;p54"/>
            <p:cNvCxnSpPr/>
            <p:nvPr/>
          </p:nvCxnSpPr>
          <p:spPr>
            <a:xfrm>
              <a:off x="5352050" y="3354823"/>
              <a:ext cx="69300" cy="0"/>
            </a:xfrm>
            <a:prstGeom prst="straightConnector1">
              <a:avLst/>
            </a:prstGeom>
            <a:noFill/>
            <a:ln w="9525" cap="flat" cmpd="sng">
              <a:solidFill>
                <a:srgbClr val="C2C2C2"/>
              </a:solidFill>
              <a:prstDash val="solid"/>
              <a:round/>
              <a:headEnd type="none" w="sm" len="sm"/>
              <a:tailEnd type="none" w="sm" len="sm"/>
            </a:ln>
          </p:spPr>
        </p:cxnSp>
        <p:cxnSp>
          <p:nvCxnSpPr>
            <p:cNvPr id="579" name="Google Shape;579;p54"/>
            <p:cNvCxnSpPr/>
            <p:nvPr/>
          </p:nvCxnSpPr>
          <p:spPr>
            <a:xfrm>
              <a:off x="5352050" y="3733800"/>
              <a:ext cx="69300" cy="0"/>
            </a:xfrm>
            <a:prstGeom prst="straightConnector1">
              <a:avLst/>
            </a:prstGeom>
            <a:noFill/>
            <a:ln w="9525" cap="flat" cmpd="sng">
              <a:solidFill>
                <a:srgbClr val="C2C2C2"/>
              </a:solidFill>
              <a:prstDash val="solid"/>
              <a:round/>
              <a:headEnd type="none" w="sm" len="sm"/>
              <a:tailEnd type="none" w="sm" len="sm"/>
            </a:ln>
          </p:spPr>
        </p:cxnSp>
        <p:cxnSp>
          <p:nvCxnSpPr>
            <p:cNvPr id="580" name="Google Shape;580;p54"/>
            <p:cNvCxnSpPr/>
            <p:nvPr/>
          </p:nvCxnSpPr>
          <p:spPr>
            <a:xfrm>
              <a:off x="5174725" y="3985275"/>
              <a:ext cx="1925400" cy="0"/>
            </a:xfrm>
            <a:prstGeom prst="straightConnector1">
              <a:avLst/>
            </a:prstGeom>
            <a:noFill/>
            <a:ln w="9525" cap="flat" cmpd="sng">
              <a:solidFill>
                <a:srgbClr val="CCCCCC"/>
              </a:solidFill>
              <a:prstDash val="solid"/>
              <a:round/>
              <a:headEnd type="none" w="sm" len="sm"/>
              <a:tailEnd type="none" w="sm" len="sm"/>
            </a:ln>
          </p:spPr>
        </p:cxnSp>
        <p:sp>
          <p:nvSpPr>
            <p:cNvPr id="581" name="Google Shape;581;p54"/>
            <p:cNvSpPr/>
            <p:nvPr/>
          </p:nvSpPr>
          <p:spPr>
            <a:xfrm>
              <a:off x="6437858" y="3522928"/>
              <a:ext cx="376800" cy="463500"/>
            </a:xfrm>
            <a:prstGeom prst="rect">
              <a:avLst/>
            </a:prstGeom>
            <a:solidFill>
              <a:srgbClr val="95BF4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582" name="Google Shape;582;p54"/>
          <p:cNvCxnSpPr/>
          <p:nvPr/>
        </p:nvCxnSpPr>
        <p:spPr>
          <a:xfrm>
            <a:off x="7394132" y="2281093"/>
            <a:ext cx="739500" cy="0"/>
          </a:xfrm>
          <a:prstGeom prst="straightConnector1">
            <a:avLst/>
          </a:prstGeom>
          <a:noFill/>
          <a:ln w="9525" cap="flat" cmpd="sng">
            <a:solidFill>
              <a:schemeClr val="dk1"/>
            </a:solidFill>
            <a:prstDash val="solid"/>
            <a:miter lim="800000"/>
            <a:headEnd type="none" w="sm" len="sm"/>
            <a:tailEnd type="none" w="sm" len="sm"/>
          </a:ln>
        </p:spPr>
      </p:cxnSp>
      <p:cxnSp>
        <p:nvCxnSpPr>
          <p:cNvPr id="583" name="Google Shape;583;p54"/>
          <p:cNvCxnSpPr>
            <a:stCxn id="575" idx="3"/>
          </p:cNvCxnSpPr>
          <p:nvPr/>
        </p:nvCxnSpPr>
        <p:spPr>
          <a:xfrm>
            <a:off x="7770931" y="2744443"/>
            <a:ext cx="419100" cy="0"/>
          </a:xfrm>
          <a:prstGeom prst="straightConnector1">
            <a:avLst/>
          </a:prstGeom>
          <a:noFill/>
          <a:ln w="9525" cap="flat" cmpd="sng">
            <a:solidFill>
              <a:schemeClr val="dk1"/>
            </a:solidFill>
            <a:prstDash val="solid"/>
            <a:miter lim="800000"/>
            <a:headEnd type="none" w="sm" len="sm"/>
            <a:tailEnd type="none" w="sm" len="sm"/>
          </a:ln>
        </p:spPr>
      </p:cxnSp>
      <p:sp>
        <p:nvSpPr>
          <p:cNvPr id="584" name="Google Shape;584;p54"/>
          <p:cNvSpPr/>
          <p:nvPr/>
        </p:nvSpPr>
        <p:spPr>
          <a:xfrm>
            <a:off x="8168412" y="2281093"/>
            <a:ext cx="174900" cy="450600"/>
          </a:xfrm>
          <a:prstGeom prst="rightBrace">
            <a:avLst>
              <a:gd name="adj1" fmla="val 8333"/>
              <a:gd name="adj2" fmla="val 50000"/>
            </a:avLst>
          </a:prstGeom>
          <a:noFill/>
          <a:ln w="19050"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585" name="Google Shape;585;p54"/>
          <p:cNvSpPr txBox="1"/>
          <p:nvPr/>
        </p:nvSpPr>
        <p:spPr>
          <a:xfrm>
            <a:off x="218552" y="909214"/>
            <a:ext cx="3662700" cy="1443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900"/>
              <a:buFont typeface="Arial"/>
              <a:buNone/>
            </a:pPr>
            <a:r>
              <a:rPr lang="en-GB" sz="900" b="0" i="1" u="none" strike="noStrike" cap="none">
                <a:solidFill>
                  <a:schemeClr val="dk2"/>
                </a:solidFill>
                <a:latin typeface="Montserrat Medium"/>
                <a:ea typeface="Montserrat Medium"/>
                <a:cs typeface="Montserrat Medium"/>
                <a:sym typeface="Montserrat Medium"/>
              </a:rPr>
              <a:t>Score zips for audiences using census data and </a:t>
            </a:r>
            <a:r>
              <a:rPr lang="en-GB" sz="900" i="1">
                <a:solidFill>
                  <a:schemeClr val="dk2"/>
                </a:solidFill>
                <a:latin typeface="Montserrat Medium"/>
                <a:ea typeface="Montserrat Medium"/>
                <a:cs typeface="Montserrat Medium"/>
                <a:sym typeface="Montserrat Medium"/>
              </a:rPr>
              <a:t>your </a:t>
            </a:r>
            <a:r>
              <a:rPr lang="en-GB" sz="900" b="0" i="1" u="none" strike="noStrike" cap="none">
                <a:solidFill>
                  <a:schemeClr val="dk2"/>
                </a:solidFill>
                <a:latin typeface="Montserrat Medium"/>
                <a:ea typeface="Montserrat Medium"/>
                <a:cs typeface="Montserrat Medium"/>
                <a:sym typeface="Montserrat Medium"/>
              </a:rPr>
              <a:t>1P data</a:t>
            </a:r>
            <a:endParaRPr sz="900" b="0" i="0" u="none" strike="noStrike" cap="none">
              <a:solidFill>
                <a:srgbClr val="242424"/>
              </a:solidFill>
              <a:latin typeface="Inter"/>
              <a:ea typeface="Inter"/>
              <a:cs typeface="Inter"/>
              <a:sym typeface="Inter"/>
            </a:endParaRPr>
          </a:p>
        </p:txBody>
      </p:sp>
      <p:pic>
        <p:nvPicPr>
          <p:cNvPr id="586" name="Google Shape;586;p54"/>
          <p:cNvPicPr preferRelativeResize="0"/>
          <p:nvPr/>
        </p:nvPicPr>
        <p:blipFill rotWithShape="1">
          <a:blip r:embed="rId3">
            <a:alphaModFix/>
          </a:blip>
          <a:srcRect/>
          <a:stretch/>
        </p:blipFill>
        <p:spPr>
          <a:xfrm>
            <a:off x="497007" y="1099762"/>
            <a:ext cx="3121054" cy="1406700"/>
          </a:xfrm>
          <a:prstGeom prst="rect">
            <a:avLst/>
          </a:prstGeom>
          <a:noFill/>
          <a:ln>
            <a:noFill/>
          </a:ln>
        </p:spPr>
      </p:pic>
      <p:sp>
        <p:nvSpPr>
          <p:cNvPr id="587" name="Google Shape;587;p54"/>
          <p:cNvSpPr/>
          <p:nvPr/>
        </p:nvSpPr>
        <p:spPr>
          <a:xfrm>
            <a:off x="114160" y="1961852"/>
            <a:ext cx="1265916" cy="897606"/>
          </a:xfrm>
          <a:custGeom>
            <a:avLst/>
            <a:gdLst/>
            <a:ahLst/>
            <a:cxnLst/>
            <a:rect l="l" t="t" r="r" b="b"/>
            <a:pathLst>
              <a:path w="1617784" h="1251019" extrusionOk="0">
                <a:moveTo>
                  <a:pt x="0" y="1200778"/>
                </a:moveTo>
                <a:lnTo>
                  <a:pt x="1276140" y="0"/>
                </a:lnTo>
                <a:lnTo>
                  <a:pt x="1381648" y="25121"/>
                </a:lnTo>
                <a:lnTo>
                  <a:pt x="1617784" y="1251019"/>
                </a:lnTo>
                <a:lnTo>
                  <a:pt x="0" y="1200778"/>
                </a:lnTo>
                <a:close/>
              </a:path>
            </a:pathLst>
          </a:custGeom>
          <a:gradFill>
            <a:gsLst>
              <a:gs pos="0">
                <a:schemeClr val="lt1"/>
              </a:gs>
              <a:gs pos="21000">
                <a:schemeClr val="lt1"/>
              </a:gs>
              <a:gs pos="100000">
                <a:srgbClr val="D8D8D8">
                  <a:alpha val="34901"/>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88" name="Google Shape;588;p54"/>
          <p:cNvPicPr preferRelativeResize="0"/>
          <p:nvPr/>
        </p:nvPicPr>
        <p:blipFill rotWithShape="1">
          <a:blip r:embed="rId4">
            <a:alphaModFix/>
          </a:blip>
          <a:srcRect/>
          <a:stretch/>
        </p:blipFill>
        <p:spPr>
          <a:xfrm>
            <a:off x="114161" y="2849171"/>
            <a:ext cx="1239978" cy="973254"/>
          </a:xfrm>
          <a:prstGeom prst="rect">
            <a:avLst/>
          </a:prstGeom>
          <a:noFill/>
          <a:ln>
            <a:noFill/>
          </a:ln>
        </p:spPr>
      </p:pic>
      <p:sp>
        <p:nvSpPr>
          <p:cNvPr id="589" name="Google Shape;589;p54"/>
          <p:cNvSpPr/>
          <p:nvPr/>
        </p:nvSpPr>
        <p:spPr>
          <a:xfrm>
            <a:off x="1452835" y="1624071"/>
            <a:ext cx="1112327" cy="1386929"/>
          </a:xfrm>
          <a:custGeom>
            <a:avLst/>
            <a:gdLst/>
            <a:ahLst/>
            <a:cxnLst/>
            <a:rect l="l" t="t" r="r" b="b"/>
            <a:pathLst>
              <a:path w="1421504" h="1933002" extrusionOk="0">
                <a:moveTo>
                  <a:pt x="0" y="1933002"/>
                </a:moveTo>
                <a:lnTo>
                  <a:pt x="244528" y="44635"/>
                </a:lnTo>
                <a:lnTo>
                  <a:pt x="404813" y="0"/>
                </a:lnTo>
                <a:lnTo>
                  <a:pt x="1421504" y="1843732"/>
                </a:lnTo>
                <a:lnTo>
                  <a:pt x="0" y="1933002"/>
                </a:lnTo>
                <a:close/>
              </a:path>
            </a:pathLst>
          </a:custGeom>
          <a:gradFill>
            <a:gsLst>
              <a:gs pos="0">
                <a:schemeClr val="lt1"/>
              </a:gs>
              <a:gs pos="21000">
                <a:schemeClr val="lt1"/>
              </a:gs>
              <a:gs pos="100000">
                <a:srgbClr val="D8D8D8">
                  <a:alpha val="34901"/>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90" name="Google Shape;590;p54"/>
          <p:cNvPicPr preferRelativeResize="0"/>
          <p:nvPr/>
        </p:nvPicPr>
        <p:blipFill rotWithShape="1">
          <a:blip r:embed="rId5">
            <a:alphaModFix/>
          </a:blip>
          <a:srcRect/>
          <a:stretch/>
        </p:blipFill>
        <p:spPr>
          <a:xfrm>
            <a:off x="1435279" y="2858683"/>
            <a:ext cx="1106248" cy="939774"/>
          </a:xfrm>
          <a:prstGeom prst="rect">
            <a:avLst/>
          </a:prstGeom>
          <a:noFill/>
          <a:ln>
            <a:noFill/>
          </a:ln>
        </p:spPr>
      </p:pic>
      <p:sp>
        <p:nvSpPr>
          <p:cNvPr id="591" name="Google Shape;591;p54"/>
          <p:cNvSpPr/>
          <p:nvPr/>
        </p:nvSpPr>
        <p:spPr>
          <a:xfrm>
            <a:off x="2607107" y="1892603"/>
            <a:ext cx="1176620" cy="1029432"/>
          </a:xfrm>
          <a:custGeom>
            <a:avLst/>
            <a:gdLst/>
            <a:ahLst/>
            <a:cxnLst/>
            <a:rect l="l" t="t" r="r" b="b"/>
            <a:pathLst>
              <a:path w="1503668" h="1434749" extrusionOk="0">
                <a:moveTo>
                  <a:pt x="0" y="1434749"/>
                </a:moveTo>
                <a:lnTo>
                  <a:pt x="34554" y="44635"/>
                </a:lnTo>
                <a:lnTo>
                  <a:pt x="194839" y="0"/>
                </a:lnTo>
                <a:lnTo>
                  <a:pt x="1503668" y="1410252"/>
                </a:lnTo>
                <a:lnTo>
                  <a:pt x="0" y="1434749"/>
                </a:lnTo>
                <a:close/>
              </a:path>
            </a:pathLst>
          </a:custGeom>
          <a:gradFill>
            <a:gsLst>
              <a:gs pos="0">
                <a:schemeClr val="lt1"/>
              </a:gs>
              <a:gs pos="21000">
                <a:schemeClr val="lt1"/>
              </a:gs>
              <a:gs pos="100000">
                <a:srgbClr val="D8D8D8">
                  <a:alpha val="34901"/>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92" name="Google Shape;592;p54"/>
          <p:cNvPicPr preferRelativeResize="0"/>
          <p:nvPr/>
        </p:nvPicPr>
        <p:blipFill rotWithShape="1">
          <a:blip r:embed="rId6">
            <a:alphaModFix/>
          </a:blip>
          <a:srcRect/>
          <a:stretch/>
        </p:blipFill>
        <p:spPr>
          <a:xfrm>
            <a:off x="2596718" y="2858683"/>
            <a:ext cx="1190254" cy="942123"/>
          </a:xfrm>
          <a:prstGeom prst="rect">
            <a:avLst/>
          </a:prstGeom>
          <a:noFill/>
          <a:ln>
            <a:noFill/>
          </a:ln>
        </p:spPr>
      </p:pic>
      <p:sp>
        <p:nvSpPr>
          <p:cNvPr id="593" name="Google Shape;593;p54"/>
          <p:cNvSpPr txBox="1"/>
          <p:nvPr/>
        </p:nvSpPr>
        <p:spPr>
          <a:xfrm>
            <a:off x="307697" y="3822425"/>
            <a:ext cx="746100" cy="1290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800"/>
              <a:buFont typeface="Arial"/>
              <a:buNone/>
            </a:pPr>
            <a:r>
              <a:rPr lang="en-GB" sz="800">
                <a:solidFill>
                  <a:srgbClr val="7F7F7F"/>
                </a:solidFill>
                <a:latin typeface="Inter"/>
                <a:ea typeface="Inter"/>
                <a:cs typeface="Inter"/>
                <a:sym typeface="Inter"/>
              </a:rPr>
              <a:t>Phoenix</a:t>
            </a:r>
            <a:r>
              <a:rPr lang="en-GB" sz="800" b="0" i="0" u="none" strike="noStrike" cap="none">
                <a:solidFill>
                  <a:srgbClr val="7F7F7F"/>
                </a:solidFill>
                <a:latin typeface="Inter"/>
                <a:ea typeface="Inter"/>
                <a:cs typeface="Inter"/>
                <a:sym typeface="Inter"/>
              </a:rPr>
              <a:t>, AZ</a:t>
            </a:r>
            <a:endParaRPr sz="800" b="0" i="0" u="none" strike="noStrike" cap="none">
              <a:solidFill>
                <a:srgbClr val="7F7F7F"/>
              </a:solidFill>
              <a:latin typeface="Inter"/>
              <a:ea typeface="Inter"/>
              <a:cs typeface="Inter"/>
              <a:sym typeface="Inter"/>
            </a:endParaRPr>
          </a:p>
        </p:txBody>
      </p:sp>
      <p:sp>
        <p:nvSpPr>
          <p:cNvPr id="594" name="Google Shape;594;p54"/>
          <p:cNvSpPr txBox="1"/>
          <p:nvPr/>
        </p:nvSpPr>
        <p:spPr>
          <a:xfrm>
            <a:off x="1665827" y="3822425"/>
            <a:ext cx="753600" cy="1290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800"/>
              <a:buFont typeface="Arial"/>
              <a:buNone/>
            </a:pPr>
            <a:r>
              <a:rPr lang="en-GB" sz="800" b="0" i="0" u="none" strike="noStrike" cap="none">
                <a:solidFill>
                  <a:srgbClr val="7F7F7F"/>
                </a:solidFill>
                <a:latin typeface="Inter"/>
                <a:ea typeface="Inter"/>
                <a:cs typeface="Inter"/>
                <a:sym typeface="Inter"/>
              </a:rPr>
              <a:t>Denver, CO</a:t>
            </a:r>
            <a:endParaRPr sz="800" b="0" i="0" u="none" strike="noStrike" cap="none">
              <a:solidFill>
                <a:srgbClr val="7F7F7F"/>
              </a:solidFill>
              <a:latin typeface="Inter"/>
              <a:ea typeface="Inter"/>
              <a:cs typeface="Inter"/>
              <a:sym typeface="Inter"/>
            </a:endParaRPr>
          </a:p>
        </p:txBody>
      </p:sp>
      <p:sp>
        <p:nvSpPr>
          <p:cNvPr id="595" name="Google Shape;595;p54"/>
          <p:cNvSpPr txBox="1"/>
          <p:nvPr/>
        </p:nvSpPr>
        <p:spPr>
          <a:xfrm>
            <a:off x="2815112" y="3822425"/>
            <a:ext cx="753600" cy="129000"/>
          </a:xfrm>
          <a:prstGeom prst="rect">
            <a:avLst/>
          </a:prstGeom>
          <a:noFill/>
          <a:ln>
            <a:noFill/>
          </a:ln>
        </p:spPr>
        <p:txBody>
          <a:bodyPr spcFirstLastPara="1" wrap="square" lIns="0" tIns="5850" rIns="0" bIns="0" anchor="ctr" anchorCtr="0">
            <a:spAutoFit/>
          </a:bodyPr>
          <a:lstStyle/>
          <a:p>
            <a:pPr marL="0" marR="0" lvl="0" indent="0" algn="ctr" rtl="0">
              <a:lnSpc>
                <a:spcPct val="115000"/>
              </a:lnSpc>
              <a:spcBef>
                <a:spcPts val="0"/>
              </a:spcBef>
              <a:spcAft>
                <a:spcPts val="0"/>
              </a:spcAft>
              <a:buClr>
                <a:srgbClr val="000000"/>
              </a:buClr>
              <a:buSzPts val="800"/>
              <a:buFont typeface="Arial"/>
              <a:buNone/>
            </a:pPr>
            <a:r>
              <a:rPr lang="en-GB" sz="800" b="0" i="0" u="none" strike="noStrike" cap="none">
                <a:solidFill>
                  <a:srgbClr val="7F7F7F"/>
                </a:solidFill>
                <a:latin typeface="Inter"/>
                <a:ea typeface="Inter"/>
                <a:cs typeface="Inter"/>
                <a:sym typeface="Inter"/>
              </a:rPr>
              <a:t>Atlanta, GA</a:t>
            </a:r>
            <a:endParaRPr sz="800" b="0" i="0" u="none" strike="noStrike" cap="none">
              <a:solidFill>
                <a:srgbClr val="7F7F7F"/>
              </a:solidFill>
              <a:latin typeface="Inter"/>
              <a:ea typeface="Inter"/>
              <a:cs typeface="Inter"/>
              <a:sym typeface="Inter"/>
            </a:endParaRPr>
          </a:p>
        </p:txBody>
      </p:sp>
      <p:graphicFrame>
        <p:nvGraphicFramePr>
          <p:cNvPr id="596" name="Google Shape;596;p54"/>
          <p:cNvGraphicFramePr/>
          <p:nvPr/>
        </p:nvGraphicFramePr>
        <p:xfrm>
          <a:off x="2832209" y="4032338"/>
          <a:ext cx="3000000" cy="3000000"/>
        </p:xfrm>
        <a:graphic>
          <a:graphicData uri="http://schemas.openxmlformats.org/drawingml/2006/table">
            <a:tbl>
              <a:tblPr firstRow="1">
                <a:noFill/>
                <a:tableStyleId>{DB35E921-1C45-4ADB-8C28-DF0ED197417B}</a:tableStyleId>
              </a:tblPr>
              <a:tblGrid>
                <a:gridCol w="753475">
                  <a:extLst>
                    <a:ext uri="{9D8B030D-6E8A-4147-A177-3AD203B41FA5}">
                      <a16:colId xmlns:a16="http://schemas.microsoft.com/office/drawing/2014/main" val="20000"/>
                    </a:ext>
                  </a:extLst>
                </a:gridCol>
              </a:tblGrid>
              <a:tr h="135725">
                <a:tc>
                  <a:txBody>
                    <a:bodyPr/>
                    <a:lstStyle/>
                    <a:p>
                      <a:pPr marL="0" marR="0" lvl="0" indent="0" algn="ctr" rtl="0">
                        <a:spcBef>
                          <a:spcPts val="0"/>
                        </a:spcBef>
                        <a:spcAft>
                          <a:spcPts val="0"/>
                        </a:spcAft>
                        <a:buNone/>
                      </a:pPr>
                      <a:r>
                        <a:rPr lang="en-GB" sz="800" b="0" u="none" strike="noStrike">
                          <a:solidFill>
                            <a:srgbClr val="7F7F7F"/>
                          </a:solidFill>
                        </a:rPr>
                        <a:t>Zip Codes</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0"/>
                  </a:ext>
                </a:extLst>
              </a:tr>
              <a:tr h="407200">
                <a:tc>
                  <a:txBody>
                    <a:bodyPr/>
                    <a:lstStyle/>
                    <a:p>
                      <a:pPr marL="0" marR="0" lvl="0" indent="0" algn="ctr" rtl="0">
                        <a:spcBef>
                          <a:spcPts val="0"/>
                        </a:spcBef>
                        <a:spcAft>
                          <a:spcPts val="0"/>
                        </a:spcAft>
                        <a:buNone/>
                      </a:pPr>
                      <a:r>
                        <a:rPr lang="en-GB" sz="800" u="none" strike="noStrike">
                          <a:solidFill>
                            <a:srgbClr val="7F7F7F"/>
                          </a:solidFill>
                        </a:rPr>
                        <a:t>30327</a:t>
                      </a:r>
                      <a:endParaRPr sz="1100"/>
                    </a:p>
                    <a:p>
                      <a:pPr marL="0" marR="0" lvl="0" indent="0" algn="ctr" rtl="0">
                        <a:spcBef>
                          <a:spcPts val="0"/>
                        </a:spcBef>
                        <a:spcAft>
                          <a:spcPts val="0"/>
                        </a:spcAft>
                        <a:buNone/>
                      </a:pPr>
                      <a:r>
                        <a:rPr lang="en-GB" sz="800" u="none" strike="noStrike">
                          <a:solidFill>
                            <a:srgbClr val="7F7F7F"/>
                          </a:solidFill>
                        </a:rPr>
                        <a:t>30307</a:t>
                      </a:r>
                      <a:endParaRPr sz="1100"/>
                    </a:p>
                    <a:p>
                      <a:pPr marL="0" marR="0" lvl="0" indent="0" algn="ctr" rtl="0">
                        <a:spcBef>
                          <a:spcPts val="0"/>
                        </a:spcBef>
                        <a:spcAft>
                          <a:spcPts val="0"/>
                        </a:spcAft>
                        <a:buNone/>
                      </a:pPr>
                      <a:r>
                        <a:rPr lang="en-GB" sz="800" u="none" strike="noStrike">
                          <a:solidFill>
                            <a:srgbClr val="7F7F7F"/>
                          </a:solidFill>
                        </a:rPr>
                        <a:t>30005</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97" name="Google Shape;597;p54"/>
          <p:cNvGraphicFramePr/>
          <p:nvPr/>
        </p:nvGraphicFramePr>
        <p:xfrm>
          <a:off x="1632271" y="4032338"/>
          <a:ext cx="3000000" cy="3000000"/>
        </p:xfrm>
        <a:graphic>
          <a:graphicData uri="http://schemas.openxmlformats.org/drawingml/2006/table">
            <a:tbl>
              <a:tblPr firstRow="1">
                <a:noFill/>
                <a:tableStyleId>{DB35E921-1C45-4ADB-8C28-DF0ED197417B}</a:tableStyleId>
              </a:tblPr>
              <a:tblGrid>
                <a:gridCol w="753475">
                  <a:extLst>
                    <a:ext uri="{9D8B030D-6E8A-4147-A177-3AD203B41FA5}">
                      <a16:colId xmlns:a16="http://schemas.microsoft.com/office/drawing/2014/main" val="20000"/>
                    </a:ext>
                  </a:extLst>
                </a:gridCol>
              </a:tblGrid>
              <a:tr h="135725">
                <a:tc>
                  <a:txBody>
                    <a:bodyPr/>
                    <a:lstStyle/>
                    <a:p>
                      <a:pPr marL="0" marR="0" lvl="0" indent="0" algn="ctr" rtl="0">
                        <a:spcBef>
                          <a:spcPts val="0"/>
                        </a:spcBef>
                        <a:spcAft>
                          <a:spcPts val="0"/>
                        </a:spcAft>
                        <a:buNone/>
                      </a:pPr>
                      <a:r>
                        <a:rPr lang="en-GB" sz="800" b="0" u="none" strike="noStrike">
                          <a:solidFill>
                            <a:srgbClr val="7F7F7F"/>
                          </a:solidFill>
                        </a:rPr>
                        <a:t>Zip Codes</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0"/>
                  </a:ext>
                </a:extLst>
              </a:tr>
              <a:tr h="407200">
                <a:tc>
                  <a:txBody>
                    <a:bodyPr/>
                    <a:lstStyle/>
                    <a:p>
                      <a:pPr marL="0" marR="0" lvl="0" indent="0" algn="ctr" rtl="0">
                        <a:spcBef>
                          <a:spcPts val="0"/>
                        </a:spcBef>
                        <a:spcAft>
                          <a:spcPts val="0"/>
                        </a:spcAft>
                        <a:buNone/>
                      </a:pPr>
                      <a:r>
                        <a:rPr lang="en-GB" sz="800" b="0" u="none" strike="noStrike">
                          <a:solidFill>
                            <a:srgbClr val="7F7F7F"/>
                          </a:solidFill>
                        </a:rPr>
                        <a:t>82640</a:t>
                      </a:r>
                      <a:endParaRPr sz="1100"/>
                    </a:p>
                    <a:p>
                      <a:pPr marL="0" marR="0" lvl="0" indent="0" algn="ctr" rtl="0">
                        <a:spcBef>
                          <a:spcPts val="0"/>
                        </a:spcBef>
                        <a:spcAft>
                          <a:spcPts val="0"/>
                        </a:spcAft>
                        <a:buNone/>
                      </a:pPr>
                      <a:r>
                        <a:rPr lang="en-GB" sz="800" b="0" u="none" strike="noStrike">
                          <a:solidFill>
                            <a:srgbClr val="7F7F7F"/>
                          </a:solidFill>
                        </a:rPr>
                        <a:t>80453</a:t>
                      </a:r>
                      <a:endParaRPr sz="1100"/>
                    </a:p>
                    <a:p>
                      <a:pPr marL="0" marR="0" lvl="0" indent="0" algn="ctr" rtl="0">
                        <a:spcBef>
                          <a:spcPts val="0"/>
                        </a:spcBef>
                        <a:spcAft>
                          <a:spcPts val="0"/>
                        </a:spcAft>
                        <a:buNone/>
                      </a:pPr>
                      <a:r>
                        <a:rPr lang="en-GB" sz="800" b="0" u="none" strike="noStrike">
                          <a:solidFill>
                            <a:srgbClr val="7F7F7F"/>
                          </a:solidFill>
                        </a:rPr>
                        <a:t>82084</a:t>
                      </a:r>
                      <a:endParaRPr sz="1100"/>
                    </a:p>
                    <a:p>
                      <a:pPr marL="0" marR="0" lvl="0" indent="0" algn="ctr" rtl="0">
                        <a:spcBef>
                          <a:spcPts val="0"/>
                        </a:spcBef>
                        <a:spcAft>
                          <a:spcPts val="0"/>
                        </a:spcAft>
                        <a:buNone/>
                      </a:pPr>
                      <a:r>
                        <a:rPr lang="en-GB" sz="800" b="0" u="none" strike="noStrike">
                          <a:solidFill>
                            <a:srgbClr val="7F7F7F"/>
                          </a:solidFill>
                        </a:rPr>
                        <a:t>80238</a:t>
                      </a:r>
                      <a:endParaRPr sz="1100"/>
                    </a:p>
                    <a:p>
                      <a:pPr marL="0" marR="0" lvl="0" indent="0" algn="ctr" rtl="0">
                        <a:spcBef>
                          <a:spcPts val="0"/>
                        </a:spcBef>
                        <a:spcAft>
                          <a:spcPts val="0"/>
                        </a:spcAft>
                        <a:buNone/>
                      </a:pPr>
                      <a:r>
                        <a:rPr lang="en-GB" sz="800" b="0" u="none" strike="noStrike">
                          <a:solidFill>
                            <a:srgbClr val="7F7F7F"/>
                          </a:solidFill>
                        </a:rPr>
                        <a:t>80473</a:t>
                      </a:r>
                      <a:endParaRPr sz="1100"/>
                    </a:p>
                    <a:p>
                      <a:pPr marL="0" marR="0" lvl="0" indent="0" algn="ctr" rtl="0">
                        <a:spcBef>
                          <a:spcPts val="0"/>
                        </a:spcBef>
                        <a:spcAft>
                          <a:spcPts val="0"/>
                        </a:spcAft>
                        <a:buNone/>
                      </a:pPr>
                      <a:r>
                        <a:rPr lang="en-GB" sz="800" b="0" u="none" strike="noStrike">
                          <a:solidFill>
                            <a:srgbClr val="7F7F7F"/>
                          </a:solidFill>
                        </a:rPr>
                        <a:t>80108</a:t>
                      </a:r>
                      <a:endParaRPr sz="1100"/>
                    </a:p>
                    <a:p>
                      <a:pPr marL="0" marR="0" lvl="0" indent="0" algn="ctr" rtl="0">
                        <a:spcBef>
                          <a:spcPts val="0"/>
                        </a:spcBef>
                        <a:spcAft>
                          <a:spcPts val="0"/>
                        </a:spcAft>
                        <a:buNone/>
                      </a:pPr>
                      <a:r>
                        <a:rPr lang="en-GB" sz="800" b="0" u="none" strike="noStrike">
                          <a:solidFill>
                            <a:srgbClr val="7F7F7F"/>
                          </a:solidFill>
                        </a:rPr>
                        <a:t>80007</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98" name="Google Shape;598;p54"/>
          <p:cNvGraphicFramePr/>
          <p:nvPr/>
        </p:nvGraphicFramePr>
        <p:xfrm>
          <a:off x="370391" y="4032338"/>
          <a:ext cx="3000000" cy="3000000"/>
        </p:xfrm>
        <a:graphic>
          <a:graphicData uri="http://schemas.openxmlformats.org/drawingml/2006/table">
            <a:tbl>
              <a:tblPr firstRow="1">
                <a:noFill/>
                <a:tableStyleId>{DB35E921-1C45-4ADB-8C28-DF0ED197417B}</a:tableStyleId>
              </a:tblPr>
              <a:tblGrid>
                <a:gridCol w="753475">
                  <a:extLst>
                    <a:ext uri="{9D8B030D-6E8A-4147-A177-3AD203B41FA5}">
                      <a16:colId xmlns:a16="http://schemas.microsoft.com/office/drawing/2014/main" val="20000"/>
                    </a:ext>
                  </a:extLst>
                </a:gridCol>
              </a:tblGrid>
              <a:tr h="135725">
                <a:tc>
                  <a:txBody>
                    <a:bodyPr/>
                    <a:lstStyle/>
                    <a:p>
                      <a:pPr marL="0" marR="0" lvl="0" indent="0" algn="ctr" rtl="0">
                        <a:spcBef>
                          <a:spcPts val="0"/>
                        </a:spcBef>
                        <a:spcAft>
                          <a:spcPts val="0"/>
                        </a:spcAft>
                        <a:buNone/>
                      </a:pPr>
                      <a:r>
                        <a:rPr lang="en-GB" sz="800" b="0" u="none" strike="noStrike">
                          <a:solidFill>
                            <a:srgbClr val="7F7F7F"/>
                          </a:solidFill>
                        </a:rPr>
                        <a:t>Zip Codes</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0"/>
                  </a:ext>
                </a:extLst>
              </a:tr>
              <a:tr h="407200">
                <a:tc>
                  <a:txBody>
                    <a:bodyPr/>
                    <a:lstStyle/>
                    <a:p>
                      <a:pPr marL="0" marR="0" lvl="0" indent="0" algn="ctr" rtl="0">
                        <a:spcBef>
                          <a:spcPts val="0"/>
                        </a:spcBef>
                        <a:spcAft>
                          <a:spcPts val="0"/>
                        </a:spcAft>
                        <a:buNone/>
                      </a:pPr>
                      <a:r>
                        <a:rPr lang="en-GB" sz="800" u="none" strike="noStrike">
                          <a:solidFill>
                            <a:srgbClr val="7F7F7F"/>
                          </a:solidFill>
                        </a:rPr>
                        <a:t>85942</a:t>
                      </a:r>
                      <a:endParaRPr sz="1100"/>
                    </a:p>
                    <a:p>
                      <a:pPr marL="0" marR="0" lvl="0" indent="0" algn="ctr" rtl="0">
                        <a:spcBef>
                          <a:spcPts val="0"/>
                        </a:spcBef>
                        <a:spcAft>
                          <a:spcPts val="0"/>
                        </a:spcAft>
                        <a:buNone/>
                      </a:pPr>
                      <a:r>
                        <a:rPr lang="en-GB" sz="800" u="none" strike="noStrike">
                          <a:solidFill>
                            <a:srgbClr val="7F7F7F"/>
                          </a:solidFill>
                        </a:rPr>
                        <a:t>86015</a:t>
                      </a:r>
                      <a:endParaRPr sz="1100"/>
                    </a:p>
                    <a:p>
                      <a:pPr marL="0" marR="0" lvl="0" indent="0" algn="ctr" rtl="0">
                        <a:spcBef>
                          <a:spcPts val="0"/>
                        </a:spcBef>
                        <a:spcAft>
                          <a:spcPts val="0"/>
                        </a:spcAft>
                        <a:buNone/>
                      </a:pPr>
                      <a:r>
                        <a:rPr lang="en-GB" sz="800" u="none" strike="noStrike">
                          <a:solidFill>
                            <a:srgbClr val="7F7F7F"/>
                          </a:solidFill>
                        </a:rPr>
                        <a:t>85253</a:t>
                      </a:r>
                      <a:endParaRPr sz="800" b="0" i="0" u="none" strike="noStrike">
                        <a:solidFill>
                          <a:srgbClr val="7F7F7F"/>
                        </a:solidFill>
                        <a:latin typeface="Calibri"/>
                        <a:ea typeface="Calibri"/>
                        <a:cs typeface="Calibri"/>
                        <a:sym typeface="Calibri"/>
                      </a:endParaRPr>
                    </a:p>
                  </a:txBody>
                  <a:tcPr marL="3575" marR="3575" marT="3575"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12700" cap="flat" cmpd="sng">
                      <a:solidFill>
                        <a:srgbClr val="C2C2C2"/>
                      </a:solidFill>
                      <a:prstDash val="solid"/>
                      <a:round/>
                      <a:headEnd type="none" w="sm" len="sm"/>
                      <a:tailEnd type="none" w="sm" len="sm"/>
                    </a:lnT>
                    <a:lnB w="12700" cap="flat" cmpd="sng">
                      <a:solidFill>
                        <a:srgbClr val="C2C2C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99" name="Google Shape;599;p54"/>
          <p:cNvSpPr/>
          <p:nvPr/>
        </p:nvSpPr>
        <p:spPr>
          <a:xfrm>
            <a:off x="360067" y="2619695"/>
            <a:ext cx="690000" cy="2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Test Market</a:t>
            </a:r>
            <a:endParaRPr sz="1200" i="1">
              <a:solidFill>
                <a:schemeClr val="dk1"/>
              </a:solidFill>
              <a:latin typeface="Calibri"/>
              <a:ea typeface="Calibri"/>
              <a:cs typeface="Calibri"/>
              <a:sym typeface="Calibri"/>
            </a:endParaRPr>
          </a:p>
        </p:txBody>
      </p:sp>
      <p:sp>
        <p:nvSpPr>
          <p:cNvPr id="600" name="Google Shape;600;p54"/>
          <p:cNvSpPr/>
          <p:nvPr/>
        </p:nvSpPr>
        <p:spPr>
          <a:xfrm>
            <a:off x="1463117" y="1961852"/>
            <a:ext cx="1265916" cy="897606"/>
          </a:xfrm>
          <a:custGeom>
            <a:avLst/>
            <a:gdLst/>
            <a:ahLst/>
            <a:cxnLst/>
            <a:rect l="l" t="t" r="r" b="b"/>
            <a:pathLst>
              <a:path w="1617784" h="1251019" extrusionOk="0">
                <a:moveTo>
                  <a:pt x="0" y="1200778"/>
                </a:moveTo>
                <a:lnTo>
                  <a:pt x="1276140" y="0"/>
                </a:lnTo>
                <a:lnTo>
                  <a:pt x="1381648" y="25121"/>
                </a:lnTo>
                <a:lnTo>
                  <a:pt x="1617784" y="1251019"/>
                </a:lnTo>
                <a:lnTo>
                  <a:pt x="0" y="1200778"/>
                </a:lnTo>
                <a:close/>
              </a:path>
            </a:pathLst>
          </a:custGeom>
          <a:gradFill>
            <a:gsLst>
              <a:gs pos="0">
                <a:schemeClr val="lt1"/>
              </a:gs>
              <a:gs pos="21000">
                <a:schemeClr val="lt1"/>
              </a:gs>
              <a:gs pos="100000">
                <a:srgbClr val="D8D8D8">
                  <a:alpha val="34901"/>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1" name="Google Shape;601;p54"/>
          <p:cNvSpPr/>
          <p:nvPr/>
        </p:nvSpPr>
        <p:spPr>
          <a:xfrm>
            <a:off x="1709023" y="2619695"/>
            <a:ext cx="690000" cy="2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Test Market</a:t>
            </a:r>
            <a:endParaRPr sz="1200" i="1">
              <a:solidFill>
                <a:schemeClr val="dk1"/>
              </a:solidFill>
              <a:latin typeface="Calibri"/>
              <a:ea typeface="Calibri"/>
              <a:cs typeface="Calibri"/>
              <a:sym typeface="Calibri"/>
            </a:endParaRPr>
          </a:p>
        </p:txBody>
      </p:sp>
      <p:sp>
        <p:nvSpPr>
          <p:cNvPr id="602" name="Google Shape;602;p54"/>
          <p:cNvSpPr/>
          <p:nvPr/>
        </p:nvSpPr>
        <p:spPr>
          <a:xfrm>
            <a:off x="2715982" y="2630785"/>
            <a:ext cx="849000" cy="2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Control Market</a:t>
            </a:r>
            <a:endParaRPr sz="1200" i="1">
              <a:solidFill>
                <a:schemeClr val="dk1"/>
              </a:solidFill>
              <a:latin typeface="Calibri"/>
              <a:ea typeface="Calibri"/>
              <a:cs typeface="Calibri"/>
              <a:sym typeface="Calibri"/>
            </a:endParaRPr>
          </a:p>
        </p:txBody>
      </p:sp>
      <p:sp>
        <p:nvSpPr>
          <p:cNvPr id="603" name="Google Shape;603;p54"/>
          <p:cNvSpPr/>
          <p:nvPr/>
        </p:nvSpPr>
        <p:spPr>
          <a:xfrm>
            <a:off x="5691383" y="2247920"/>
            <a:ext cx="582600" cy="414600"/>
          </a:xfrm>
          <a:prstGeom prst="wedgeEllipseCallout">
            <a:avLst>
              <a:gd name="adj1" fmla="val -31901"/>
              <a:gd name="adj2" fmla="val 62501"/>
            </a:avLst>
          </a:prstGeom>
          <a:solidFill>
            <a:schemeClr val="lt1"/>
          </a:solidFill>
          <a:ln w="12700"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p>
        </p:txBody>
      </p:sp>
      <p:pic>
        <p:nvPicPr>
          <p:cNvPr id="604" name="Google Shape;604;p54"/>
          <p:cNvPicPr preferRelativeResize="0"/>
          <p:nvPr/>
        </p:nvPicPr>
        <p:blipFill rotWithShape="1">
          <a:blip r:embed="rId4">
            <a:alphaModFix/>
          </a:blip>
          <a:srcRect/>
          <a:stretch/>
        </p:blipFill>
        <p:spPr>
          <a:xfrm>
            <a:off x="7437059" y="3319477"/>
            <a:ext cx="290945" cy="228361"/>
          </a:xfrm>
          <a:prstGeom prst="rect">
            <a:avLst/>
          </a:prstGeom>
          <a:noFill/>
          <a:ln>
            <a:noFill/>
          </a:ln>
        </p:spPr>
      </p:pic>
      <p:pic>
        <p:nvPicPr>
          <p:cNvPr id="605" name="Google Shape;605;p54"/>
          <p:cNvPicPr preferRelativeResize="0"/>
          <p:nvPr/>
        </p:nvPicPr>
        <p:blipFill rotWithShape="1">
          <a:blip r:embed="rId5">
            <a:alphaModFix/>
          </a:blip>
          <a:srcRect/>
          <a:stretch/>
        </p:blipFill>
        <p:spPr>
          <a:xfrm>
            <a:off x="7442870" y="3589856"/>
            <a:ext cx="290947" cy="247161"/>
          </a:xfrm>
          <a:prstGeom prst="rect">
            <a:avLst/>
          </a:prstGeom>
          <a:noFill/>
          <a:ln>
            <a:noFill/>
          </a:ln>
        </p:spPr>
      </p:pic>
      <p:pic>
        <p:nvPicPr>
          <p:cNvPr id="606" name="Google Shape;606;p54"/>
          <p:cNvPicPr preferRelativeResize="0"/>
          <p:nvPr/>
        </p:nvPicPr>
        <p:blipFill rotWithShape="1">
          <a:blip r:embed="rId6">
            <a:alphaModFix/>
          </a:blip>
          <a:srcRect/>
          <a:stretch/>
        </p:blipFill>
        <p:spPr>
          <a:xfrm>
            <a:off x="8193123" y="3319477"/>
            <a:ext cx="300085" cy="237526"/>
          </a:xfrm>
          <a:prstGeom prst="rect">
            <a:avLst/>
          </a:prstGeom>
          <a:noFill/>
          <a:ln>
            <a:noFill/>
          </a:ln>
        </p:spPr>
      </p:pic>
      <p:sp>
        <p:nvSpPr>
          <p:cNvPr id="607" name="Google Shape;607;p54"/>
          <p:cNvSpPr txBox="1">
            <a:spLocks noGrp="1"/>
          </p:cNvSpPr>
          <p:nvPr>
            <p:ph type="title" idx="4294967295"/>
          </p:nvPr>
        </p:nvSpPr>
        <p:spPr>
          <a:xfrm>
            <a:off x="304800" y="135700"/>
            <a:ext cx="84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20" b="1">
                <a:latin typeface="IBM Plex Sans"/>
                <a:ea typeface="IBM Plex Sans"/>
                <a:cs typeface="IBM Plex Sans"/>
                <a:sym typeface="IBM Plex Sans"/>
              </a:rPr>
              <a:t>Let’s say you measure Lift using a </a:t>
            </a:r>
            <a:r>
              <a:rPr lang="en-GB" sz="2320" b="1">
                <a:solidFill>
                  <a:srgbClr val="C81414"/>
                </a:solidFill>
                <a:latin typeface="IBM Plex Sans"/>
                <a:ea typeface="IBM Plex Sans"/>
                <a:cs typeface="IBM Plex Sans"/>
                <a:sym typeface="IBM Plex Sans"/>
              </a:rPr>
              <a:t>Geo</a:t>
            </a:r>
            <a:r>
              <a:rPr lang="en-GB" sz="2320" b="1">
                <a:latin typeface="IBM Plex Sans"/>
                <a:ea typeface="IBM Plex Sans"/>
                <a:cs typeface="IBM Plex Sans"/>
                <a:sym typeface="IBM Plex Sans"/>
              </a:rPr>
              <a:t> incrementality test </a:t>
            </a:r>
            <a:endParaRPr sz="1920" b="1">
              <a:latin typeface="IBM Plex Sans"/>
              <a:ea typeface="IBM Plex Sans"/>
              <a:cs typeface="IBM Plex Sans"/>
              <a:sym typeface="IBM Plex Sans"/>
            </a:endParaRPr>
          </a:p>
        </p:txBody>
      </p:sp>
      <p:pic>
        <p:nvPicPr>
          <p:cNvPr id="608" name="Google Shape;608;p54"/>
          <p:cNvPicPr preferRelativeResize="0"/>
          <p:nvPr/>
        </p:nvPicPr>
        <p:blipFill rotWithShape="1">
          <a:blip r:embed="rId7">
            <a:alphaModFix/>
          </a:blip>
          <a:srcRect l="6750" t="16262" r="67197"/>
          <a:stretch/>
        </p:blipFill>
        <p:spPr>
          <a:xfrm>
            <a:off x="6784712" y="2506447"/>
            <a:ext cx="251925" cy="283388"/>
          </a:xfrm>
          <a:prstGeom prst="rect">
            <a:avLst/>
          </a:prstGeom>
          <a:noFill/>
          <a:ln>
            <a:noFill/>
          </a:ln>
        </p:spPr>
      </p:pic>
      <p:pic>
        <p:nvPicPr>
          <p:cNvPr id="609" name="Google Shape;609;p54"/>
          <p:cNvPicPr preferRelativeResize="0"/>
          <p:nvPr/>
        </p:nvPicPr>
        <p:blipFill>
          <a:blip r:embed="rId8">
            <a:alphaModFix/>
          </a:blip>
          <a:stretch>
            <a:fillRect/>
          </a:stretch>
        </p:blipFill>
        <p:spPr>
          <a:xfrm>
            <a:off x="5750738" y="2402840"/>
            <a:ext cx="450650" cy="119422"/>
          </a:xfrm>
          <a:prstGeom prst="rect">
            <a:avLst/>
          </a:prstGeom>
          <a:noFill/>
          <a:ln>
            <a:noFill/>
          </a:ln>
        </p:spPr>
      </p:pic>
      <p:sp>
        <p:nvSpPr>
          <p:cNvPr id="610" name="Google Shape;610;p54"/>
          <p:cNvSpPr txBox="1"/>
          <p:nvPr/>
        </p:nvSpPr>
        <p:spPr>
          <a:xfrm>
            <a:off x="8301872" y="2160263"/>
            <a:ext cx="753600" cy="646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1500" b="1">
                <a:solidFill>
                  <a:srgbClr val="FF0000"/>
                </a:solidFill>
                <a:latin typeface="Chivo Light"/>
                <a:ea typeface="Chivo Light"/>
                <a:cs typeface="Chivo Light"/>
                <a:sym typeface="Chivo Light"/>
              </a:rPr>
              <a:t>1.3k</a:t>
            </a:r>
            <a:endParaRPr sz="1500" b="1">
              <a:solidFill>
                <a:srgbClr val="FF0000"/>
              </a:solidFill>
              <a:latin typeface="Chivo Light"/>
              <a:ea typeface="Chivo Light"/>
              <a:cs typeface="Chivo Light"/>
              <a:sym typeface="Chivo Light"/>
            </a:endParaRPr>
          </a:p>
          <a:p>
            <a:pPr marL="0" marR="0" lvl="0" indent="0" algn="l" rtl="0">
              <a:spcBef>
                <a:spcPts val="0"/>
              </a:spcBef>
              <a:spcAft>
                <a:spcPts val="0"/>
              </a:spcAft>
              <a:buNone/>
            </a:pPr>
            <a:r>
              <a:rPr lang="en-GB" sz="1500" b="1">
                <a:solidFill>
                  <a:srgbClr val="FF0000"/>
                </a:solidFill>
                <a:latin typeface="Chivo Light"/>
                <a:ea typeface="Chivo Light"/>
                <a:cs typeface="Chivo Light"/>
                <a:sym typeface="Chivo Light"/>
              </a:rPr>
              <a:t>Lift</a:t>
            </a:r>
            <a:endParaRPr sz="1500" b="1">
              <a:solidFill>
                <a:srgbClr val="FF0000"/>
              </a:solidFill>
              <a:latin typeface="Chivo Light"/>
              <a:ea typeface="Chivo Light"/>
              <a:cs typeface="Chivo Light"/>
              <a:sym typeface="Chivo Light"/>
            </a:endParaRPr>
          </a:p>
        </p:txBody>
      </p:sp>
      <p:pic>
        <p:nvPicPr>
          <p:cNvPr id="611" name="Google Shape;611;p54"/>
          <p:cNvPicPr preferRelativeResize="0"/>
          <p:nvPr/>
        </p:nvPicPr>
        <p:blipFill>
          <a:blip r:embed="rId9">
            <a:alphaModFix/>
          </a:blip>
          <a:stretch>
            <a:fillRect/>
          </a:stretch>
        </p:blipFill>
        <p:spPr>
          <a:xfrm>
            <a:off x="4948252" y="2276185"/>
            <a:ext cx="419100" cy="419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5"/>
          <p:cNvSpPr/>
          <p:nvPr/>
        </p:nvSpPr>
        <p:spPr>
          <a:xfrm>
            <a:off x="2826825" y="1852925"/>
            <a:ext cx="692400" cy="1932600"/>
          </a:xfrm>
          <a:prstGeom prst="rect">
            <a:avLst/>
          </a:prstGeom>
          <a:solidFill>
            <a:srgbClr val="006AFF"/>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800">
              <a:solidFill>
                <a:schemeClr val="dk2"/>
              </a:solidFill>
              <a:latin typeface="Chivo Light"/>
              <a:ea typeface="Chivo Light"/>
              <a:cs typeface="Chivo Light"/>
              <a:sym typeface="Chivo Light"/>
            </a:endParaRPr>
          </a:p>
        </p:txBody>
      </p:sp>
      <p:sp>
        <p:nvSpPr>
          <p:cNvPr id="617" name="Google Shape;617;p55"/>
          <p:cNvSpPr txBox="1"/>
          <p:nvPr/>
        </p:nvSpPr>
        <p:spPr>
          <a:xfrm>
            <a:off x="2826837" y="1962326"/>
            <a:ext cx="692400" cy="4155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GB" sz="1500" b="1">
                <a:solidFill>
                  <a:schemeClr val="lt1"/>
                </a:solidFill>
                <a:latin typeface="Chivo Light"/>
                <a:ea typeface="Chivo Light"/>
                <a:cs typeface="Chivo Light"/>
                <a:sym typeface="Chivo Light"/>
              </a:rPr>
              <a:t>2.1k</a:t>
            </a:r>
            <a:endParaRPr sz="1100">
              <a:solidFill>
                <a:schemeClr val="lt1"/>
              </a:solidFill>
            </a:endParaRPr>
          </a:p>
        </p:txBody>
      </p:sp>
      <p:cxnSp>
        <p:nvCxnSpPr>
          <p:cNvPr id="618" name="Google Shape;618;p55"/>
          <p:cNvCxnSpPr/>
          <p:nvPr/>
        </p:nvCxnSpPr>
        <p:spPr>
          <a:xfrm>
            <a:off x="1355186" y="1140975"/>
            <a:ext cx="0" cy="3074700"/>
          </a:xfrm>
          <a:prstGeom prst="straightConnector1">
            <a:avLst/>
          </a:prstGeom>
          <a:noFill/>
          <a:ln w="9525" cap="flat" cmpd="sng">
            <a:solidFill>
              <a:srgbClr val="C2C2C2"/>
            </a:solidFill>
            <a:prstDash val="solid"/>
            <a:round/>
            <a:headEnd type="none" w="sm" len="sm"/>
            <a:tailEnd type="none" w="sm" len="sm"/>
          </a:ln>
        </p:spPr>
      </p:cxnSp>
      <p:cxnSp>
        <p:nvCxnSpPr>
          <p:cNvPr id="619" name="Google Shape;619;p55"/>
          <p:cNvCxnSpPr/>
          <p:nvPr/>
        </p:nvCxnSpPr>
        <p:spPr>
          <a:xfrm>
            <a:off x="1257686" y="1962313"/>
            <a:ext cx="216300" cy="0"/>
          </a:xfrm>
          <a:prstGeom prst="straightConnector1">
            <a:avLst/>
          </a:prstGeom>
          <a:noFill/>
          <a:ln w="9525" cap="flat" cmpd="sng">
            <a:solidFill>
              <a:srgbClr val="C2C2C2"/>
            </a:solidFill>
            <a:prstDash val="solid"/>
            <a:round/>
            <a:headEnd type="none" w="sm" len="sm"/>
            <a:tailEnd type="none" w="sm" len="sm"/>
          </a:ln>
        </p:spPr>
      </p:cxnSp>
      <p:cxnSp>
        <p:nvCxnSpPr>
          <p:cNvPr id="620" name="Google Shape;620;p55"/>
          <p:cNvCxnSpPr/>
          <p:nvPr/>
        </p:nvCxnSpPr>
        <p:spPr>
          <a:xfrm>
            <a:off x="1257686" y="2484755"/>
            <a:ext cx="216300" cy="0"/>
          </a:xfrm>
          <a:prstGeom prst="straightConnector1">
            <a:avLst/>
          </a:prstGeom>
          <a:noFill/>
          <a:ln w="9525" cap="flat" cmpd="sng">
            <a:solidFill>
              <a:srgbClr val="C2C2C2"/>
            </a:solidFill>
            <a:prstDash val="solid"/>
            <a:round/>
            <a:headEnd type="none" w="sm" len="sm"/>
            <a:tailEnd type="none" w="sm" len="sm"/>
          </a:ln>
        </p:spPr>
      </p:cxnSp>
      <p:cxnSp>
        <p:nvCxnSpPr>
          <p:cNvPr id="621" name="Google Shape;621;p55"/>
          <p:cNvCxnSpPr/>
          <p:nvPr/>
        </p:nvCxnSpPr>
        <p:spPr>
          <a:xfrm>
            <a:off x="1257686" y="3007220"/>
            <a:ext cx="216300" cy="0"/>
          </a:xfrm>
          <a:prstGeom prst="straightConnector1">
            <a:avLst/>
          </a:prstGeom>
          <a:noFill/>
          <a:ln w="9525" cap="flat" cmpd="sng">
            <a:solidFill>
              <a:srgbClr val="C2C2C2"/>
            </a:solidFill>
            <a:prstDash val="solid"/>
            <a:round/>
            <a:headEnd type="none" w="sm" len="sm"/>
            <a:tailEnd type="none" w="sm" len="sm"/>
          </a:ln>
        </p:spPr>
      </p:cxnSp>
      <p:cxnSp>
        <p:nvCxnSpPr>
          <p:cNvPr id="622" name="Google Shape;622;p55"/>
          <p:cNvCxnSpPr/>
          <p:nvPr/>
        </p:nvCxnSpPr>
        <p:spPr>
          <a:xfrm>
            <a:off x="1257686" y="3529712"/>
            <a:ext cx="216300" cy="0"/>
          </a:xfrm>
          <a:prstGeom prst="straightConnector1">
            <a:avLst/>
          </a:prstGeom>
          <a:noFill/>
          <a:ln w="9525" cap="flat" cmpd="sng">
            <a:solidFill>
              <a:srgbClr val="C2C2C2"/>
            </a:solidFill>
            <a:prstDash val="solid"/>
            <a:round/>
            <a:headEnd type="none" w="sm" len="sm"/>
            <a:tailEnd type="none" w="sm" len="sm"/>
          </a:ln>
        </p:spPr>
      </p:cxnSp>
      <p:sp>
        <p:nvSpPr>
          <p:cNvPr id="623" name="Google Shape;623;p55"/>
          <p:cNvSpPr txBox="1"/>
          <p:nvPr/>
        </p:nvSpPr>
        <p:spPr>
          <a:xfrm>
            <a:off x="810310" y="3375798"/>
            <a:ext cx="511500" cy="3078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GB" sz="800">
                <a:solidFill>
                  <a:schemeClr val="dk2"/>
                </a:solidFill>
                <a:latin typeface="Chivo Light"/>
                <a:ea typeface="Chivo Light"/>
                <a:cs typeface="Chivo Light"/>
                <a:sym typeface="Chivo Light"/>
              </a:rPr>
              <a:t>500</a:t>
            </a:r>
            <a:endParaRPr sz="1100"/>
          </a:p>
        </p:txBody>
      </p:sp>
      <p:cxnSp>
        <p:nvCxnSpPr>
          <p:cNvPr id="624" name="Google Shape;624;p55"/>
          <p:cNvCxnSpPr/>
          <p:nvPr/>
        </p:nvCxnSpPr>
        <p:spPr>
          <a:xfrm>
            <a:off x="775282" y="3778570"/>
            <a:ext cx="2893200" cy="0"/>
          </a:xfrm>
          <a:prstGeom prst="straightConnector1">
            <a:avLst/>
          </a:prstGeom>
          <a:noFill/>
          <a:ln w="9525" cap="flat" cmpd="sng">
            <a:solidFill>
              <a:srgbClr val="CCCCCC"/>
            </a:solidFill>
            <a:prstDash val="solid"/>
            <a:round/>
            <a:headEnd type="none" w="sm" len="sm"/>
            <a:tailEnd type="none" w="sm" len="sm"/>
          </a:ln>
        </p:spPr>
      </p:cxnSp>
      <p:sp>
        <p:nvSpPr>
          <p:cNvPr id="625" name="Google Shape;625;p55"/>
          <p:cNvSpPr txBox="1"/>
          <p:nvPr/>
        </p:nvSpPr>
        <p:spPr>
          <a:xfrm>
            <a:off x="1557000" y="2195875"/>
            <a:ext cx="11868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GB" sz="900" b="1">
                <a:solidFill>
                  <a:schemeClr val="dk2"/>
                </a:solidFill>
              </a:rPr>
              <a:t>Advanced Attribution</a:t>
            </a:r>
            <a:endParaRPr sz="1100" b="1"/>
          </a:p>
        </p:txBody>
      </p:sp>
      <p:sp>
        <p:nvSpPr>
          <p:cNvPr id="626" name="Google Shape;626;p55"/>
          <p:cNvSpPr/>
          <p:nvPr/>
        </p:nvSpPr>
        <p:spPr>
          <a:xfrm>
            <a:off x="1772375" y="2664583"/>
            <a:ext cx="692400" cy="1107000"/>
          </a:xfrm>
          <a:prstGeom prst="rect">
            <a:avLst/>
          </a:prstGeom>
          <a:solidFill>
            <a:srgbClr val="95BF4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55"/>
          <p:cNvSpPr txBox="1"/>
          <p:nvPr/>
        </p:nvSpPr>
        <p:spPr>
          <a:xfrm>
            <a:off x="1775960" y="2749206"/>
            <a:ext cx="692400" cy="4155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GB" sz="1500" b="1">
                <a:solidFill>
                  <a:schemeClr val="lt1"/>
                </a:solidFill>
                <a:latin typeface="Chivo Light"/>
                <a:ea typeface="Chivo Light"/>
                <a:cs typeface="Chivo Light"/>
                <a:sym typeface="Chivo Light"/>
              </a:rPr>
              <a:t>1.3k</a:t>
            </a:r>
            <a:endParaRPr sz="1100"/>
          </a:p>
        </p:txBody>
      </p:sp>
      <p:sp>
        <p:nvSpPr>
          <p:cNvPr id="628" name="Google Shape;628;p55"/>
          <p:cNvSpPr/>
          <p:nvPr/>
        </p:nvSpPr>
        <p:spPr>
          <a:xfrm>
            <a:off x="4083164" y="2140121"/>
            <a:ext cx="1354500" cy="1203000"/>
          </a:xfrm>
          <a:prstGeom prst="rightArrow">
            <a:avLst>
              <a:gd name="adj1" fmla="val 73034"/>
              <a:gd name="adj2" fmla="val 20809"/>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900" b="0" i="0" u="none" strike="noStrike">
                <a:solidFill>
                  <a:srgbClr val="000000"/>
                </a:solidFill>
                <a:latin typeface="Abel"/>
                <a:ea typeface="Abel"/>
                <a:cs typeface="Abel"/>
                <a:sym typeface="Abel"/>
              </a:rPr>
              <a:t>Calculate Multipliers by comparing Causal measured Outcomes with Last-click Attributed Outcomes</a:t>
            </a:r>
            <a:endParaRPr sz="900" b="0">
              <a:solidFill>
                <a:schemeClr val="lt1"/>
              </a:solidFill>
              <a:latin typeface="Calibri"/>
              <a:ea typeface="Calibri"/>
              <a:cs typeface="Calibri"/>
              <a:sym typeface="Calibri"/>
            </a:endParaRPr>
          </a:p>
        </p:txBody>
      </p:sp>
      <p:sp>
        <p:nvSpPr>
          <p:cNvPr id="629" name="Google Shape;629;p55"/>
          <p:cNvSpPr txBox="1"/>
          <p:nvPr/>
        </p:nvSpPr>
        <p:spPr>
          <a:xfrm>
            <a:off x="2693925" y="1355380"/>
            <a:ext cx="9582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GB" sz="900" b="1">
                <a:solidFill>
                  <a:schemeClr val="dk2"/>
                </a:solidFill>
              </a:rPr>
              <a:t>Base Attribution</a:t>
            </a:r>
            <a:endParaRPr sz="1100" b="1"/>
          </a:p>
        </p:txBody>
      </p:sp>
      <p:sp>
        <p:nvSpPr>
          <p:cNvPr id="630" name="Google Shape;630;p55"/>
          <p:cNvSpPr txBox="1"/>
          <p:nvPr/>
        </p:nvSpPr>
        <p:spPr>
          <a:xfrm>
            <a:off x="810310" y="2853336"/>
            <a:ext cx="511500" cy="3078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GB" sz="800">
                <a:solidFill>
                  <a:schemeClr val="dk2"/>
                </a:solidFill>
                <a:latin typeface="Chivo Light"/>
                <a:ea typeface="Chivo Light"/>
                <a:cs typeface="Chivo Light"/>
                <a:sym typeface="Chivo Light"/>
              </a:rPr>
              <a:t>1000</a:t>
            </a:r>
            <a:endParaRPr sz="1100"/>
          </a:p>
        </p:txBody>
      </p:sp>
      <p:sp>
        <p:nvSpPr>
          <p:cNvPr id="631" name="Google Shape;631;p55"/>
          <p:cNvSpPr txBox="1"/>
          <p:nvPr/>
        </p:nvSpPr>
        <p:spPr>
          <a:xfrm>
            <a:off x="810310" y="2330874"/>
            <a:ext cx="511500" cy="3078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GB" sz="800">
                <a:solidFill>
                  <a:schemeClr val="dk2"/>
                </a:solidFill>
                <a:latin typeface="Chivo Light"/>
                <a:ea typeface="Chivo Light"/>
                <a:cs typeface="Chivo Light"/>
                <a:sym typeface="Chivo Light"/>
              </a:rPr>
              <a:t>1500</a:t>
            </a:r>
            <a:endParaRPr sz="1100"/>
          </a:p>
        </p:txBody>
      </p:sp>
      <p:sp>
        <p:nvSpPr>
          <p:cNvPr id="632" name="Google Shape;632;p55"/>
          <p:cNvSpPr txBox="1"/>
          <p:nvPr/>
        </p:nvSpPr>
        <p:spPr>
          <a:xfrm>
            <a:off x="775270" y="1808412"/>
            <a:ext cx="546600" cy="3078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GB" sz="800">
                <a:solidFill>
                  <a:schemeClr val="dk2"/>
                </a:solidFill>
                <a:latin typeface="Chivo Light"/>
                <a:ea typeface="Chivo Light"/>
                <a:cs typeface="Chivo Light"/>
                <a:sym typeface="Chivo Light"/>
              </a:rPr>
              <a:t>2000</a:t>
            </a:r>
            <a:endParaRPr sz="1100"/>
          </a:p>
        </p:txBody>
      </p:sp>
      <p:pic>
        <p:nvPicPr>
          <p:cNvPr id="633" name="Google Shape;633;p55"/>
          <p:cNvPicPr preferRelativeResize="0"/>
          <p:nvPr/>
        </p:nvPicPr>
        <p:blipFill rotWithShape="1">
          <a:blip r:embed="rId3">
            <a:alphaModFix/>
          </a:blip>
          <a:srcRect/>
          <a:stretch/>
        </p:blipFill>
        <p:spPr>
          <a:xfrm>
            <a:off x="1775950" y="3855050"/>
            <a:ext cx="692400" cy="312079"/>
          </a:xfrm>
          <a:prstGeom prst="rect">
            <a:avLst/>
          </a:prstGeom>
          <a:noFill/>
          <a:ln>
            <a:noFill/>
          </a:ln>
        </p:spPr>
      </p:pic>
      <p:cxnSp>
        <p:nvCxnSpPr>
          <p:cNvPr id="634" name="Google Shape;634;p55"/>
          <p:cNvCxnSpPr/>
          <p:nvPr/>
        </p:nvCxnSpPr>
        <p:spPr>
          <a:xfrm>
            <a:off x="1257686" y="1439838"/>
            <a:ext cx="216300" cy="0"/>
          </a:xfrm>
          <a:prstGeom prst="straightConnector1">
            <a:avLst/>
          </a:prstGeom>
          <a:noFill/>
          <a:ln w="9525" cap="flat" cmpd="sng">
            <a:solidFill>
              <a:srgbClr val="C2C2C2"/>
            </a:solidFill>
            <a:prstDash val="solid"/>
            <a:round/>
            <a:headEnd type="none" w="sm" len="sm"/>
            <a:tailEnd type="none" w="sm" len="sm"/>
          </a:ln>
        </p:spPr>
      </p:cxnSp>
      <p:sp>
        <p:nvSpPr>
          <p:cNvPr id="635" name="Google Shape;635;p55"/>
          <p:cNvSpPr txBox="1"/>
          <p:nvPr/>
        </p:nvSpPr>
        <p:spPr>
          <a:xfrm>
            <a:off x="775270" y="1285950"/>
            <a:ext cx="546600" cy="3078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en-GB" sz="800">
                <a:solidFill>
                  <a:schemeClr val="dk2"/>
                </a:solidFill>
                <a:latin typeface="Chivo Light"/>
                <a:ea typeface="Chivo Light"/>
                <a:cs typeface="Chivo Light"/>
                <a:sym typeface="Chivo Light"/>
              </a:rPr>
              <a:t>2500</a:t>
            </a:r>
            <a:endParaRPr sz="1100"/>
          </a:p>
        </p:txBody>
      </p:sp>
      <p:sp>
        <p:nvSpPr>
          <p:cNvPr id="636" name="Google Shape;636;p55"/>
          <p:cNvSpPr txBox="1"/>
          <p:nvPr/>
        </p:nvSpPr>
        <p:spPr>
          <a:xfrm>
            <a:off x="5520342" y="1665743"/>
            <a:ext cx="3000300" cy="2424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2700" b="0" i="0" u="none" strike="noStrike">
                <a:solidFill>
                  <a:srgbClr val="FF0000"/>
                </a:solidFill>
                <a:latin typeface="Arial"/>
                <a:ea typeface="Arial"/>
                <a:cs typeface="Arial"/>
                <a:sym typeface="Arial"/>
              </a:rPr>
              <a:t>Multiplier </a:t>
            </a:r>
            <a:endParaRPr sz="2700" b="0">
              <a:solidFill>
                <a:srgbClr val="FF0000"/>
              </a:solidFill>
              <a:latin typeface="Arial"/>
              <a:ea typeface="Arial"/>
              <a:cs typeface="Arial"/>
              <a:sym typeface="Arial"/>
            </a:endParaRPr>
          </a:p>
          <a:p>
            <a:pPr marL="0" marR="0" lvl="0" indent="0" algn="ctr" rtl="0">
              <a:spcBef>
                <a:spcPts val="0"/>
              </a:spcBef>
              <a:spcAft>
                <a:spcPts val="0"/>
              </a:spcAft>
              <a:buNone/>
            </a:pPr>
            <a:r>
              <a:rPr lang="en-GB" sz="2700" b="0" i="0" u="none" strike="noStrike">
                <a:solidFill>
                  <a:srgbClr val="7F7F7F"/>
                </a:solidFill>
                <a:latin typeface="Arial"/>
                <a:ea typeface="Arial"/>
                <a:cs typeface="Arial"/>
                <a:sym typeface="Arial"/>
              </a:rPr>
              <a:t>vs </a:t>
            </a:r>
            <a:r>
              <a:rPr lang="en-GB" sz="2700">
                <a:solidFill>
                  <a:srgbClr val="7F7F7F"/>
                </a:solidFill>
              </a:rPr>
              <a:t>Facebook’s </a:t>
            </a:r>
            <a:r>
              <a:rPr lang="en-GB" sz="2700" b="0" i="0" u="none" strike="noStrike">
                <a:solidFill>
                  <a:srgbClr val="7F7F7F"/>
                </a:solidFill>
                <a:latin typeface="Arial"/>
                <a:ea typeface="Arial"/>
                <a:cs typeface="Arial"/>
                <a:sym typeface="Arial"/>
              </a:rPr>
              <a:t>Reporting</a:t>
            </a:r>
            <a:endParaRPr sz="2700" b="0">
              <a:solidFill>
                <a:schemeClr val="dk1"/>
              </a:solidFill>
              <a:latin typeface="Arial"/>
              <a:ea typeface="Arial"/>
              <a:cs typeface="Arial"/>
              <a:sym typeface="Arial"/>
            </a:endParaRPr>
          </a:p>
          <a:p>
            <a:pPr marL="0" marR="0" lvl="0" indent="0" algn="ctr" rtl="0">
              <a:spcBef>
                <a:spcPts val="0"/>
              </a:spcBef>
              <a:spcAft>
                <a:spcPts val="0"/>
              </a:spcAft>
              <a:buNone/>
            </a:pPr>
            <a:r>
              <a:rPr lang="en-GB" sz="7200">
                <a:solidFill>
                  <a:srgbClr val="7F7F7F"/>
                </a:solidFill>
                <a:latin typeface="Abel"/>
                <a:ea typeface="Abel"/>
                <a:cs typeface="Abel"/>
                <a:sym typeface="Abel"/>
              </a:rPr>
              <a:t>62%</a:t>
            </a:r>
            <a:endParaRPr sz="2700">
              <a:solidFill>
                <a:schemeClr val="dk1"/>
              </a:solidFill>
              <a:latin typeface="Calibri"/>
              <a:ea typeface="Calibri"/>
              <a:cs typeface="Calibri"/>
              <a:sym typeface="Calibri"/>
            </a:endParaRPr>
          </a:p>
        </p:txBody>
      </p:sp>
      <p:sp>
        <p:nvSpPr>
          <p:cNvPr id="637" name="Google Shape;637;p55"/>
          <p:cNvSpPr txBox="1">
            <a:spLocks noGrp="1"/>
          </p:cNvSpPr>
          <p:nvPr>
            <p:ph type="title" idx="4294967295"/>
          </p:nvPr>
        </p:nvSpPr>
        <p:spPr>
          <a:xfrm>
            <a:off x="304800" y="135700"/>
            <a:ext cx="849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IBM Plex Sans"/>
                <a:ea typeface="IBM Plex Sans"/>
                <a:cs typeface="IBM Plex Sans"/>
                <a:sym typeface="IBM Plex Sans"/>
              </a:rPr>
              <a:t>You can calculate a </a:t>
            </a:r>
            <a:r>
              <a:rPr lang="en-GB" sz="1800" b="1">
                <a:solidFill>
                  <a:srgbClr val="C81414"/>
                </a:solidFill>
                <a:latin typeface="IBM Plex Sans"/>
                <a:ea typeface="IBM Plex Sans"/>
                <a:cs typeface="IBM Plex Sans"/>
                <a:sym typeface="IBM Plex Sans"/>
              </a:rPr>
              <a:t>Multiplier</a:t>
            </a:r>
            <a:r>
              <a:rPr lang="en-GB" sz="1800" b="1">
                <a:latin typeface="IBM Plex Sans"/>
                <a:ea typeface="IBM Plex Sans"/>
                <a:cs typeface="IBM Plex Sans"/>
                <a:sym typeface="IBM Plex Sans"/>
              </a:rPr>
              <a:t> by comparing Causal Advanced Attributed Conversions to LastClick Base Attributed Conversions</a:t>
            </a:r>
            <a:endParaRPr sz="1800" b="1">
              <a:latin typeface="IBM Plex Sans"/>
              <a:ea typeface="IBM Plex Sans"/>
              <a:cs typeface="IBM Plex Sans"/>
              <a:sym typeface="IBM Plex Sans"/>
            </a:endParaRPr>
          </a:p>
        </p:txBody>
      </p:sp>
      <p:pic>
        <p:nvPicPr>
          <p:cNvPr id="638" name="Google Shape;638;p55"/>
          <p:cNvPicPr preferRelativeResize="0"/>
          <p:nvPr/>
        </p:nvPicPr>
        <p:blipFill>
          <a:blip r:embed="rId4">
            <a:alphaModFix/>
          </a:blip>
          <a:stretch>
            <a:fillRect/>
          </a:stretch>
        </p:blipFill>
        <p:spPr>
          <a:xfrm>
            <a:off x="3016994" y="3855057"/>
            <a:ext cx="312075" cy="312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6"/>
          <p:cNvSpPr txBox="1">
            <a:spLocks noGrp="1"/>
          </p:cNvSpPr>
          <p:nvPr>
            <p:ph type="title"/>
          </p:nvPr>
        </p:nvSpPr>
        <p:spPr>
          <a:xfrm>
            <a:off x="304800" y="135700"/>
            <a:ext cx="872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920" b="1">
                <a:latin typeface="IBM Plex Sans"/>
                <a:ea typeface="IBM Plex Sans"/>
                <a:cs typeface="IBM Plex Sans"/>
                <a:sym typeface="IBM Plex Sans"/>
              </a:rPr>
              <a:t>System of Advanced Attribution </a:t>
            </a:r>
            <a:r>
              <a:rPr lang="en-GB" sz="1920" b="1">
                <a:solidFill>
                  <a:srgbClr val="C81414"/>
                </a:solidFill>
                <a:latin typeface="IBM Plex Sans"/>
                <a:ea typeface="IBM Plex Sans"/>
                <a:cs typeface="IBM Plex Sans"/>
                <a:sym typeface="IBM Plex Sans"/>
              </a:rPr>
              <a:t>Multipliers</a:t>
            </a:r>
            <a:r>
              <a:rPr lang="en-GB" sz="1920" b="1">
                <a:latin typeface="IBM Plex Sans"/>
                <a:ea typeface="IBM Plex Sans"/>
                <a:cs typeface="IBM Plex Sans"/>
                <a:sym typeface="IBM Plex Sans"/>
              </a:rPr>
              <a:t> to govern causality</a:t>
            </a:r>
            <a:endParaRPr sz="2320" b="1">
              <a:latin typeface="IBM Plex Sans"/>
              <a:ea typeface="IBM Plex Sans"/>
              <a:cs typeface="IBM Plex Sans"/>
              <a:sym typeface="IBM Plex Sans"/>
            </a:endParaRPr>
          </a:p>
        </p:txBody>
      </p:sp>
      <p:pic>
        <p:nvPicPr>
          <p:cNvPr id="644" name="Google Shape;644;p56"/>
          <p:cNvPicPr preferRelativeResize="0"/>
          <p:nvPr/>
        </p:nvPicPr>
        <p:blipFill rotWithShape="1">
          <a:blip r:embed="rId3">
            <a:alphaModFix/>
          </a:blip>
          <a:srcRect b="646"/>
          <a:stretch/>
        </p:blipFill>
        <p:spPr>
          <a:xfrm>
            <a:off x="699100" y="655125"/>
            <a:ext cx="6919900" cy="3707651"/>
          </a:xfrm>
          <a:prstGeom prst="rect">
            <a:avLst/>
          </a:prstGeom>
          <a:noFill/>
          <a:ln w="9525" cap="flat" cmpd="sng">
            <a:solidFill>
              <a:srgbClr val="C2C2C2"/>
            </a:solidFill>
            <a:prstDash val="solid"/>
            <a:round/>
            <a:headEnd type="none" w="sm" len="sm"/>
            <a:tailEnd type="none" w="sm" len="sm"/>
          </a:ln>
          <a:effectLst>
            <a:outerShdw blurRad="57150" dist="19050" dir="5400000" algn="bl" rotWithShape="0">
              <a:srgbClr val="000000">
                <a:alpha val="50000"/>
              </a:srgbClr>
            </a:outerShdw>
          </a:effectLst>
        </p:spPr>
      </p:pic>
      <p:pic>
        <p:nvPicPr>
          <p:cNvPr id="645" name="Google Shape;645;p56"/>
          <p:cNvPicPr preferRelativeResize="0"/>
          <p:nvPr/>
        </p:nvPicPr>
        <p:blipFill>
          <a:blip r:embed="rId4">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
        <p:cNvGrpSpPr/>
        <p:nvPr/>
      </p:nvGrpSpPr>
      <p:grpSpPr>
        <a:xfrm>
          <a:off x="0" y="0"/>
          <a:ext cx="0" cy="0"/>
          <a:chOff x="0" y="0"/>
          <a:chExt cx="0" cy="0"/>
        </a:xfrm>
      </p:grpSpPr>
      <p:sp>
        <p:nvSpPr>
          <p:cNvPr id="650" name="Google Shape;650;p57"/>
          <p:cNvSpPr/>
          <p:nvPr/>
        </p:nvSpPr>
        <p:spPr>
          <a:xfrm>
            <a:off x="1585650" y="2184150"/>
            <a:ext cx="5972700" cy="387600"/>
          </a:xfrm>
          <a:prstGeom prst="rect">
            <a:avLst/>
          </a:prstGeom>
          <a:noFill/>
          <a:ln>
            <a:noFill/>
          </a:ln>
        </p:spPr>
        <p:txBody>
          <a:bodyPr spcFirstLastPara="1" wrap="square" lIns="0" tIns="0" rIns="0" bIns="0" anchor="t" anchorCtr="0">
            <a:noAutofit/>
          </a:bodyPr>
          <a:lstStyle/>
          <a:p>
            <a:pPr marL="0" marR="0" lvl="0" indent="0" algn="ctr" rtl="0">
              <a:lnSpc>
                <a:spcPct val="124359"/>
              </a:lnSpc>
              <a:spcBef>
                <a:spcPts val="0"/>
              </a:spcBef>
              <a:spcAft>
                <a:spcPts val="0"/>
              </a:spcAft>
              <a:buClr>
                <a:srgbClr val="151515"/>
              </a:buClr>
              <a:buSzPts val="2438"/>
              <a:buFont typeface="DM Sans"/>
              <a:buNone/>
            </a:pPr>
            <a:r>
              <a:rPr lang="en-GB" sz="2638">
                <a:solidFill>
                  <a:schemeClr val="lt1"/>
                </a:solidFill>
                <a:latin typeface="IBM Plex Sans"/>
                <a:ea typeface="IBM Plex Sans"/>
                <a:cs typeface="IBM Plex Sans"/>
                <a:sym typeface="IBM Plex Sans"/>
              </a:rPr>
              <a:t>Case Study</a:t>
            </a:r>
            <a:endParaRPr sz="2638" b="1">
              <a:solidFill>
                <a:schemeClr val="lt1"/>
              </a:solidFill>
              <a:latin typeface="IBM Plex Sans"/>
              <a:ea typeface="IBM Plex Sans"/>
              <a:cs typeface="IBM Plex Sans"/>
              <a:sym typeface="IBM Plex Sans"/>
            </a:endParaRPr>
          </a:p>
        </p:txBody>
      </p:sp>
      <p:pic>
        <p:nvPicPr>
          <p:cNvPr id="651" name="Google Shape;651;p57" title="white@1.5x.png"/>
          <p:cNvPicPr preferRelativeResize="0"/>
          <p:nvPr/>
        </p:nvPicPr>
        <p:blipFill>
          <a:blip r:embed="rId4">
            <a:alphaModFix/>
          </a:blip>
          <a:stretch>
            <a:fillRect/>
          </a:stretch>
        </p:blipFill>
        <p:spPr>
          <a:xfrm>
            <a:off x="4072349" y="4515238"/>
            <a:ext cx="999301" cy="287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0"/>
          <p:cNvSpPr/>
          <p:nvPr/>
        </p:nvSpPr>
        <p:spPr>
          <a:xfrm>
            <a:off x="496119" y="457349"/>
            <a:ext cx="3366900" cy="4209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000000"/>
              </a:buClr>
              <a:buSzPts val="2625"/>
              <a:buFont typeface="IBM Plex Sans"/>
              <a:buNone/>
            </a:pPr>
            <a:r>
              <a:rPr lang="en-GB" sz="2625" b="1" i="0" u="none" strike="noStrike" cap="none">
                <a:solidFill>
                  <a:srgbClr val="000000"/>
                </a:solidFill>
                <a:latin typeface="IBM Plex Sans"/>
                <a:ea typeface="IBM Plex Sans"/>
                <a:cs typeface="IBM Plex Sans"/>
                <a:sym typeface="IBM Plex Sans"/>
              </a:rPr>
              <a:t>Agenda</a:t>
            </a:r>
            <a:endParaRPr sz="2625" b="0" i="0" u="none" strike="noStrike" cap="none"/>
          </a:p>
        </p:txBody>
      </p:sp>
      <p:sp>
        <p:nvSpPr>
          <p:cNvPr id="158" name="Google Shape;158;p40"/>
          <p:cNvSpPr/>
          <p:nvPr/>
        </p:nvSpPr>
        <p:spPr>
          <a:xfrm>
            <a:off x="496119" y="1070149"/>
            <a:ext cx="8151900" cy="808200"/>
          </a:xfrm>
          <a:prstGeom prst="roundRect">
            <a:avLst>
              <a:gd name="adj" fmla="val 7000"/>
            </a:avLst>
          </a:prstGeom>
          <a:solidFill>
            <a:srgbClr val="FFFFFF"/>
          </a:solidFill>
          <a:ln w="9525" cap="flat" cmpd="sng">
            <a:solidFill>
              <a:srgbClr val="CCCCCC"/>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59" name="Google Shape;159;p40"/>
          <p:cNvSpPr/>
          <p:nvPr/>
        </p:nvSpPr>
        <p:spPr>
          <a:xfrm>
            <a:off x="515169" y="1089199"/>
            <a:ext cx="538800" cy="770100"/>
          </a:xfrm>
          <a:prstGeom prst="roundRect">
            <a:avLst>
              <a:gd name="adj" fmla="val 6257"/>
            </a:avLst>
          </a:prstGeom>
          <a:solidFill>
            <a:srgbClr val="DAFFD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solidFill>
                <a:schemeClr val="dk1"/>
              </a:solidFill>
            </a:endParaRPr>
          </a:p>
        </p:txBody>
      </p:sp>
      <p:sp>
        <p:nvSpPr>
          <p:cNvPr id="160" name="Google Shape;160;p40"/>
          <p:cNvSpPr/>
          <p:nvPr/>
        </p:nvSpPr>
        <p:spPr>
          <a:xfrm>
            <a:off x="681112" y="1347936"/>
            <a:ext cx="201900" cy="252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563"/>
              <a:buFont typeface="IBM Plex Sans"/>
              <a:buNone/>
            </a:pPr>
            <a:r>
              <a:rPr lang="en-GB" sz="1563" b="1" i="0" u="none" strike="noStrike" cap="none">
                <a:solidFill>
                  <a:schemeClr val="dk1"/>
                </a:solidFill>
                <a:latin typeface="IBM Plex Sans"/>
                <a:ea typeface="IBM Plex Sans"/>
                <a:cs typeface="IBM Plex Sans"/>
                <a:sym typeface="IBM Plex Sans"/>
              </a:rPr>
              <a:t>1</a:t>
            </a:r>
            <a:endParaRPr sz="1563" b="0" i="0" u="none" strike="noStrike" cap="none">
              <a:solidFill>
                <a:schemeClr val="dk1"/>
              </a:solidFill>
            </a:endParaRPr>
          </a:p>
        </p:txBody>
      </p:sp>
      <p:sp>
        <p:nvSpPr>
          <p:cNvPr id="161" name="Google Shape;161;p40"/>
          <p:cNvSpPr/>
          <p:nvPr/>
        </p:nvSpPr>
        <p:spPr>
          <a:xfrm>
            <a:off x="1181770" y="1223814"/>
            <a:ext cx="3512100" cy="2103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62626"/>
              </a:buClr>
              <a:buSzPts val="1313"/>
              <a:buFont typeface="IBM Plex Sans"/>
              <a:buNone/>
            </a:pPr>
            <a:r>
              <a:rPr lang="en-GB" sz="1313" b="1" i="0" u="none" strike="noStrike" cap="none">
                <a:solidFill>
                  <a:srgbClr val="262626"/>
                </a:solidFill>
                <a:latin typeface="IBM Plex Sans"/>
                <a:ea typeface="IBM Plex Sans"/>
                <a:cs typeface="IBM Plex Sans"/>
                <a:sym typeface="IBM Plex Sans"/>
              </a:rPr>
              <a:t>Module 1: Crash course in </a:t>
            </a:r>
            <a:r>
              <a:rPr lang="en-GB" sz="1313" b="1">
                <a:solidFill>
                  <a:srgbClr val="262626"/>
                </a:solidFill>
                <a:latin typeface="IBM Plex Sans"/>
                <a:ea typeface="IBM Plex Sans"/>
                <a:cs typeface="IBM Plex Sans"/>
                <a:sym typeface="IBM Plex Sans"/>
              </a:rPr>
              <a:t>Causal</a:t>
            </a:r>
            <a:r>
              <a:rPr lang="en-GB" sz="1313" b="1" i="0" u="none" strike="noStrike" cap="none">
                <a:solidFill>
                  <a:srgbClr val="262626"/>
                </a:solidFill>
                <a:latin typeface="IBM Plex Sans"/>
                <a:ea typeface="IBM Plex Sans"/>
                <a:cs typeface="IBM Plex Sans"/>
                <a:sym typeface="IBM Plex Sans"/>
              </a:rPr>
              <a:t> Attribution</a:t>
            </a:r>
            <a:endParaRPr sz="1313" b="0" i="0" u="none" strike="noStrike" cap="none"/>
          </a:p>
        </p:txBody>
      </p:sp>
      <p:sp>
        <p:nvSpPr>
          <p:cNvPr id="162" name="Google Shape;162;p40"/>
          <p:cNvSpPr/>
          <p:nvPr/>
        </p:nvSpPr>
        <p:spPr>
          <a:xfrm>
            <a:off x="1181770" y="1510903"/>
            <a:ext cx="7312500" cy="197100"/>
          </a:xfrm>
          <a:prstGeom prst="rect">
            <a:avLst/>
          </a:prstGeom>
          <a:noFill/>
          <a:ln>
            <a:noFill/>
          </a:ln>
        </p:spPr>
        <p:txBody>
          <a:bodyPr spcFirstLastPara="1" wrap="square" lIns="0" tIns="0" rIns="0" bIns="0" anchor="t" anchorCtr="0">
            <a:noAutofit/>
          </a:bodyPr>
          <a:lstStyle/>
          <a:p>
            <a:pPr marL="0" marR="0" lvl="0" indent="0" algn="l" rtl="0">
              <a:lnSpc>
                <a:spcPct val="148484"/>
              </a:lnSpc>
              <a:spcBef>
                <a:spcPts val="0"/>
              </a:spcBef>
              <a:spcAft>
                <a:spcPts val="0"/>
              </a:spcAft>
              <a:buClr>
                <a:srgbClr val="262626"/>
              </a:buClr>
              <a:buSzPts val="1031"/>
              <a:buFont typeface="IBM Plex Sans"/>
              <a:buNone/>
            </a:pPr>
            <a:r>
              <a:rPr lang="en-GB" sz="1031" b="0" i="0" u="none" strike="noStrike" cap="none">
                <a:solidFill>
                  <a:srgbClr val="262626"/>
                </a:solidFill>
                <a:latin typeface="IBM Plex Sans"/>
                <a:ea typeface="IBM Plex Sans"/>
                <a:cs typeface="IBM Plex Sans"/>
                <a:sym typeface="IBM Plex Sans"/>
              </a:rPr>
              <a:t>10-15 mins</a:t>
            </a:r>
            <a:endParaRPr sz="1031" b="0" i="0" u="none" strike="noStrike" cap="none"/>
          </a:p>
        </p:txBody>
      </p:sp>
      <p:sp>
        <p:nvSpPr>
          <p:cNvPr id="163" name="Google Shape;163;p40"/>
          <p:cNvSpPr/>
          <p:nvPr/>
        </p:nvSpPr>
        <p:spPr>
          <a:xfrm>
            <a:off x="496119" y="2006129"/>
            <a:ext cx="8151900" cy="808200"/>
          </a:xfrm>
          <a:prstGeom prst="roundRect">
            <a:avLst>
              <a:gd name="adj" fmla="val 7000"/>
            </a:avLst>
          </a:prstGeom>
          <a:solidFill>
            <a:srgbClr val="FFFFFF"/>
          </a:solidFill>
          <a:ln w="9525" cap="flat" cmpd="sng">
            <a:solidFill>
              <a:srgbClr val="CCCCCC"/>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64" name="Google Shape;164;p40"/>
          <p:cNvSpPr/>
          <p:nvPr/>
        </p:nvSpPr>
        <p:spPr>
          <a:xfrm>
            <a:off x="515169" y="2025179"/>
            <a:ext cx="538800" cy="770100"/>
          </a:xfrm>
          <a:prstGeom prst="roundRect">
            <a:avLst>
              <a:gd name="adj" fmla="val 6257"/>
            </a:avLst>
          </a:prstGeom>
          <a:solidFill>
            <a:srgbClr val="DAFFD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solidFill>
                <a:schemeClr val="dk1"/>
              </a:solidFill>
            </a:endParaRPr>
          </a:p>
        </p:txBody>
      </p:sp>
      <p:sp>
        <p:nvSpPr>
          <p:cNvPr id="165" name="Google Shape;165;p40"/>
          <p:cNvSpPr/>
          <p:nvPr/>
        </p:nvSpPr>
        <p:spPr>
          <a:xfrm>
            <a:off x="681112" y="2283916"/>
            <a:ext cx="201900" cy="252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563"/>
              <a:buFont typeface="IBM Plex Sans"/>
              <a:buNone/>
            </a:pPr>
            <a:r>
              <a:rPr lang="en-GB" sz="1563" b="1" i="0" u="none" strike="noStrike" cap="none">
                <a:solidFill>
                  <a:schemeClr val="dk1"/>
                </a:solidFill>
                <a:latin typeface="IBM Plex Sans"/>
                <a:ea typeface="IBM Plex Sans"/>
                <a:cs typeface="IBM Plex Sans"/>
                <a:sym typeface="IBM Plex Sans"/>
              </a:rPr>
              <a:t>2</a:t>
            </a:r>
            <a:endParaRPr sz="1563" b="0" i="0" u="none" strike="noStrike" cap="none">
              <a:solidFill>
                <a:schemeClr val="dk1"/>
              </a:solidFill>
            </a:endParaRPr>
          </a:p>
        </p:txBody>
      </p:sp>
      <p:sp>
        <p:nvSpPr>
          <p:cNvPr id="166" name="Google Shape;166;p40"/>
          <p:cNvSpPr/>
          <p:nvPr/>
        </p:nvSpPr>
        <p:spPr>
          <a:xfrm>
            <a:off x="1181770" y="2159794"/>
            <a:ext cx="4362600" cy="2103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62626"/>
              </a:buClr>
              <a:buSzPts val="1313"/>
              <a:buFont typeface="IBM Plex Sans"/>
              <a:buNone/>
            </a:pPr>
            <a:r>
              <a:rPr lang="en-GB" sz="1313" b="1" i="0" u="none" strike="noStrike" cap="none">
                <a:solidFill>
                  <a:srgbClr val="262626"/>
                </a:solidFill>
                <a:latin typeface="IBM Plex Sans"/>
                <a:ea typeface="IBM Plex Sans"/>
                <a:cs typeface="IBM Plex Sans"/>
                <a:sym typeface="IBM Plex Sans"/>
              </a:rPr>
              <a:t>Module 2: </a:t>
            </a:r>
            <a:r>
              <a:rPr lang="en-GB" sz="1313" b="1">
                <a:solidFill>
                  <a:srgbClr val="262626"/>
                </a:solidFill>
                <a:latin typeface="IBM Plex Sans"/>
                <a:ea typeface="IBM Plex Sans"/>
                <a:cs typeface="IBM Plex Sans"/>
                <a:sym typeface="IBM Plex Sans"/>
              </a:rPr>
              <a:t>Case study - Reading an Incrementality Test</a:t>
            </a:r>
            <a:endParaRPr sz="1313" b="0" i="0" u="none" strike="noStrike" cap="none"/>
          </a:p>
        </p:txBody>
      </p:sp>
      <p:sp>
        <p:nvSpPr>
          <p:cNvPr id="167" name="Google Shape;167;p40"/>
          <p:cNvSpPr/>
          <p:nvPr/>
        </p:nvSpPr>
        <p:spPr>
          <a:xfrm>
            <a:off x="1181770" y="2446883"/>
            <a:ext cx="7312500" cy="197100"/>
          </a:xfrm>
          <a:prstGeom prst="rect">
            <a:avLst/>
          </a:prstGeom>
          <a:noFill/>
          <a:ln>
            <a:noFill/>
          </a:ln>
        </p:spPr>
        <p:txBody>
          <a:bodyPr spcFirstLastPara="1" wrap="square" lIns="0" tIns="0" rIns="0" bIns="0" anchor="t" anchorCtr="0">
            <a:noAutofit/>
          </a:bodyPr>
          <a:lstStyle/>
          <a:p>
            <a:pPr marL="0" marR="0" lvl="0" indent="0" algn="l" rtl="0">
              <a:lnSpc>
                <a:spcPct val="148484"/>
              </a:lnSpc>
              <a:spcBef>
                <a:spcPts val="0"/>
              </a:spcBef>
              <a:spcAft>
                <a:spcPts val="0"/>
              </a:spcAft>
              <a:buClr>
                <a:srgbClr val="262626"/>
              </a:buClr>
              <a:buSzPts val="1031"/>
              <a:buFont typeface="IBM Plex Sans"/>
              <a:buNone/>
            </a:pPr>
            <a:r>
              <a:rPr lang="en-GB" sz="1031" b="0" i="0" u="none" strike="noStrike" cap="none">
                <a:solidFill>
                  <a:srgbClr val="262626"/>
                </a:solidFill>
                <a:latin typeface="IBM Plex Sans"/>
                <a:ea typeface="IBM Plex Sans"/>
                <a:cs typeface="IBM Plex Sans"/>
                <a:sym typeface="IBM Plex Sans"/>
              </a:rPr>
              <a:t>10-15 mins</a:t>
            </a:r>
            <a:endParaRPr sz="1031" b="0" i="0" u="none" strike="noStrike" cap="none"/>
          </a:p>
        </p:txBody>
      </p:sp>
      <p:sp>
        <p:nvSpPr>
          <p:cNvPr id="168" name="Google Shape;168;p40"/>
          <p:cNvSpPr/>
          <p:nvPr/>
        </p:nvSpPr>
        <p:spPr>
          <a:xfrm>
            <a:off x="496119" y="2942109"/>
            <a:ext cx="8151900" cy="808200"/>
          </a:xfrm>
          <a:prstGeom prst="roundRect">
            <a:avLst>
              <a:gd name="adj" fmla="val 7000"/>
            </a:avLst>
          </a:prstGeom>
          <a:solidFill>
            <a:srgbClr val="FFFFFF"/>
          </a:solidFill>
          <a:ln w="9525" cap="flat" cmpd="sng">
            <a:solidFill>
              <a:srgbClr val="CCCCCC"/>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69" name="Google Shape;169;p40"/>
          <p:cNvSpPr/>
          <p:nvPr/>
        </p:nvSpPr>
        <p:spPr>
          <a:xfrm>
            <a:off x="515169" y="2961159"/>
            <a:ext cx="538800" cy="770100"/>
          </a:xfrm>
          <a:prstGeom prst="roundRect">
            <a:avLst>
              <a:gd name="adj" fmla="val 6257"/>
            </a:avLst>
          </a:prstGeom>
          <a:solidFill>
            <a:srgbClr val="DAFFD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solidFill>
                <a:schemeClr val="dk1"/>
              </a:solidFill>
            </a:endParaRPr>
          </a:p>
        </p:txBody>
      </p:sp>
      <p:sp>
        <p:nvSpPr>
          <p:cNvPr id="170" name="Google Shape;170;p40"/>
          <p:cNvSpPr/>
          <p:nvPr/>
        </p:nvSpPr>
        <p:spPr>
          <a:xfrm>
            <a:off x="681112" y="3219896"/>
            <a:ext cx="201900" cy="252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563"/>
              <a:buFont typeface="IBM Plex Sans"/>
              <a:buNone/>
            </a:pPr>
            <a:r>
              <a:rPr lang="en-GB" sz="1563" b="1" i="0" u="none" strike="noStrike" cap="none">
                <a:solidFill>
                  <a:schemeClr val="dk1"/>
                </a:solidFill>
                <a:latin typeface="IBM Plex Sans"/>
                <a:ea typeface="IBM Plex Sans"/>
                <a:cs typeface="IBM Plex Sans"/>
                <a:sym typeface="IBM Plex Sans"/>
              </a:rPr>
              <a:t>3</a:t>
            </a:r>
            <a:endParaRPr sz="1563" b="0" i="0" u="none" strike="noStrike" cap="none">
              <a:solidFill>
                <a:schemeClr val="dk1"/>
              </a:solidFill>
            </a:endParaRPr>
          </a:p>
        </p:txBody>
      </p:sp>
      <p:sp>
        <p:nvSpPr>
          <p:cNvPr id="171" name="Google Shape;171;p40"/>
          <p:cNvSpPr/>
          <p:nvPr/>
        </p:nvSpPr>
        <p:spPr>
          <a:xfrm>
            <a:off x="1181770" y="3095774"/>
            <a:ext cx="4228800" cy="2103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62626"/>
              </a:buClr>
              <a:buSzPts val="1313"/>
              <a:buFont typeface="IBM Plex Sans"/>
              <a:buNone/>
            </a:pPr>
            <a:r>
              <a:rPr lang="en-GB" sz="1313" b="1" i="0" u="none" strike="noStrike" cap="none">
                <a:solidFill>
                  <a:srgbClr val="262626"/>
                </a:solidFill>
                <a:latin typeface="IBM Plex Sans"/>
                <a:ea typeface="IBM Plex Sans"/>
                <a:cs typeface="IBM Plex Sans"/>
                <a:sym typeface="IBM Plex Sans"/>
              </a:rPr>
              <a:t>Module 3: Workshop: Forecasting with Casual Metrics</a:t>
            </a:r>
            <a:endParaRPr sz="1313" b="0" i="0" u="none" strike="noStrike" cap="none"/>
          </a:p>
        </p:txBody>
      </p:sp>
      <p:sp>
        <p:nvSpPr>
          <p:cNvPr id="172" name="Google Shape;172;p40"/>
          <p:cNvSpPr/>
          <p:nvPr/>
        </p:nvSpPr>
        <p:spPr>
          <a:xfrm>
            <a:off x="1181770" y="3382863"/>
            <a:ext cx="7312500" cy="197100"/>
          </a:xfrm>
          <a:prstGeom prst="rect">
            <a:avLst/>
          </a:prstGeom>
          <a:noFill/>
          <a:ln>
            <a:noFill/>
          </a:ln>
        </p:spPr>
        <p:txBody>
          <a:bodyPr spcFirstLastPara="1" wrap="square" lIns="0" tIns="0" rIns="0" bIns="0" anchor="t" anchorCtr="0">
            <a:noAutofit/>
          </a:bodyPr>
          <a:lstStyle/>
          <a:p>
            <a:pPr marL="0" marR="0" lvl="0" indent="0" algn="l" rtl="0">
              <a:lnSpc>
                <a:spcPct val="148484"/>
              </a:lnSpc>
              <a:spcBef>
                <a:spcPts val="0"/>
              </a:spcBef>
              <a:spcAft>
                <a:spcPts val="0"/>
              </a:spcAft>
              <a:buClr>
                <a:srgbClr val="262626"/>
              </a:buClr>
              <a:buSzPts val="1031"/>
              <a:buFont typeface="IBM Plex Sans"/>
              <a:buNone/>
            </a:pPr>
            <a:r>
              <a:rPr lang="en-GB" sz="1031" b="0" i="0" u="none" strike="noStrike" cap="none">
                <a:solidFill>
                  <a:srgbClr val="262626"/>
                </a:solidFill>
                <a:latin typeface="IBM Plex Sans"/>
                <a:ea typeface="IBM Plex Sans"/>
                <a:cs typeface="IBM Plex Sans"/>
                <a:sym typeface="IBM Plex Sans"/>
              </a:rPr>
              <a:t>10-15 mins</a:t>
            </a:r>
            <a:endParaRPr sz="1031" b="0" i="0" u="none" strike="noStrike" cap="none"/>
          </a:p>
        </p:txBody>
      </p:sp>
      <p:sp>
        <p:nvSpPr>
          <p:cNvPr id="173" name="Google Shape;173;p40"/>
          <p:cNvSpPr/>
          <p:nvPr/>
        </p:nvSpPr>
        <p:spPr>
          <a:xfrm>
            <a:off x="496119" y="3878089"/>
            <a:ext cx="8151900" cy="808200"/>
          </a:xfrm>
          <a:prstGeom prst="roundRect">
            <a:avLst>
              <a:gd name="adj" fmla="val 7000"/>
            </a:avLst>
          </a:prstGeom>
          <a:solidFill>
            <a:srgbClr val="FFFFFF"/>
          </a:solidFill>
          <a:ln w="9525" cap="flat" cmpd="sng">
            <a:solidFill>
              <a:srgbClr val="CCCCCC"/>
            </a:solidFill>
            <a:prstDash val="solid"/>
            <a:round/>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74" name="Google Shape;174;p40"/>
          <p:cNvSpPr/>
          <p:nvPr/>
        </p:nvSpPr>
        <p:spPr>
          <a:xfrm>
            <a:off x="515169" y="3897139"/>
            <a:ext cx="538800" cy="770100"/>
          </a:xfrm>
          <a:prstGeom prst="roundRect">
            <a:avLst>
              <a:gd name="adj" fmla="val 6257"/>
            </a:avLst>
          </a:prstGeom>
          <a:solidFill>
            <a:srgbClr val="DAFFD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sz="875">
              <a:solidFill>
                <a:schemeClr val="dk1"/>
              </a:solidFill>
            </a:endParaRPr>
          </a:p>
        </p:txBody>
      </p:sp>
      <p:sp>
        <p:nvSpPr>
          <p:cNvPr id="175" name="Google Shape;175;p40"/>
          <p:cNvSpPr/>
          <p:nvPr/>
        </p:nvSpPr>
        <p:spPr>
          <a:xfrm>
            <a:off x="681112" y="4155877"/>
            <a:ext cx="201900" cy="252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63"/>
              <a:buFont typeface="IBM Plex Sans"/>
              <a:buNone/>
            </a:pPr>
            <a:r>
              <a:rPr lang="en-GB" sz="1563" b="1" i="0" u="none" strike="noStrike" cap="none">
                <a:solidFill>
                  <a:schemeClr val="dk1"/>
                </a:solidFill>
                <a:latin typeface="IBM Plex Sans"/>
                <a:ea typeface="IBM Plex Sans"/>
                <a:cs typeface="IBM Plex Sans"/>
                <a:sym typeface="IBM Plex Sans"/>
              </a:rPr>
              <a:t>4</a:t>
            </a:r>
            <a:endParaRPr sz="1563" b="0" i="0" u="none" strike="noStrike" cap="none">
              <a:solidFill>
                <a:schemeClr val="dk1"/>
              </a:solidFill>
            </a:endParaRPr>
          </a:p>
        </p:txBody>
      </p:sp>
      <p:sp>
        <p:nvSpPr>
          <p:cNvPr id="176" name="Google Shape;176;p40"/>
          <p:cNvSpPr/>
          <p:nvPr/>
        </p:nvSpPr>
        <p:spPr>
          <a:xfrm>
            <a:off x="1181770" y="4031754"/>
            <a:ext cx="1683600" cy="2103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62626"/>
              </a:buClr>
              <a:buSzPts val="1313"/>
              <a:buFont typeface="IBM Plex Sans"/>
              <a:buNone/>
            </a:pPr>
            <a:r>
              <a:rPr lang="en-GB" sz="1313" b="1" i="0" u="none" strike="noStrike" cap="none">
                <a:solidFill>
                  <a:srgbClr val="262626"/>
                </a:solidFill>
                <a:latin typeface="IBM Plex Sans"/>
                <a:ea typeface="IBM Plex Sans"/>
                <a:cs typeface="IBM Plex Sans"/>
                <a:sym typeface="IBM Plex Sans"/>
              </a:rPr>
              <a:t>Module 4: Q&amp;A</a:t>
            </a:r>
            <a:endParaRPr sz="1313" b="0" i="0" u="none" strike="noStrike" cap="none"/>
          </a:p>
        </p:txBody>
      </p:sp>
      <p:sp>
        <p:nvSpPr>
          <p:cNvPr id="177" name="Google Shape;177;p40"/>
          <p:cNvSpPr/>
          <p:nvPr/>
        </p:nvSpPr>
        <p:spPr>
          <a:xfrm>
            <a:off x="1181770" y="4318843"/>
            <a:ext cx="7312500" cy="197100"/>
          </a:xfrm>
          <a:prstGeom prst="rect">
            <a:avLst/>
          </a:prstGeom>
          <a:noFill/>
          <a:ln>
            <a:noFill/>
          </a:ln>
        </p:spPr>
        <p:txBody>
          <a:bodyPr spcFirstLastPara="1" wrap="square" lIns="0" tIns="0" rIns="0" bIns="0" anchor="t" anchorCtr="0">
            <a:noAutofit/>
          </a:bodyPr>
          <a:lstStyle/>
          <a:p>
            <a:pPr marL="0" marR="0" lvl="0" indent="0" algn="l" rtl="0">
              <a:lnSpc>
                <a:spcPct val="148484"/>
              </a:lnSpc>
              <a:spcBef>
                <a:spcPts val="0"/>
              </a:spcBef>
              <a:spcAft>
                <a:spcPts val="0"/>
              </a:spcAft>
              <a:buClr>
                <a:srgbClr val="262626"/>
              </a:buClr>
              <a:buSzPts val="1031"/>
              <a:buFont typeface="IBM Plex Sans"/>
              <a:buNone/>
            </a:pPr>
            <a:r>
              <a:rPr lang="en-GB" sz="1031" b="0" i="0" u="none" strike="noStrike" cap="none">
                <a:solidFill>
                  <a:srgbClr val="262626"/>
                </a:solidFill>
                <a:latin typeface="IBM Plex Sans"/>
                <a:ea typeface="IBM Plex Sans"/>
                <a:cs typeface="IBM Plex Sans"/>
                <a:sym typeface="IBM Plex Sans"/>
              </a:rPr>
              <a:t>10-15 mins</a:t>
            </a:r>
            <a:endParaRPr sz="1031" b="0" i="0" u="none" strike="noStrike" cap="non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8"/>
          <p:cNvSpPr/>
          <p:nvPr/>
        </p:nvSpPr>
        <p:spPr>
          <a:xfrm>
            <a:off x="611150" y="1184525"/>
            <a:ext cx="8000100" cy="1591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 name="Google Shape;657;p58"/>
          <p:cNvSpPr/>
          <p:nvPr/>
        </p:nvSpPr>
        <p:spPr>
          <a:xfrm>
            <a:off x="932150" y="1528975"/>
            <a:ext cx="6084000" cy="1788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464646"/>
              </a:buClr>
              <a:buSzPts val="969"/>
              <a:buFont typeface="Inter"/>
              <a:buNone/>
            </a:pPr>
            <a:r>
              <a:rPr lang="en-GB" sz="2400">
                <a:solidFill>
                  <a:schemeClr val="lt1"/>
                </a:solidFill>
                <a:latin typeface="IBM Plex Sans"/>
                <a:ea typeface="IBM Plex Sans"/>
                <a:cs typeface="IBM Plex Sans"/>
                <a:sym typeface="IBM Plex Sans"/>
              </a:rPr>
              <a:t>Using Advanced Attribution for data-driven media investment decisioning</a:t>
            </a:r>
            <a:endParaRPr sz="2400">
              <a:solidFill>
                <a:schemeClr val="lt1"/>
              </a:solidFill>
              <a:latin typeface="IBM Plex Sans"/>
              <a:ea typeface="IBM Plex Sans"/>
              <a:cs typeface="IBM Plex Sans"/>
              <a:sym typeface="IBM Plex Sans"/>
            </a:endParaRPr>
          </a:p>
        </p:txBody>
      </p:sp>
      <p:pic>
        <p:nvPicPr>
          <p:cNvPr id="658" name="Google Shape;658;p58"/>
          <p:cNvPicPr preferRelativeResize="0"/>
          <p:nvPr/>
        </p:nvPicPr>
        <p:blipFill>
          <a:blip r:embed="rId3">
            <a:alphaModFix/>
          </a:blip>
          <a:stretch>
            <a:fillRect/>
          </a:stretch>
        </p:blipFill>
        <p:spPr>
          <a:xfrm>
            <a:off x="8157252" y="4738078"/>
            <a:ext cx="873225" cy="249500"/>
          </a:xfrm>
          <a:prstGeom prst="rect">
            <a:avLst/>
          </a:prstGeom>
          <a:noFill/>
          <a:ln>
            <a:noFill/>
          </a:ln>
        </p:spPr>
      </p:pic>
      <p:sp>
        <p:nvSpPr>
          <p:cNvPr id="659" name="Google Shape;659;p58"/>
          <p:cNvSpPr/>
          <p:nvPr/>
        </p:nvSpPr>
        <p:spPr>
          <a:xfrm>
            <a:off x="611150" y="2776325"/>
            <a:ext cx="8000100" cy="101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58"/>
          <p:cNvSpPr/>
          <p:nvPr/>
        </p:nvSpPr>
        <p:spPr>
          <a:xfrm>
            <a:off x="611150" y="891425"/>
            <a:ext cx="1081200" cy="293100"/>
          </a:xfrm>
          <a:prstGeom prst="roundRect">
            <a:avLst>
              <a:gd name="adj" fmla="val 0"/>
            </a:avLst>
          </a:prstGeom>
          <a:solidFill>
            <a:srgbClr val="DAFF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IBM Plex Sans"/>
                <a:ea typeface="IBM Plex Sans"/>
                <a:cs typeface="IBM Plex Sans"/>
                <a:sym typeface="IBM Plex Sans"/>
              </a:rPr>
              <a:t>CASE STUDY</a:t>
            </a:r>
            <a:endParaRPr sz="1000" b="1">
              <a:latin typeface="IBM Plex Sans"/>
              <a:ea typeface="IBM Plex Sans"/>
              <a:cs typeface="IBM Plex Sans"/>
              <a:sym typeface="IBM Plex Sans"/>
            </a:endParaRPr>
          </a:p>
        </p:txBody>
      </p:sp>
      <p:pic>
        <p:nvPicPr>
          <p:cNvPr id="661" name="Google Shape;661;p58"/>
          <p:cNvPicPr preferRelativeResize="0"/>
          <p:nvPr/>
        </p:nvPicPr>
        <p:blipFill rotWithShape="1">
          <a:blip r:embed="rId4">
            <a:alphaModFix/>
          </a:blip>
          <a:srcRect l="15707" t="30198" r="16821" b="30194"/>
          <a:stretch/>
        </p:blipFill>
        <p:spPr>
          <a:xfrm>
            <a:off x="6042450" y="2966150"/>
            <a:ext cx="2342824" cy="633750"/>
          </a:xfrm>
          <a:prstGeom prst="rect">
            <a:avLst/>
          </a:prstGeom>
          <a:noFill/>
          <a:ln>
            <a:noFill/>
          </a:ln>
        </p:spPr>
      </p:pic>
      <p:sp>
        <p:nvSpPr>
          <p:cNvPr id="662" name="Google Shape;662;p58"/>
          <p:cNvSpPr txBox="1"/>
          <p:nvPr/>
        </p:nvSpPr>
        <p:spPr>
          <a:xfrm>
            <a:off x="932150" y="3075275"/>
            <a:ext cx="4532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rgbClr val="242424"/>
                </a:solidFill>
                <a:latin typeface="IBM Plex Sans Medium"/>
                <a:ea typeface="IBM Plex Sans Medium"/>
                <a:cs typeface="IBM Plex Sans Medium"/>
                <a:sym typeface="IBM Plex Sans Medium"/>
              </a:rPr>
              <a:t>DTC Fashion Brand</a:t>
            </a:r>
            <a:endParaRPr sz="1500">
              <a:solidFill>
                <a:srgbClr val="242424"/>
              </a:solidFill>
              <a:latin typeface="IBM Plex Sans Medium"/>
              <a:ea typeface="IBM Plex Sans Medium"/>
              <a:cs typeface="IBM Plex Sans Medium"/>
              <a:sym typeface="IBM Plex Sa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9"/>
          <p:cNvSpPr txBox="1">
            <a:spLocks noGrp="1"/>
          </p:cNvSpPr>
          <p:nvPr>
            <p:ph type="title" idx="4294967295"/>
          </p:nvPr>
        </p:nvSpPr>
        <p:spPr>
          <a:xfrm>
            <a:off x="301750" y="137150"/>
            <a:ext cx="8719500" cy="49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7414"/>
              <a:buFont typeface="Arial"/>
              <a:buNone/>
            </a:pPr>
            <a:r>
              <a:rPr lang="en-GB" sz="2320" b="1">
                <a:latin typeface="IBM Plex Sans"/>
                <a:ea typeface="IBM Plex Sans"/>
                <a:cs typeface="IBM Plex Sans"/>
                <a:sym typeface="IBM Plex Sans"/>
              </a:rPr>
              <a:t>Meet </a:t>
            </a:r>
            <a:r>
              <a:rPr lang="en-GB" sz="2320" b="1">
                <a:solidFill>
                  <a:srgbClr val="C81414"/>
                </a:solidFill>
                <a:latin typeface="IBM Plex Sans"/>
                <a:ea typeface="IBM Plex Sans"/>
                <a:cs typeface="IBM Plex Sans"/>
                <a:sym typeface="IBM Plex Sans"/>
              </a:rPr>
              <a:t>Ovadia Labaton</a:t>
            </a:r>
            <a:endParaRPr sz="2320" b="1">
              <a:solidFill>
                <a:srgbClr val="C81414"/>
              </a:solidFill>
              <a:latin typeface="IBM Plex Sans"/>
              <a:ea typeface="IBM Plex Sans"/>
              <a:cs typeface="IBM Plex Sans"/>
              <a:sym typeface="IBM Plex Sans"/>
            </a:endParaRPr>
          </a:p>
        </p:txBody>
      </p:sp>
      <p:pic>
        <p:nvPicPr>
          <p:cNvPr id="668" name="Google Shape;668;p59"/>
          <p:cNvPicPr preferRelativeResize="0"/>
          <p:nvPr/>
        </p:nvPicPr>
        <p:blipFill>
          <a:blip r:embed="rId3">
            <a:alphaModFix/>
          </a:blip>
          <a:stretch>
            <a:fillRect/>
          </a:stretch>
        </p:blipFill>
        <p:spPr>
          <a:xfrm>
            <a:off x="457550" y="1075950"/>
            <a:ext cx="2870800" cy="2870776"/>
          </a:xfrm>
          <a:prstGeom prst="rect">
            <a:avLst/>
          </a:prstGeom>
          <a:noFill/>
          <a:ln>
            <a:noFill/>
          </a:ln>
          <a:effectLst>
            <a:outerShdw blurRad="57150" dist="19050" dir="5400000" algn="bl" rotWithShape="0">
              <a:srgbClr val="000000">
                <a:alpha val="50000"/>
              </a:srgbClr>
            </a:outerShdw>
          </a:effectLst>
        </p:spPr>
      </p:pic>
      <p:sp>
        <p:nvSpPr>
          <p:cNvPr id="669" name="Google Shape;669;p59"/>
          <p:cNvSpPr txBox="1"/>
          <p:nvPr/>
        </p:nvSpPr>
        <p:spPr>
          <a:xfrm>
            <a:off x="496300" y="3946725"/>
            <a:ext cx="27933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3100" b="1">
                <a:solidFill>
                  <a:srgbClr val="7F7F7F"/>
                </a:solidFill>
                <a:latin typeface="Abel"/>
                <a:ea typeface="Abel"/>
                <a:cs typeface="Abel"/>
                <a:sym typeface="Abel"/>
              </a:rPr>
              <a:t>Ovadia Labaton</a:t>
            </a:r>
            <a:br>
              <a:rPr lang="en-GB" sz="2300">
                <a:solidFill>
                  <a:srgbClr val="7F7F7F"/>
                </a:solidFill>
                <a:latin typeface="Abel"/>
                <a:ea typeface="Abel"/>
                <a:cs typeface="Abel"/>
                <a:sym typeface="Abel"/>
              </a:rPr>
            </a:br>
            <a:r>
              <a:rPr lang="en-GB" sz="1800">
                <a:solidFill>
                  <a:srgbClr val="7F7F7F"/>
                </a:solidFill>
                <a:latin typeface="Abel"/>
                <a:ea typeface="Abel"/>
                <a:cs typeface="Abel"/>
                <a:sym typeface="Abel"/>
              </a:rPr>
              <a:t>Co-Founder, The Perfect Jean</a:t>
            </a:r>
            <a:endParaRPr sz="1800">
              <a:solidFill>
                <a:srgbClr val="7F7F7F"/>
              </a:solidFill>
              <a:latin typeface="Abel"/>
              <a:ea typeface="Abel"/>
              <a:cs typeface="Abel"/>
              <a:sym typeface="Abel"/>
            </a:endParaRPr>
          </a:p>
        </p:txBody>
      </p:sp>
      <p:sp>
        <p:nvSpPr>
          <p:cNvPr id="670" name="Google Shape;670;p59"/>
          <p:cNvSpPr txBox="1"/>
          <p:nvPr/>
        </p:nvSpPr>
        <p:spPr>
          <a:xfrm>
            <a:off x="3773400" y="1388775"/>
            <a:ext cx="4736700" cy="109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a:solidFill>
                  <a:srgbClr val="8A8A8A"/>
                </a:solidFill>
                <a:latin typeface="Montserrat Medium"/>
                <a:ea typeface="Montserrat Medium"/>
                <a:cs typeface="Montserrat Medium"/>
                <a:sym typeface="Montserrat Medium"/>
              </a:rPr>
              <a:t>DTC Leader &amp; Entrepreneur </a:t>
            </a:r>
            <a:endParaRPr sz="2500">
              <a:solidFill>
                <a:srgbClr val="8A8A8A"/>
              </a:solidFill>
              <a:latin typeface="Montserrat Medium"/>
              <a:ea typeface="Montserrat Medium"/>
              <a:cs typeface="Montserrat Medium"/>
              <a:sym typeface="Montserrat Medium"/>
            </a:endParaRPr>
          </a:p>
          <a:p>
            <a:pPr marL="0" lvl="0" indent="0" algn="l" rtl="0">
              <a:spcBef>
                <a:spcPts val="500"/>
              </a:spcBef>
              <a:spcAft>
                <a:spcPts val="0"/>
              </a:spcAft>
              <a:buNone/>
            </a:pPr>
            <a:r>
              <a:rPr lang="en-GB">
                <a:solidFill>
                  <a:srgbClr val="8A8A8A"/>
                </a:solidFill>
                <a:latin typeface="Montserrat Medium"/>
                <a:ea typeface="Montserrat Medium"/>
                <a:cs typeface="Montserrat Medium"/>
                <a:sym typeface="Montserrat Medium"/>
              </a:rPr>
              <a:t>The Perfect Jean, Kidbox, Liquorbox, VC/PE roles</a:t>
            </a:r>
            <a:endParaRPr>
              <a:solidFill>
                <a:srgbClr val="8A8A8A"/>
              </a:solidFill>
              <a:latin typeface="Montserrat Medium"/>
              <a:ea typeface="Montserrat Medium"/>
              <a:cs typeface="Montserrat Medium"/>
              <a:sym typeface="Montserrat Medium"/>
            </a:endParaRPr>
          </a:p>
          <a:p>
            <a:pPr marL="0" lvl="0" indent="0" algn="l" rtl="0">
              <a:spcBef>
                <a:spcPts val="500"/>
              </a:spcBef>
              <a:spcAft>
                <a:spcPts val="500"/>
              </a:spcAft>
              <a:buNone/>
            </a:pPr>
            <a:endParaRPr sz="1200">
              <a:solidFill>
                <a:srgbClr val="8A8A8A"/>
              </a:solidFill>
              <a:latin typeface="Montserrat Medium"/>
              <a:ea typeface="Montserrat Medium"/>
              <a:cs typeface="Montserrat Medium"/>
              <a:sym typeface="Montserrat Medium"/>
            </a:endParaRPr>
          </a:p>
        </p:txBody>
      </p:sp>
      <p:pic>
        <p:nvPicPr>
          <p:cNvPr id="671" name="Google Shape;671;p59"/>
          <p:cNvPicPr preferRelativeResize="0"/>
          <p:nvPr/>
        </p:nvPicPr>
        <p:blipFill rotWithShape="1">
          <a:blip r:embed="rId4">
            <a:alphaModFix/>
          </a:blip>
          <a:srcRect l="15586" t="31124" r="16942" b="29267"/>
          <a:stretch/>
        </p:blipFill>
        <p:spPr>
          <a:xfrm>
            <a:off x="3865625" y="2284225"/>
            <a:ext cx="2528750" cy="684050"/>
          </a:xfrm>
          <a:prstGeom prst="rect">
            <a:avLst/>
          </a:prstGeom>
          <a:noFill/>
          <a:ln>
            <a:noFill/>
          </a:ln>
        </p:spPr>
      </p:pic>
      <p:pic>
        <p:nvPicPr>
          <p:cNvPr id="672" name="Google Shape;672;p59"/>
          <p:cNvPicPr preferRelativeResize="0"/>
          <p:nvPr/>
        </p:nvPicPr>
        <p:blipFill>
          <a:blip r:embed="rId5">
            <a:alphaModFix/>
          </a:blip>
          <a:stretch>
            <a:fillRect/>
          </a:stretch>
        </p:blipFill>
        <p:spPr>
          <a:xfrm>
            <a:off x="6499220" y="2322050"/>
            <a:ext cx="769775" cy="769775"/>
          </a:xfrm>
          <a:prstGeom prst="rect">
            <a:avLst/>
          </a:prstGeom>
          <a:noFill/>
          <a:ln>
            <a:noFill/>
          </a:ln>
        </p:spPr>
      </p:pic>
      <p:pic>
        <p:nvPicPr>
          <p:cNvPr id="673" name="Google Shape;673;p59"/>
          <p:cNvPicPr preferRelativeResize="0"/>
          <p:nvPr/>
        </p:nvPicPr>
        <p:blipFill rotWithShape="1">
          <a:blip r:embed="rId6">
            <a:alphaModFix/>
          </a:blip>
          <a:srcRect t="22443" b="25400"/>
          <a:stretch/>
        </p:blipFill>
        <p:spPr>
          <a:xfrm>
            <a:off x="7345700" y="2350050"/>
            <a:ext cx="1311525" cy="684050"/>
          </a:xfrm>
          <a:prstGeom prst="rect">
            <a:avLst/>
          </a:prstGeom>
          <a:noFill/>
          <a:ln>
            <a:noFill/>
          </a:ln>
        </p:spPr>
      </p:pic>
      <p:pic>
        <p:nvPicPr>
          <p:cNvPr id="674" name="Google Shape;674;p59"/>
          <p:cNvPicPr preferRelativeResize="0"/>
          <p:nvPr/>
        </p:nvPicPr>
        <p:blipFill>
          <a:blip r:embed="rId7">
            <a:alphaModFix/>
          </a:blip>
          <a:stretch>
            <a:fillRect/>
          </a:stretch>
        </p:blipFill>
        <p:spPr>
          <a:xfrm>
            <a:off x="4921400" y="3420200"/>
            <a:ext cx="769775" cy="769775"/>
          </a:xfrm>
          <a:prstGeom prst="rect">
            <a:avLst/>
          </a:prstGeom>
          <a:noFill/>
          <a:ln>
            <a:noFill/>
          </a:ln>
        </p:spPr>
      </p:pic>
      <p:pic>
        <p:nvPicPr>
          <p:cNvPr id="675" name="Google Shape;675;p59"/>
          <p:cNvPicPr preferRelativeResize="0"/>
          <p:nvPr/>
        </p:nvPicPr>
        <p:blipFill>
          <a:blip r:embed="rId8">
            <a:alphaModFix/>
          </a:blip>
          <a:stretch>
            <a:fillRect/>
          </a:stretch>
        </p:blipFill>
        <p:spPr>
          <a:xfrm>
            <a:off x="5864675" y="3420200"/>
            <a:ext cx="769775" cy="769775"/>
          </a:xfrm>
          <a:prstGeom prst="rect">
            <a:avLst/>
          </a:prstGeom>
          <a:noFill/>
          <a:ln>
            <a:noFill/>
          </a:ln>
        </p:spPr>
      </p:pic>
      <p:pic>
        <p:nvPicPr>
          <p:cNvPr id="676" name="Google Shape;676;p59"/>
          <p:cNvPicPr preferRelativeResize="0"/>
          <p:nvPr/>
        </p:nvPicPr>
        <p:blipFill>
          <a:blip r:embed="rId9">
            <a:alphaModFix/>
          </a:blip>
          <a:stretch>
            <a:fillRect/>
          </a:stretch>
        </p:blipFill>
        <p:spPr>
          <a:xfrm>
            <a:off x="6886400" y="3420200"/>
            <a:ext cx="769775" cy="769775"/>
          </a:xfrm>
          <a:prstGeom prst="rect">
            <a:avLst/>
          </a:prstGeom>
          <a:noFill/>
          <a:ln>
            <a:noFill/>
          </a:ln>
        </p:spPr>
      </p:pic>
      <p:pic>
        <p:nvPicPr>
          <p:cNvPr id="677" name="Google Shape;677;p59"/>
          <p:cNvPicPr preferRelativeResize="0"/>
          <p:nvPr/>
        </p:nvPicPr>
        <p:blipFill>
          <a:blip r:embed="rId10">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title" idx="4294967295"/>
          </p:nvPr>
        </p:nvSpPr>
        <p:spPr>
          <a:xfrm>
            <a:off x="301750" y="137150"/>
            <a:ext cx="8719500" cy="49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7414"/>
              <a:buFont typeface="Arial"/>
              <a:buNone/>
            </a:pPr>
            <a:r>
              <a:rPr lang="en-GB" sz="2320" b="1">
                <a:latin typeface="IBM Plex Sans"/>
                <a:ea typeface="IBM Plex Sans"/>
                <a:cs typeface="IBM Plex Sans"/>
                <a:sym typeface="IBM Plex Sans"/>
              </a:rPr>
              <a:t>Live Case Study: Facebook &amp; Tiktok test for </a:t>
            </a:r>
            <a:r>
              <a:rPr lang="en-GB" sz="2320" b="1">
                <a:solidFill>
                  <a:srgbClr val="C81414"/>
                </a:solidFill>
                <a:latin typeface="IBM Plex Sans"/>
                <a:ea typeface="IBM Plex Sans"/>
                <a:cs typeface="IBM Plex Sans"/>
                <a:sym typeface="IBM Plex Sans"/>
              </a:rPr>
              <a:t>The Perfect Jean</a:t>
            </a:r>
            <a:endParaRPr sz="2320" b="1">
              <a:solidFill>
                <a:srgbClr val="C81414"/>
              </a:solidFill>
              <a:latin typeface="IBM Plex Sans"/>
              <a:ea typeface="IBM Plex Sans"/>
              <a:cs typeface="IBM Plex Sans"/>
              <a:sym typeface="IBM Plex Sans"/>
            </a:endParaRPr>
          </a:p>
        </p:txBody>
      </p:sp>
      <p:sp>
        <p:nvSpPr>
          <p:cNvPr id="683" name="Google Shape;683;p60"/>
          <p:cNvSpPr txBox="1"/>
          <p:nvPr/>
        </p:nvSpPr>
        <p:spPr>
          <a:xfrm>
            <a:off x="712650" y="919450"/>
            <a:ext cx="5523300" cy="3861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1200" b="1">
                <a:solidFill>
                  <a:srgbClr val="FF0000"/>
                </a:solidFill>
                <a:latin typeface="Montserrat"/>
                <a:ea typeface="Montserrat"/>
                <a:cs typeface="Montserrat"/>
                <a:sym typeface="Montserrat"/>
              </a:rPr>
              <a:t>Brand Brief:</a:t>
            </a:r>
            <a:endParaRPr sz="1200" b="1">
              <a:solidFill>
                <a:srgbClr val="FF0000"/>
              </a:solidFill>
              <a:latin typeface="Montserrat"/>
              <a:ea typeface="Montserrat"/>
              <a:cs typeface="Montserrat"/>
              <a:sym typeface="Montserrat"/>
            </a:endParaRPr>
          </a:p>
          <a:p>
            <a:pPr marL="457200" marR="0" lvl="0" indent="-304800" algn="l" rtl="0">
              <a:lnSpc>
                <a:spcPct val="100000"/>
              </a:lnSpc>
              <a:spcBef>
                <a:spcPts val="10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Fashion DTC Brand</a:t>
            </a:r>
            <a:endParaRPr sz="1200">
              <a:solidFill>
                <a:srgbClr val="8A8A8A"/>
              </a:solidFill>
              <a:latin typeface="Montserrat Medium"/>
              <a:ea typeface="Montserrat Medium"/>
              <a:cs typeface="Montserrat Medium"/>
              <a:sym typeface="Montserrat Medium"/>
            </a:endParaRPr>
          </a:p>
          <a:p>
            <a:pPr marL="457200" marR="0" lvl="0"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Fast Growing Fashion eCommerce Brand | Startup</a:t>
            </a:r>
            <a:endParaRPr sz="1200">
              <a:solidFill>
                <a:srgbClr val="8A8A8A"/>
              </a:solidFill>
              <a:latin typeface="Montserrat Medium"/>
              <a:ea typeface="Montserrat Medium"/>
              <a:cs typeface="Montserrat Medium"/>
              <a:sym typeface="Montserrat Medium"/>
            </a:endParaRPr>
          </a:p>
          <a:p>
            <a:pPr marL="457200" marR="0" lvl="0"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&gt;30M/year GMV run rate</a:t>
            </a:r>
            <a:endParaRPr sz="1200">
              <a:solidFill>
                <a:srgbClr val="8A8A8A"/>
              </a:solidFill>
              <a:latin typeface="Montserrat Medium"/>
              <a:ea typeface="Montserrat Medium"/>
              <a:cs typeface="Montserrat Medium"/>
              <a:sym typeface="Montserrat Medium"/>
            </a:endParaRPr>
          </a:p>
          <a:p>
            <a:pPr marL="457200" marR="0" lvl="0"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Direct-to-Consumer, eCommerce-only, No Retail stores</a:t>
            </a:r>
            <a:endParaRPr sz="1200">
              <a:solidFill>
                <a:srgbClr val="8A8A8A"/>
              </a:solidFill>
              <a:latin typeface="Montserrat Medium"/>
              <a:ea typeface="Montserrat Medium"/>
              <a:cs typeface="Montserrat Medium"/>
              <a:sym typeface="Montserrat Medium"/>
            </a:endParaRPr>
          </a:p>
          <a:p>
            <a:pPr marL="457200" marR="0" lvl="0"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Growing ~2x YoY</a:t>
            </a:r>
            <a:endParaRPr sz="1200">
              <a:solidFill>
                <a:srgbClr val="8A8A8A"/>
              </a:solidFill>
              <a:latin typeface="Montserrat Medium"/>
              <a:ea typeface="Montserrat Medium"/>
              <a:cs typeface="Montserrat Medium"/>
              <a:sym typeface="Montserrat Medium"/>
            </a:endParaRPr>
          </a:p>
          <a:p>
            <a:pPr marL="457200" marR="0" lvl="0"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~4 years old</a:t>
            </a:r>
            <a:endParaRPr sz="1200">
              <a:solidFill>
                <a:srgbClr val="8A8A8A"/>
              </a:solidFill>
              <a:latin typeface="Montserrat Medium"/>
              <a:ea typeface="Montserrat Medium"/>
              <a:cs typeface="Montserrat Medium"/>
              <a:sym typeface="Montserrat Medium"/>
            </a:endParaRPr>
          </a:p>
          <a:p>
            <a:pPr marL="0" lvl="0" indent="0" algn="l" rtl="0">
              <a:spcBef>
                <a:spcPts val="500"/>
              </a:spcBef>
              <a:spcAft>
                <a:spcPts val="0"/>
              </a:spcAft>
              <a:buNone/>
            </a:pPr>
            <a:r>
              <a:rPr lang="en-GB" sz="1200" b="1">
                <a:solidFill>
                  <a:srgbClr val="FF0000"/>
                </a:solidFill>
                <a:latin typeface="Montserrat"/>
                <a:ea typeface="Montserrat"/>
                <a:cs typeface="Montserrat"/>
                <a:sym typeface="Montserrat"/>
              </a:rPr>
              <a:t>Go-to-market Strategy:</a:t>
            </a:r>
            <a:endParaRPr sz="1200" b="1">
              <a:solidFill>
                <a:srgbClr val="FF0000"/>
              </a:solidFill>
              <a:latin typeface="Montserrat"/>
              <a:ea typeface="Montserrat"/>
              <a:cs typeface="Montserrat"/>
              <a:sym typeface="Montserrat"/>
            </a:endParaRPr>
          </a:p>
          <a:p>
            <a:pPr marL="457200" marR="0" lvl="0" indent="-304800" algn="l" rtl="0">
              <a:lnSpc>
                <a:spcPct val="100000"/>
              </a:lnSpc>
              <a:spcBef>
                <a:spcPts val="10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Growth driver is primarily media</a:t>
            </a:r>
            <a:endParaRPr sz="1200">
              <a:solidFill>
                <a:srgbClr val="8A8A8A"/>
              </a:solidFill>
              <a:latin typeface="Montserrat Medium"/>
              <a:ea typeface="Montserrat Medium"/>
              <a:cs typeface="Montserrat Medium"/>
              <a:sym typeface="Montserrat Medium"/>
            </a:endParaRPr>
          </a:p>
          <a:p>
            <a:pPr marL="914400" marR="0" lvl="1"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Primarily Instagram/Facebook. </a:t>
            </a:r>
            <a:endParaRPr sz="1200">
              <a:solidFill>
                <a:srgbClr val="8A8A8A"/>
              </a:solidFill>
              <a:latin typeface="Montserrat Medium"/>
              <a:ea typeface="Montserrat Medium"/>
              <a:cs typeface="Montserrat Medium"/>
              <a:sym typeface="Montserrat Medium"/>
            </a:endParaRPr>
          </a:p>
          <a:p>
            <a:pPr marL="914400" marR="0" lvl="1" indent="-304800" algn="l" rtl="0">
              <a:lnSpc>
                <a:spcPct val="100000"/>
              </a:lnSpc>
              <a:spcBef>
                <a:spcPts val="5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Investing into TikTok, Google Shopping</a:t>
            </a:r>
            <a:endParaRPr sz="1200">
              <a:solidFill>
                <a:srgbClr val="8A8A8A"/>
              </a:solidFill>
              <a:latin typeface="Montserrat Medium"/>
              <a:ea typeface="Montserrat Medium"/>
              <a:cs typeface="Montserrat Medium"/>
              <a:sym typeface="Montserrat Medium"/>
            </a:endParaRPr>
          </a:p>
          <a:p>
            <a:pPr marL="0" lvl="0" indent="0" algn="l" rtl="0">
              <a:spcBef>
                <a:spcPts val="1000"/>
              </a:spcBef>
              <a:spcAft>
                <a:spcPts val="0"/>
              </a:spcAft>
              <a:buNone/>
            </a:pPr>
            <a:r>
              <a:rPr lang="en-GB" sz="1200" b="1">
                <a:solidFill>
                  <a:srgbClr val="FF0000"/>
                </a:solidFill>
                <a:latin typeface="Montserrat"/>
                <a:ea typeface="Montserrat"/>
                <a:cs typeface="Montserrat"/>
                <a:sym typeface="Montserrat"/>
              </a:rPr>
              <a:t>Attribution:</a:t>
            </a:r>
            <a:endParaRPr sz="1200" b="1">
              <a:solidFill>
                <a:srgbClr val="FF0000"/>
              </a:solidFill>
              <a:latin typeface="Montserrat"/>
              <a:ea typeface="Montserrat"/>
              <a:cs typeface="Montserrat"/>
              <a:sym typeface="Montserrat"/>
            </a:endParaRPr>
          </a:p>
          <a:p>
            <a:pPr marL="457200" lvl="0" indent="-304800" algn="l" rtl="0">
              <a:spcBef>
                <a:spcPts val="1000"/>
              </a:spcBef>
              <a:spcAft>
                <a:spcPts val="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Tools: NorthBeam</a:t>
            </a:r>
            <a:endParaRPr sz="1200">
              <a:solidFill>
                <a:srgbClr val="8A8A8A"/>
              </a:solidFill>
              <a:latin typeface="Montserrat Medium"/>
              <a:ea typeface="Montserrat Medium"/>
              <a:cs typeface="Montserrat Medium"/>
              <a:sym typeface="Montserrat Medium"/>
            </a:endParaRPr>
          </a:p>
          <a:p>
            <a:pPr marL="457200" lvl="0" indent="-304800" algn="l" rtl="0">
              <a:spcBef>
                <a:spcPts val="500"/>
              </a:spcBef>
              <a:spcAft>
                <a:spcPts val="500"/>
              </a:spcAft>
              <a:buClr>
                <a:srgbClr val="8A8A8A"/>
              </a:buClr>
              <a:buSzPts val="1200"/>
              <a:buFont typeface="Montserrat Medium"/>
              <a:buChar char="●"/>
            </a:pPr>
            <a:r>
              <a:rPr lang="en-GB" sz="1200">
                <a:solidFill>
                  <a:srgbClr val="8A8A8A"/>
                </a:solidFill>
                <a:latin typeface="Montserrat Medium"/>
                <a:ea typeface="Montserrat Medium"/>
                <a:cs typeface="Montserrat Medium"/>
                <a:sym typeface="Montserrat Medium"/>
              </a:rPr>
              <a:t>Consultants: M^2</a:t>
            </a:r>
            <a:endParaRPr sz="1200">
              <a:solidFill>
                <a:srgbClr val="8A8A8A"/>
              </a:solidFill>
              <a:latin typeface="Montserrat Medium"/>
              <a:ea typeface="Montserrat Medium"/>
              <a:cs typeface="Montserrat Medium"/>
              <a:sym typeface="Montserrat Medium"/>
            </a:endParaRPr>
          </a:p>
        </p:txBody>
      </p:sp>
      <p:pic>
        <p:nvPicPr>
          <p:cNvPr id="684" name="Google Shape;684;p60"/>
          <p:cNvPicPr preferRelativeResize="0"/>
          <p:nvPr/>
        </p:nvPicPr>
        <p:blipFill rotWithShape="1">
          <a:blip r:embed="rId3">
            <a:alphaModFix/>
          </a:blip>
          <a:srcRect l="15586" t="31124" r="16942" b="29267"/>
          <a:stretch/>
        </p:blipFill>
        <p:spPr>
          <a:xfrm>
            <a:off x="6159450" y="1601700"/>
            <a:ext cx="2528750" cy="684050"/>
          </a:xfrm>
          <a:prstGeom prst="rect">
            <a:avLst/>
          </a:prstGeom>
          <a:noFill/>
          <a:ln>
            <a:noFill/>
          </a:ln>
        </p:spPr>
      </p:pic>
      <p:sp>
        <p:nvSpPr>
          <p:cNvPr id="685" name="Google Shape;685;p60"/>
          <p:cNvSpPr txBox="1"/>
          <p:nvPr/>
        </p:nvSpPr>
        <p:spPr>
          <a:xfrm>
            <a:off x="5923825" y="3478050"/>
            <a:ext cx="3000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dk1"/>
                </a:solidFill>
                <a:latin typeface="Abel"/>
                <a:ea typeface="Abel"/>
                <a:cs typeface="Abel"/>
                <a:sym typeface="Abel"/>
              </a:rPr>
              <a:t>https://theperfectjean.nyc/</a:t>
            </a:r>
            <a:endParaRPr>
              <a:latin typeface="Abel"/>
              <a:ea typeface="Abel"/>
              <a:cs typeface="Abel"/>
              <a:sym typeface="Abel"/>
            </a:endParaRPr>
          </a:p>
        </p:txBody>
      </p:sp>
      <p:pic>
        <p:nvPicPr>
          <p:cNvPr id="686" name="Google Shape;686;p60"/>
          <p:cNvPicPr preferRelativeResize="0"/>
          <p:nvPr/>
        </p:nvPicPr>
        <p:blipFill>
          <a:blip r:embed="rId4">
            <a:alphaModFix/>
          </a:blip>
          <a:stretch>
            <a:fillRect/>
          </a:stretch>
        </p:blipFill>
        <p:spPr>
          <a:xfrm>
            <a:off x="6109439" y="2301725"/>
            <a:ext cx="2628772" cy="1160350"/>
          </a:xfrm>
          <a:prstGeom prst="rect">
            <a:avLst/>
          </a:prstGeom>
          <a:noFill/>
          <a:ln w="9525" cap="flat" cmpd="sng">
            <a:solidFill>
              <a:srgbClr val="9E9E9E"/>
            </a:solidFill>
            <a:prstDash val="solid"/>
            <a:round/>
            <a:headEnd type="none" w="sm" len="sm"/>
            <a:tailEnd type="none" w="sm" len="sm"/>
          </a:ln>
          <a:effectLst>
            <a:outerShdw blurRad="57150" dist="19050" dir="5400000" algn="bl" rotWithShape="0">
              <a:srgbClr val="000000">
                <a:alpha val="50000"/>
              </a:srgbClr>
            </a:outerShdw>
          </a:effectLst>
        </p:spPr>
      </p:pic>
      <p:pic>
        <p:nvPicPr>
          <p:cNvPr id="687" name="Google Shape;687;p60"/>
          <p:cNvPicPr preferRelativeResize="0"/>
          <p:nvPr/>
        </p:nvPicPr>
        <p:blipFill>
          <a:blip r:embed="rId5">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1"/>
          <p:cNvSpPr txBox="1"/>
          <p:nvPr/>
        </p:nvSpPr>
        <p:spPr>
          <a:xfrm>
            <a:off x="1671900" y="2388288"/>
            <a:ext cx="5800200" cy="1015800"/>
          </a:xfrm>
          <a:prstGeom prst="rect">
            <a:avLst/>
          </a:prstGeom>
          <a:noFill/>
          <a:ln>
            <a:noFill/>
          </a:ln>
        </p:spPr>
        <p:txBody>
          <a:bodyPr spcFirstLastPara="1" wrap="square" lIns="114300" tIns="91425" rIns="91425" bIns="91425" anchor="t" anchorCtr="0">
            <a:spAutoFit/>
          </a:bodyPr>
          <a:lstStyle/>
          <a:p>
            <a:pPr marL="0" marR="0" lvl="0" indent="0" algn="ctr" rtl="0">
              <a:lnSpc>
                <a:spcPct val="100000"/>
              </a:lnSpc>
              <a:spcBef>
                <a:spcPts val="0"/>
              </a:spcBef>
              <a:spcAft>
                <a:spcPts val="0"/>
              </a:spcAft>
              <a:buNone/>
            </a:pPr>
            <a:r>
              <a:rPr lang="en-GB" sz="1800">
                <a:solidFill>
                  <a:schemeClr val="dk2"/>
                </a:solidFill>
                <a:latin typeface="IBM Plex Sans"/>
                <a:ea typeface="IBM Plex Sans"/>
                <a:cs typeface="IBM Plex Sans"/>
                <a:sym typeface="IBM Plex Sans"/>
              </a:rPr>
              <a:t>All data presented has been blinded to protect brand’s P&amp;L confidentiality but preserve insights for educational purposes</a:t>
            </a:r>
            <a:endParaRPr sz="1800">
              <a:solidFill>
                <a:schemeClr val="dk2"/>
              </a:solidFill>
              <a:latin typeface="IBM Plex Sans"/>
              <a:ea typeface="IBM Plex Sans"/>
              <a:cs typeface="IBM Plex Sans"/>
              <a:sym typeface="IBM Plex Sans"/>
            </a:endParaRPr>
          </a:p>
        </p:txBody>
      </p:sp>
      <p:cxnSp>
        <p:nvCxnSpPr>
          <p:cNvPr id="693" name="Google Shape;693;p61"/>
          <p:cNvCxnSpPr/>
          <p:nvPr/>
        </p:nvCxnSpPr>
        <p:spPr>
          <a:xfrm>
            <a:off x="1173300" y="2293513"/>
            <a:ext cx="6797400" cy="0"/>
          </a:xfrm>
          <a:prstGeom prst="straightConnector1">
            <a:avLst/>
          </a:prstGeom>
          <a:noFill/>
          <a:ln w="19050" cap="flat" cmpd="sng">
            <a:solidFill>
              <a:srgbClr val="DAFFDD"/>
            </a:solidFill>
            <a:prstDash val="solid"/>
            <a:round/>
            <a:headEnd type="none" w="med" len="med"/>
            <a:tailEnd type="none" w="med" len="med"/>
          </a:ln>
        </p:spPr>
      </p:cxnSp>
      <p:sp>
        <p:nvSpPr>
          <p:cNvPr id="694" name="Google Shape;694;p61"/>
          <p:cNvSpPr txBox="1"/>
          <p:nvPr/>
        </p:nvSpPr>
        <p:spPr>
          <a:xfrm>
            <a:off x="3435000" y="1739413"/>
            <a:ext cx="2274000" cy="554100"/>
          </a:xfrm>
          <a:prstGeom prst="rect">
            <a:avLst/>
          </a:prstGeom>
          <a:noFill/>
          <a:ln>
            <a:noFill/>
          </a:ln>
        </p:spPr>
        <p:txBody>
          <a:bodyPr spcFirstLastPara="1" wrap="square" lIns="114300" tIns="91425" rIns="91425" bIns="91425" anchor="t" anchorCtr="0">
            <a:spAutoFit/>
          </a:bodyPr>
          <a:lstStyle/>
          <a:p>
            <a:pPr marL="0" lvl="0" indent="0" algn="ctr" rtl="0">
              <a:spcBef>
                <a:spcPts val="0"/>
              </a:spcBef>
              <a:spcAft>
                <a:spcPts val="0"/>
              </a:spcAft>
              <a:buNone/>
            </a:pPr>
            <a:r>
              <a:rPr lang="en-GB" sz="2400" b="1">
                <a:solidFill>
                  <a:srgbClr val="C81414"/>
                </a:solidFill>
                <a:latin typeface="IBM Plex Sans"/>
                <a:ea typeface="IBM Plex Sans"/>
                <a:cs typeface="IBM Plex Sans"/>
                <a:sym typeface="IBM Plex Sans"/>
              </a:rPr>
              <a:t>Note</a:t>
            </a:r>
            <a:endParaRPr sz="2400" b="1">
              <a:solidFill>
                <a:srgbClr val="C81414"/>
              </a:solidFill>
              <a:latin typeface="IBM Plex Sans"/>
              <a:ea typeface="IBM Plex Sans"/>
              <a:cs typeface="IBM Plex Sans"/>
              <a:sym typeface="IBM Plex Sans"/>
            </a:endParaRPr>
          </a:p>
        </p:txBody>
      </p:sp>
      <p:pic>
        <p:nvPicPr>
          <p:cNvPr id="695" name="Google Shape;695;p61"/>
          <p:cNvPicPr preferRelativeResize="0"/>
          <p:nvPr/>
        </p:nvPicPr>
        <p:blipFill>
          <a:blip r:embed="rId3">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None/>
            </a:pPr>
            <a:r>
              <a:rPr lang="en-GB" sz="2542" b="1">
                <a:latin typeface="IBM Plex Sans"/>
                <a:ea typeface="IBM Plex Sans"/>
                <a:cs typeface="IBM Plex Sans"/>
                <a:sym typeface="IBM Plex Sans"/>
              </a:rPr>
              <a:t>It’s </a:t>
            </a:r>
            <a:r>
              <a:rPr lang="en-GB" sz="2542" b="1">
                <a:solidFill>
                  <a:srgbClr val="C81414"/>
                </a:solidFill>
                <a:latin typeface="IBM Plex Sans"/>
                <a:ea typeface="IBM Plex Sans"/>
                <a:cs typeface="IBM Plex Sans"/>
                <a:sym typeface="IBM Plex Sans"/>
              </a:rPr>
              <a:t>Apr-May 2023</a:t>
            </a:r>
            <a:r>
              <a:rPr lang="en-GB" sz="2542" b="1">
                <a:latin typeface="IBM Plex Sans"/>
                <a:ea typeface="IBM Plex Sans"/>
                <a:cs typeface="IBM Plex Sans"/>
                <a:sym typeface="IBM Plex Sans"/>
              </a:rPr>
              <a:t> - what’s on Ovadia’s mind?</a:t>
            </a:r>
            <a:endParaRPr sz="3022">
              <a:latin typeface="IBM Plex Sans"/>
              <a:ea typeface="IBM Plex Sans"/>
              <a:cs typeface="IBM Plex Sans"/>
              <a:sym typeface="IBM Plex Sans"/>
            </a:endParaRPr>
          </a:p>
        </p:txBody>
      </p:sp>
      <p:pic>
        <p:nvPicPr>
          <p:cNvPr id="701" name="Google Shape;701;p62"/>
          <p:cNvPicPr preferRelativeResize="0"/>
          <p:nvPr/>
        </p:nvPicPr>
        <p:blipFill rotWithShape="1">
          <a:blip r:embed="rId3">
            <a:alphaModFix/>
          </a:blip>
          <a:srcRect l="11848"/>
          <a:stretch/>
        </p:blipFill>
        <p:spPr>
          <a:xfrm>
            <a:off x="411225" y="1128200"/>
            <a:ext cx="7792301" cy="3780775"/>
          </a:xfrm>
          <a:prstGeom prst="rect">
            <a:avLst/>
          </a:prstGeom>
          <a:noFill/>
          <a:ln>
            <a:noFill/>
          </a:ln>
        </p:spPr>
      </p:pic>
      <p:sp>
        <p:nvSpPr>
          <p:cNvPr id="702" name="Google Shape;702;p62"/>
          <p:cNvSpPr/>
          <p:nvPr/>
        </p:nvSpPr>
        <p:spPr>
          <a:xfrm>
            <a:off x="5414000" y="1631800"/>
            <a:ext cx="2934000" cy="3335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1000"/>
              </a:spcAft>
              <a:buClr>
                <a:schemeClr val="dk1"/>
              </a:buClr>
              <a:buSzPts val="1100"/>
              <a:buFont typeface="Arial"/>
              <a:buNone/>
            </a:pPr>
            <a:endParaRPr sz="1200" b="1">
              <a:solidFill>
                <a:srgbClr val="FF0000"/>
              </a:solidFill>
              <a:latin typeface="Montserrat"/>
              <a:ea typeface="Montserrat"/>
              <a:cs typeface="Montserrat"/>
              <a:sym typeface="Montserrat"/>
            </a:endParaRPr>
          </a:p>
        </p:txBody>
      </p:sp>
      <p:sp>
        <p:nvSpPr>
          <p:cNvPr id="703" name="Google Shape;703;p62"/>
          <p:cNvSpPr txBox="1"/>
          <p:nvPr/>
        </p:nvSpPr>
        <p:spPr>
          <a:xfrm>
            <a:off x="5898625" y="3431475"/>
            <a:ext cx="30000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500"/>
              </a:spcAft>
              <a:buNone/>
            </a:pPr>
            <a:r>
              <a:rPr lang="en-GB" sz="2300" i="1">
                <a:solidFill>
                  <a:srgbClr val="FF0000"/>
                </a:solidFill>
                <a:latin typeface="Abel"/>
                <a:ea typeface="Abel"/>
                <a:cs typeface="Abel"/>
                <a:sym typeface="Abel"/>
              </a:rPr>
              <a:t>“What am I actually getting for the my Facebook and TikTok spend?”</a:t>
            </a:r>
            <a:endParaRPr sz="2300" i="1">
              <a:solidFill>
                <a:srgbClr val="FF0000"/>
              </a:solidFill>
              <a:latin typeface="Abel"/>
              <a:ea typeface="Abel"/>
              <a:cs typeface="Abel"/>
              <a:sym typeface="Abel"/>
            </a:endParaRPr>
          </a:p>
        </p:txBody>
      </p:sp>
      <p:grpSp>
        <p:nvGrpSpPr>
          <p:cNvPr id="704" name="Google Shape;704;p62"/>
          <p:cNvGrpSpPr/>
          <p:nvPr/>
        </p:nvGrpSpPr>
        <p:grpSpPr>
          <a:xfrm>
            <a:off x="4365600" y="1760825"/>
            <a:ext cx="4466700" cy="1253550"/>
            <a:chOff x="4365600" y="1760825"/>
            <a:chExt cx="4466700" cy="1253550"/>
          </a:xfrm>
        </p:grpSpPr>
        <p:pic>
          <p:nvPicPr>
            <p:cNvPr id="705" name="Google Shape;705;p62"/>
            <p:cNvPicPr preferRelativeResize="0"/>
            <p:nvPr/>
          </p:nvPicPr>
          <p:blipFill>
            <a:blip r:embed="rId4">
              <a:alphaModFix/>
            </a:blip>
            <a:stretch>
              <a:fillRect/>
            </a:stretch>
          </p:blipFill>
          <p:spPr>
            <a:xfrm>
              <a:off x="4365600" y="2191925"/>
              <a:ext cx="4466700" cy="822450"/>
            </a:xfrm>
            <a:prstGeom prst="rect">
              <a:avLst/>
            </a:prstGeom>
            <a:no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sp>
          <p:nvSpPr>
            <p:cNvPr id="706" name="Google Shape;706;p62"/>
            <p:cNvSpPr txBox="1"/>
            <p:nvPr/>
          </p:nvSpPr>
          <p:spPr>
            <a:xfrm>
              <a:off x="6483600" y="1760825"/>
              <a:ext cx="2348700" cy="431100"/>
            </a:xfrm>
            <a:prstGeom prst="rect">
              <a:avLst/>
            </a:prstGeom>
            <a:noFill/>
            <a:ln w="9525" cap="flat" cmpd="sng">
              <a:solidFill>
                <a:srgbClr val="8A8A8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500"/>
                </a:spcAft>
                <a:buNone/>
              </a:pPr>
              <a:r>
                <a:rPr lang="en-GB" sz="1600" b="1">
                  <a:solidFill>
                    <a:srgbClr val="7F7F7F"/>
                  </a:solidFill>
                  <a:latin typeface="Abel"/>
                  <a:ea typeface="Abel"/>
                  <a:cs typeface="Abel"/>
                  <a:sym typeface="Abel"/>
                </a:rPr>
                <a:t>CPA</a:t>
              </a:r>
              <a:endParaRPr sz="1600" b="1">
                <a:solidFill>
                  <a:srgbClr val="7F7F7F"/>
                </a:solidFill>
                <a:latin typeface="Abel"/>
                <a:ea typeface="Abel"/>
                <a:cs typeface="Abel"/>
                <a:sym typeface="Abe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3"/>
          <p:cNvSpPr txBox="1">
            <a:spLocks noGrp="1"/>
          </p:cNvSpPr>
          <p:nvPr>
            <p:ph type="title" idx="4294967295"/>
          </p:nvPr>
        </p:nvSpPr>
        <p:spPr>
          <a:xfrm>
            <a:off x="301750" y="137150"/>
            <a:ext cx="8719500" cy="49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en-GB" sz="1988" b="1">
                <a:latin typeface="IBM Plex Sans"/>
                <a:ea typeface="IBM Plex Sans"/>
                <a:cs typeface="IBM Plex Sans"/>
                <a:sym typeface="IBM Plex Sans"/>
              </a:rPr>
              <a:t>Triangulation Analysis - </a:t>
            </a:r>
            <a:r>
              <a:rPr lang="en-GB" sz="1988" b="1">
                <a:solidFill>
                  <a:srgbClr val="C81414"/>
                </a:solidFill>
                <a:latin typeface="IBM Plex Sans"/>
                <a:ea typeface="IBM Plex Sans"/>
                <a:cs typeface="IBM Plex Sans"/>
                <a:sym typeface="IBM Plex Sans"/>
              </a:rPr>
              <a:t>Base Attribution + Inc Multiplier Benchmarks </a:t>
            </a:r>
            <a:endParaRPr sz="1988" b="1">
              <a:solidFill>
                <a:srgbClr val="C81414"/>
              </a:solidFill>
              <a:latin typeface="IBM Plex Sans"/>
              <a:ea typeface="IBM Plex Sans"/>
              <a:cs typeface="IBM Plex Sans"/>
              <a:sym typeface="IBM Plex Sans"/>
            </a:endParaRPr>
          </a:p>
        </p:txBody>
      </p:sp>
      <p:pic>
        <p:nvPicPr>
          <p:cNvPr id="712" name="Google Shape;712;p63"/>
          <p:cNvPicPr preferRelativeResize="0"/>
          <p:nvPr/>
        </p:nvPicPr>
        <p:blipFill>
          <a:blip r:embed="rId3">
            <a:alphaModFix/>
          </a:blip>
          <a:stretch>
            <a:fillRect/>
          </a:stretch>
        </p:blipFill>
        <p:spPr>
          <a:xfrm>
            <a:off x="67950" y="902675"/>
            <a:ext cx="7420477" cy="1847875"/>
          </a:xfrm>
          <a:prstGeom prst="rect">
            <a:avLst/>
          </a:prstGeom>
          <a:noFill/>
          <a:ln>
            <a:noFill/>
          </a:ln>
        </p:spPr>
      </p:pic>
      <p:sp>
        <p:nvSpPr>
          <p:cNvPr id="713" name="Google Shape;713;p63"/>
          <p:cNvSpPr/>
          <p:nvPr/>
        </p:nvSpPr>
        <p:spPr>
          <a:xfrm>
            <a:off x="7314425" y="1508413"/>
            <a:ext cx="174000" cy="181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3"/>
          <p:cNvSpPr txBox="1"/>
          <p:nvPr/>
        </p:nvSpPr>
        <p:spPr>
          <a:xfrm>
            <a:off x="7526575" y="1341750"/>
            <a:ext cx="1461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rgbClr val="1F1F1F"/>
                </a:solidFill>
                <a:highlight>
                  <a:schemeClr val="lt1"/>
                </a:highlight>
                <a:latin typeface="Google Sans"/>
                <a:ea typeface="Google Sans"/>
                <a:cs typeface="Google Sans"/>
                <a:sym typeface="Google Sans"/>
              </a:rPr>
              <a:t>Both Facebook and TikTok maybe close to their CPA headroom</a:t>
            </a:r>
            <a:endParaRPr sz="900">
              <a:solidFill>
                <a:srgbClr val="1F1F1F"/>
              </a:solidFill>
              <a:highlight>
                <a:srgbClr val="FFFFFF"/>
              </a:highlight>
              <a:latin typeface="Google Sans"/>
              <a:ea typeface="Google Sans"/>
              <a:cs typeface="Google Sans"/>
              <a:sym typeface="Google Sans"/>
            </a:endParaRPr>
          </a:p>
        </p:txBody>
      </p:sp>
      <p:sp>
        <p:nvSpPr>
          <p:cNvPr id="715" name="Google Shape;715;p63"/>
          <p:cNvSpPr/>
          <p:nvPr/>
        </p:nvSpPr>
        <p:spPr>
          <a:xfrm>
            <a:off x="7314425" y="1689913"/>
            <a:ext cx="174000" cy="181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3"/>
          <p:cNvSpPr txBox="1"/>
          <p:nvPr/>
        </p:nvSpPr>
        <p:spPr>
          <a:xfrm>
            <a:off x="7589825" y="987750"/>
            <a:ext cx="1461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rgbClr val="9E9E9E"/>
                </a:solidFill>
                <a:highlight>
                  <a:srgbClr val="FFFFFF"/>
                </a:highlight>
                <a:latin typeface="Abel"/>
                <a:ea typeface="Abel"/>
                <a:cs typeface="Abel"/>
                <a:sym typeface="Abel"/>
              </a:rPr>
              <a:t>Managing to </a:t>
            </a:r>
            <a:r>
              <a:rPr lang="en-GB" sz="1100" b="1">
                <a:solidFill>
                  <a:srgbClr val="9E9E9E"/>
                </a:solidFill>
                <a:highlight>
                  <a:schemeClr val="lt1"/>
                </a:highlight>
                <a:latin typeface="Abel"/>
                <a:ea typeface="Abel"/>
                <a:cs typeface="Abel"/>
                <a:sym typeface="Abel"/>
              </a:rPr>
              <a:t>$100 </a:t>
            </a:r>
            <a:r>
              <a:rPr lang="en-GB" sz="1100" b="1">
                <a:solidFill>
                  <a:srgbClr val="9E9E9E"/>
                </a:solidFill>
                <a:highlight>
                  <a:srgbClr val="FFFFFF"/>
                </a:highlight>
                <a:latin typeface="Abel"/>
                <a:ea typeface="Abel"/>
                <a:cs typeface="Abel"/>
                <a:sym typeface="Abel"/>
              </a:rPr>
              <a:t>CAC</a:t>
            </a:r>
            <a:endParaRPr sz="1100" b="1">
              <a:latin typeface="Abel"/>
              <a:ea typeface="Abel"/>
              <a:cs typeface="Abel"/>
              <a:sym typeface="Abel"/>
            </a:endParaRPr>
          </a:p>
        </p:txBody>
      </p:sp>
      <p:sp>
        <p:nvSpPr>
          <p:cNvPr id="717" name="Google Shape;717;p63"/>
          <p:cNvSpPr/>
          <p:nvPr/>
        </p:nvSpPr>
        <p:spPr>
          <a:xfrm>
            <a:off x="6469450" y="1526250"/>
            <a:ext cx="738900" cy="354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8" name="Google Shape;718;p63"/>
          <p:cNvSpPr/>
          <p:nvPr/>
        </p:nvSpPr>
        <p:spPr>
          <a:xfrm rot="5400000">
            <a:off x="4096464" y="2799247"/>
            <a:ext cx="174000" cy="181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p:cNvSpPr txBox="1"/>
          <p:nvPr/>
        </p:nvSpPr>
        <p:spPr>
          <a:xfrm>
            <a:off x="2367300" y="3070550"/>
            <a:ext cx="2596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1F1F1F"/>
                </a:solidFill>
                <a:highlight>
                  <a:schemeClr val="lt1"/>
                </a:highlight>
                <a:latin typeface="Google Sans"/>
                <a:ea typeface="Google Sans"/>
                <a:cs typeface="Google Sans"/>
                <a:sym typeface="Google Sans"/>
              </a:rPr>
              <a:t>New Customer baseline is around 44%</a:t>
            </a:r>
            <a:endParaRPr sz="900">
              <a:solidFill>
                <a:srgbClr val="1F1F1F"/>
              </a:solidFill>
              <a:highlight>
                <a:srgbClr val="FFFFFF"/>
              </a:highlight>
              <a:latin typeface="Google Sans"/>
              <a:ea typeface="Google Sans"/>
              <a:cs typeface="Google Sans"/>
              <a:sym typeface="Google Sans"/>
            </a:endParaRPr>
          </a:p>
        </p:txBody>
      </p:sp>
      <p:sp>
        <p:nvSpPr>
          <p:cNvPr id="720" name="Google Shape;720;p63"/>
          <p:cNvSpPr/>
          <p:nvPr/>
        </p:nvSpPr>
        <p:spPr>
          <a:xfrm rot="5400000">
            <a:off x="3076214" y="2799247"/>
            <a:ext cx="174000" cy="181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63"/>
          <p:cNvGrpSpPr/>
          <p:nvPr/>
        </p:nvGrpSpPr>
        <p:grpSpPr>
          <a:xfrm>
            <a:off x="252150" y="3804250"/>
            <a:ext cx="8306975" cy="738900"/>
            <a:chOff x="252150" y="3804250"/>
            <a:chExt cx="8306975" cy="738900"/>
          </a:xfrm>
        </p:grpSpPr>
        <p:sp>
          <p:nvSpPr>
            <p:cNvPr id="722" name="Google Shape;722;p63"/>
            <p:cNvSpPr txBox="1"/>
            <p:nvPr/>
          </p:nvSpPr>
          <p:spPr>
            <a:xfrm>
              <a:off x="2143325" y="3804250"/>
              <a:ext cx="6415800" cy="738900"/>
            </a:xfrm>
            <a:prstGeom prst="rect">
              <a:avLst/>
            </a:prstGeom>
            <a:noFill/>
            <a:ln>
              <a:noFill/>
            </a:ln>
          </p:spPr>
          <p:txBody>
            <a:bodyPr spcFirstLastPara="1" wrap="square" lIns="114300" tIns="91425" rIns="91425" bIns="91425" anchor="t" anchorCtr="0">
              <a:spAutoFit/>
            </a:bodyPr>
            <a:lstStyle/>
            <a:p>
              <a:pPr marL="0" marR="0" lvl="0" indent="0" algn="l" rtl="0">
                <a:lnSpc>
                  <a:spcPct val="100000"/>
                </a:lnSpc>
                <a:spcBef>
                  <a:spcPts val="0"/>
                </a:spcBef>
                <a:spcAft>
                  <a:spcPts val="0"/>
                </a:spcAft>
                <a:buNone/>
              </a:pPr>
              <a:r>
                <a:rPr lang="en-GB" sz="1200">
                  <a:solidFill>
                    <a:srgbClr val="7F7F7F"/>
                  </a:solidFill>
                  <a:latin typeface="Montserrat Medium"/>
                  <a:ea typeface="Montserrat Medium"/>
                  <a:cs typeface="Montserrat Medium"/>
                  <a:sym typeface="Montserrat Medium"/>
                </a:rPr>
                <a:t>Understand Facebook and Tiktok contribution using </a:t>
              </a:r>
              <a:r>
                <a:rPr lang="en-GB" sz="1200">
                  <a:solidFill>
                    <a:srgbClr val="FF0000"/>
                  </a:solidFill>
                  <a:latin typeface="Montserrat Medium"/>
                  <a:ea typeface="Montserrat Medium"/>
                  <a:cs typeface="Montserrat Medium"/>
                  <a:sym typeface="Montserrat Medium"/>
                </a:rPr>
                <a:t>Incrementality tests</a:t>
              </a:r>
              <a:endParaRPr sz="1200">
                <a:solidFill>
                  <a:srgbClr val="FF0000"/>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br>
                <a:rPr lang="en-GB" sz="1200">
                  <a:solidFill>
                    <a:srgbClr val="7F7F7F"/>
                  </a:solidFill>
                  <a:latin typeface="Montserrat Medium"/>
                  <a:ea typeface="Montserrat Medium"/>
                  <a:cs typeface="Montserrat Medium"/>
                  <a:sym typeface="Montserrat Medium"/>
                </a:rPr>
              </a:br>
              <a:r>
                <a:rPr lang="en-GB" sz="1200">
                  <a:solidFill>
                    <a:srgbClr val="7F7F7F"/>
                  </a:solidFill>
                  <a:latin typeface="Montserrat Medium"/>
                  <a:ea typeface="Montserrat Medium"/>
                  <a:cs typeface="Montserrat Medium"/>
                  <a:sym typeface="Montserrat Medium"/>
                </a:rPr>
                <a:t>Understand the base better using </a:t>
              </a:r>
              <a:r>
                <a:rPr lang="en-GB" sz="1200">
                  <a:solidFill>
                    <a:srgbClr val="FF0000"/>
                  </a:solidFill>
                  <a:latin typeface="Montserrat Medium"/>
                  <a:ea typeface="Montserrat Medium"/>
                  <a:cs typeface="Montserrat Medium"/>
                  <a:sym typeface="Montserrat Medium"/>
                </a:rPr>
                <a:t>Marketing Mix Models</a:t>
              </a:r>
              <a:endParaRPr sz="1200">
                <a:solidFill>
                  <a:srgbClr val="FF0000"/>
                </a:solidFill>
                <a:latin typeface="Montserrat Medium"/>
                <a:ea typeface="Montserrat Medium"/>
                <a:cs typeface="Montserrat Medium"/>
                <a:sym typeface="Montserrat Medium"/>
              </a:endParaRPr>
            </a:p>
          </p:txBody>
        </p:sp>
        <p:sp>
          <p:nvSpPr>
            <p:cNvPr id="723" name="Google Shape;723;p63"/>
            <p:cNvSpPr txBox="1"/>
            <p:nvPr/>
          </p:nvSpPr>
          <p:spPr>
            <a:xfrm>
              <a:off x="252150" y="3932650"/>
              <a:ext cx="1278000" cy="4464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700">
                  <a:solidFill>
                    <a:srgbClr val="8A8A8A"/>
                  </a:solidFill>
                  <a:latin typeface="Roboto Black"/>
                  <a:ea typeface="Roboto Black"/>
                  <a:cs typeface="Roboto Black"/>
                  <a:sym typeface="Roboto Black"/>
                </a:rPr>
                <a:t>Next Steps</a:t>
              </a:r>
              <a:endParaRPr sz="1700">
                <a:solidFill>
                  <a:srgbClr val="8A8A8A"/>
                </a:solidFill>
                <a:latin typeface="Roboto Black"/>
                <a:ea typeface="Roboto Black"/>
                <a:cs typeface="Roboto Black"/>
                <a:sym typeface="Roboto Black"/>
              </a:endParaRPr>
            </a:p>
          </p:txBody>
        </p:sp>
        <p:cxnSp>
          <p:nvCxnSpPr>
            <p:cNvPr id="724" name="Google Shape;724;p63"/>
            <p:cNvCxnSpPr/>
            <p:nvPr/>
          </p:nvCxnSpPr>
          <p:spPr>
            <a:xfrm>
              <a:off x="1558172" y="3868300"/>
              <a:ext cx="0" cy="575100"/>
            </a:xfrm>
            <a:prstGeom prst="straightConnector1">
              <a:avLst/>
            </a:prstGeom>
            <a:noFill/>
            <a:ln w="19050" cap="flat" cmpd="sng">
              <a:solidFill>
                <a:srgbClr val="464646"/>
              </a:solidFill>
              <a:prstDash val="solid"/>
              <a:round/>
              <a:headEnd type="none" w="med" len="med"/>
              <a:tailEnd type="none" w="med" len="med"/>
            </a:ln>
          </p:spPr>
        </p:cxnSp>
        <p:pic>
          <p:nvPicPr>
            <p:cNvPr id="725" name="Google Shape;725;p63" descr="Image result for exclamation mark"/>
            <p:cNvPicPr preferRelativeResize="0"/>
            <p:nvPr/>
          </p:nvPicPr>
          <p:blipFill rotWithShape="1">
            <a:blip r:embed="rId4">
              <a:alphaModFix/>
            </a:blip>
            <a:srcRect/>
            <a:stretch/>
          </p:blipFill>
          <p:spPr>
            <a:xfrm>
              <a:off x="1891324" y="3839424"/>
              <a:ext cx="252000" cy="252000"/>
            </a:xfrm>
            <a:prstGeom prst="rect">
              <a:avLst/>
            </a:prstGeom>
            <a:noFill/>
            <a:ln>
              <a:noFill/>
            </a:ln>
          </p:spPr>
        </p:pic>
        <p:pic>
          <p:nvPicPr>
            <p:cNvPr id="726" name="Google Shape;726;p63" descr="Image result for exclamation mark"/>
            <p:cNvPicPr preferRelativeResize="0"/>
            <p:nvPr/>
          </p:nvPicPr>
          <p:blipFill rotWithShape="1">
            <a:blip r:embed="rId4">
              <a:alphaModFix/>
            </a:blip>
            <a:srcRect/>
            <a:stretch/>
          </p:blipFill>
          <p:spPr>
            <a:xfrm>
              <a:off x="1891324" y="4219999"/>
              <a:ext cx="252000" cy="252000"/>
            </a:xfrm>
            <a:prstGeom prst="rect">
              <a:avLst/>
            </a:prstGeom>
            <a:noFill/>
            <a:ln>
              <a:noFill/>
            </a:ln>
          </p:spPr>
        </p:pic>
      </p:grpSp>
      <p:pic>
        <p:nvPicPr>
          <p:cNvPr id="727" name="Google Shape;727;p63"/>
          <p:cNvPicPr preferRelativeResize="0"/>
          <p:nvPr/>
        </p:nvPicPr>
        <p:blipFill>
          <a:blip r:embed="rId5">
            <a:alphaModFix/>
          </a:blip>
          <a:stretch>
            <a:fillRect/>
          </a:stretch>
        </p:blipFill>
        <p:spPr>
          <a:xfrm>
            <a:off x="6382925" y="1341751"/>
            <a:ext cx="1037543" cy="174000"/>
          </a:xfrm>
          <a:prstGeom prst="rect">
            <a:avLst/>
          </a:prstGeom>
          <a:noFill/>
          <a:ln>
            <a:noFill/>
          </a:ln>
        </p:spPr>
      </p:pic>
      <p:pic>
        <p:nvPicPr>
          <p:cNvPr id="728" name="Google Shape;728;p63"/>
          <p:cNvPicPr preferRelativeResize="0"/>
          <p:nvPr/>
        </p:nvPicPr>
        <p:blipFill>
          <a:blip r:embed="rId6">
            <a:alphaModFix/>
          </a:blip>
          <a:stretch>
            <a:fillRect/>
          </a:stretch>
        </p:blipFill>
        <p:spPr>
          <a:xfrm>
            <a:off x="8157252" y="4738078"/>
            <a:ext cx="873225" cy="24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4"/>
          <p:cNvSpPr txBox="1">
            <a:spLocks noGrp="1"/>
          </p:cNvSpPr>
          <p:nvPr>
            <p:ph type="title"/>
          </p:nvPr>
        </p:nvSpPr>
        <p:spPr>
          <a:xfrm>
            <a:off x="375725" y="318100"/>
            <a:ext cx="85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20" b="1">
                <a:solidFill>
                  <a:srgbClr val="C81414"/>
                </a:solidFill>
                <a:latin typeface="IBM Plex Sans"/>
                <a:ea typeface="IBM Plex Sans"/>
                <a:cs typeface="IBM Plex Sans"/>
                <a:sym typeface="IBM Plex Sans"/>
              </a:rPr>
              <a:t>Geo Testing </a:t>
            </a:r>
            <a:r>
              <a:rPr lang="en-GB" sz="2020" b="1">
                <a:latin typeface="IBM Plex Sans"/>
                <a:ea typeface="IBM Plex Sans"/>
                <a:cs typeface="IBM Plex Sans"/>
                <a:sym typeface="IBM Plex Sans"/>
              </a:rPr>
              <a:t>yielded results close to benchmark estimates</a:t>
            </a:r>
            <a:endParaRPr sz="1620" b="1">
              <a:latin typeface="IBM Plex Sans"/>
              <a:ea typeface="IBM Plex Sans"/>
              <a:cs typeface="IBM Plex Sans"/>
              <a:sym typeface="IBM Plex Sans"/>
            </a:endParaRPr>
          </a:p>
        </p:txBody>
      </p:sp>
      <p:cxnSp>
        <p:nvCxnSpPr>
          <p:cNvPr id="734" name="Google Shape;734;p64"/>
          <p:cNvCxnSpPr/>
          <p:nvPr/>
        </p:nvCxnSpPr>
        <p:spPr>
          <a:xfrm>
            <a:off x="2952000" y="1677900"/>
            <a:ext cx="0" cy="28620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64"/>
          <p:cNvCxnSpPr/>
          <p:nvPr/>
        </p:nvCxnSpPr>
        <p:spPr>
          <a:xfrm>
            <a:off x="4363325" y="1677900"/>
            <a:ext cx="0" cy="28620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64"/>
          <p:cNvCxnSpPr/>
          <p:nvPr/>
        </p:nvCxnSpPr>
        <p:spPr>
          <a:xfrm>
            <a:off x="5774650" y="1677900"/>
            <a:ext cx="0" cy="2862000"/>
          </a:xfrm>
          <a:prstGeom prst="straightConnector1">
            <a:avLst/>
          </a:prstGeom>
          <a:noFill/>
          <a:ln w="9525" cap="flat" cmpd="sng">
            <a:solidFill>
              <a:schemeClr val="dk2"/>
            </a:solidFill>
            <a:prstDash val="solid"/>
            <a:round/>
            <a:headEnd type="none" w="med" len="med"/>
            <a:tailEnd type="none" w="med" len="med"/>
          </a:ln>
        </p:spPr>
      </p:cxnSp>
      <p:sp>
        <p:nvSpPr>
          <p:cNvPr id="737" name="Google Shape;737;p64"/>
          <p:cNvSpPr txBox="1"/>
          <p:nvPr/>
        </p:nvSpPr>
        <p:spPr>
          <a:xfrm>
            <a:off x="1865300"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Platform Attribution</a:t>
            </a:r>
            <a:endParaRPr sz="1200">
              <a:solidFill>
                <a:srgbClr val="7F7F7F"/>
              </a:solidFill>
              <a:latin typeface="Oswald Light"/>
              <a:ea typeface="Oswald Light"/>
              <a:cs typeface="Oswald Light"/>
              <a:sym typeface="Oswald Light"/>
            </a:endParaRPr>
          </a:p>
        </p:txBody>
      </p:sp>
      <p:pic>
        <p:nvPicPr>
          <p:cNvPr id="738" name="Google Shape;738;p64"/>
          <p:cNvPicPr preferRelativeResize="0"/>
          <p:nvPr/>
        </p:nvPicPr>
        <p:blipFill>
          <a:blip r:embed="rId3">
            <a:alphaModFix/>
          </a:blip>
          <a:stretch>
            <a:fillRect/>
          </a:stretch>
        </p:blipFill>
        <p:spPr>
          <a:xfrm>
            <a:off x="138864" y="2105567"/>
            <a:ext cx="466208" cy="466178"/>
          </a:xfrm>
          <a:prstGeom prst="rect">
            <a:avLst/>
          </a:prstGeom>
          <a:noFill/>
          <a:ln>
            <a:noFill/>
          </a:ln>
        </p:spPr>
      </p:pic>
      <p:pic>
        <p:nvPicPr>
          <p:cNvPr id="739" name="Google Shape;739;p64"/>
          <p:cNvPicPr preferRelativeResize="0"/>
          <p:nvPr/>
        </p:nvPicPr>
        <p:blipFill>
          <a:blip r:embed="rId4">
            <a:alphaModFix/>
          </a:blip>
          <a:stretch>
            <a:fillRect/>
          </a:stretch>
        </p:blipFill>
        <p:spPr>
          <a:xfrm>
            <a:off x="138876" y="3673350"/>
            <a:ext cx="466200" cy="466121"/>
          </a:xfrm>
          <a:prstGeom prst="rect">
            <a:avLst/>
          </a:prstGeom>
          <a:noFill/>
          <a:ln>
            <a:noFill/>
          </a:ln>
        </p:spPr>
      </p:pic>
      <p:sp>
        <p:nvSpPr>
          <p:cNvPr id="740" name="Google Shape;740;p64"/>
          <p:cNvSpPr txBox="1"/>
          <p:nvPr/>
        </p:nvSpPr>
        <p:spPr>
          <a:xfrm>
            <a:off x="1968025"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61%</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$66</a:t>
            </a:r>
            <a:endParaRPr sz="2000">
              <a:solidFill>
                <a:srgbClr val="8A8A8A"/>
              </a:solidFill>
              <a:latin typeface="Google Sans Medium"/>
              <a:ea typeface="Google Sans Medium"/>
              <a:cs typeface="Google Sans Medium"/>
              <a:sym typeface="Google Sans Medium"/>
            </a:endParaRPr>
          </a:p>
        </p:txBody>
      </p:sp>
      <p:sp>
        <p:nvSpPr>
          <p:cNvPr id="741" name="Google Shape;741;p64"/>
          <p:cNvSpPr txBox="1"/>
          <p:nvPr/>
        </p:nvSpPr>
        <p:spPr>
          <a:xfrm>
            <a:off x="1968025" y="344217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12%</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$77</a:t>
            </a:r>
            <a:endParaRPr sz="2000">
              <a:solidFill>
                <a:srgbClr val="8A8A8A"/>
              </a:solidFill>
              <a:latin typeface="Google Sans Medium"/>
              <a:ea typeface="Google Sans Medium"/>
              <a:cs typeface="Google Sans Medium"/>
              <a:sym typeface="Google Sans Medium"/>
            </a:endParaRPr>
          </a:p>
        </p:txBody>
      </p:sp>
      <p:sp>
        <p:nvSpPr>
          <p:cNvPr id="742" name="Google Shape;742;p64"/>
          <p:cNvSpPr txBox="1"/>
          <p:nvPr/>
        </p:nvSpPr>
        <p:spPr>
          <a:xfrm>
            <a:off x="3229669"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Post-Purchase</a:t>
            </a:r>
            <a:endParaRPr sz="1200">
              <a:solidFill>
                <a:srgbClr val="7F7F7F"/>
              </a:solidFill>
              <a:latin typeface="Oswald Light"/>
              <a:ea typeface="Oswald Light"/>
              <a:cs typeface="Oswald Light"/>
              <a:sym typeface="Oswald Light"/>
            </a:endParaRPr>
          </a:p>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Survey</a:t>
            </a:r>
            <a:endParaRPr sz="1200">
              <a:solidFill>
                <a:srgbClr val="7F7F7F"/>
              </a:solidFill>
              <a:latin typeface="Oswald Light"/>
              <a:ea typeface="Oswald Light"/>
              <a:cs typeface="Oswald Light"/>
              <a:sym typeface="Oswald Light"/>
            </a:endParaRPr>
          </a:p>
        </p:txBody>
      </p:sp>
      <p:sp>
        <p:nvSpPr>
          <p:cNvPr id="743" name="Google Shape;743;p64"/>
          <p:cNvSpPr txBox="1"/>
          <p:nvPr/>
        </p:nvSpPr>
        <p:spPr>
          <a:xfrm>
            <a:off x="4609141"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MTA</a:t>
            </a:r>
            <a:endParaRPr sz="1200">
              <a:solidFill>
                <a:srgbClr val="7F7F7F"/>
              </a:solidFill>
              <a:latin typeface="Oswald Light"/>
              <a:ea typeface="Oswald Light"/>
              <a:cs typeface="Oswald Light"/>
              <a:sym typeface="Oswald Light"/>
            </a:endParaRPr>
          </a:p>
        </p:txBody>
      </p:sp>
      <p:sp>
        <p:nvSpPr>
          <p:cNvPr id="744" name="Google Shape;744;p64"/>
          <p:cNvSpPr txBox="1"/>
          <p:nvPr/>
        </p:nvSpPr>
        <p:spPr>
          <a:xfrm>
            <a:off x="4718941"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35%</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$115</a:t>
            </a:r>
            <a:endParaRPr sz="2000">
              <a:solidFill>
                <a:srgbClr val="8A8A8A"/>
              </a:solidFill>
              <a:latin typeface="Google Sans Medium"/>
              <a:ea typeface="Google Sans Medium"/>
              <a:cs typeface="Google Sans Medium"/>
              <a:sym typeface="Google Sans Medium"/>
            </a:endParaRPr>
          </a:p>
        </p:txBody>
      </p:sp>
      <p:sp>
        <p:nvSpPr>
          <p:cNvPr id="745" name="Google Shape;745;p64"/>
          <p:cNvSpPr txBox="1"/>
          <p:nvPr/>
        </p:nvSpPr>
        <p:spPr>
          <a:xfrm>
            <a:off x="4718941" y="344217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5%</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$176</a:t>
            </a:r>
            <a:endParaRPr sz="2000">
              <a:solidFill>
                <a:srgbClr val="8A8A8A"/>
              </a:solidFill>
              <a:latin typeface="Google Sans Medium"/>
              <a:ea typeface="Google Sans Medium"/>
              <a:cs typeface="Google Sans Medium"/>
              <a:sym typeface="Google Sans Medium"/>
            </a:endParaRPr>
          </a:p>
        </p:txBody>
      </p:sp>
      <p:sp>
        <p:nvSpPr>
          <p:cNvPr id="746" name="Google Shape;746;p64"/>
          <p:cNvSpPr txBox="1"/>
          <p:nvPr/>
        </p:nvSpPr>
        <p:spPr>
          <a:xfrm>
            <a:off x="6069719"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Geo Test</a:t>
            </a:r>
            <a:endParaRPr sz="1200">
              <a:solidFill>
                <a:srgbClr val="7F7F7F"/>
              </a:solidFill>
              <a:latin typeface="Oswald Light"/>
              <a:ea typeface="Oswald Light"/>
              <a:cs typeface="Oswald Light"/>
              <a:sym typeface="Oswald Light"/>
            </a:endParaRPr>
          </a:p>
        </p:txBody>
      </p:sp>
      <p:sp>
        <p:nvSpPr>
          <p:cNvPr id="747" name="Google Shape;747;p64"/>
          <p:cNvSpPr txBox="1"/>
          <p:nvPr/>
        </p:nvSpPr>
        <p:spPr>
          <a:xfrm>
            <a:off x="7056825"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Multiplier</a:t>
            </a:r>
            <a:endParaRPr sz="1200">
              <a:solidFill>
                <a:srgbClr val="7F7F7F"/>
              </a:solidFill>
              <a:latin typeface="Oswald Light"/>
              <a:ea typeface="Oswald Light"/>
              <a:cs typeface="Oswald Light"/>
              <a:sym typeface="Oswald Light"/>
            </a:endParaRPr>
          </a:p>
        </p:txBody>
      </p:sp>
      <p:sp>
        <p:nvSpPr>
          <p:cNvPr id="748" name="Google Shape;748;p64"/>
          <p:cNvSpPr txBox="1"/>
          <p:nvPr/>
        </p:nvSpPr>
        <p:spPr>
          <a:xfrm>
            <a:off x="681350" y="1874400"/>
            <a:ext cx="698700" cy="9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8A8A8A"/>
                </a:solidFill>
                <a:latin typeface="Google Sans Medium"/>
                <a:ea typeface="Google Sans Medium"/>
                <a:cs typeface="Google Sans Medium"/>
                <a:sym typeface="Google Sans Medium"/>
              </a:rPr>
              <a:t>Lift</a:t>
            </a:r>
            <a:endParaRPr sz="2000" b="1">
              <a:solidFill>
                <a:srgbClr val="8A8A8A"/>
              </a:solidFill>
              <a:latin typeface="Google Sans"/>
              <a:ea typeface="Google Sans"/>
              <a:cs typeface="Google Sans"/>
              <a:sym typeface="Google Sans"/>
            </a:endParaRPr>
          </a:p>
          <a:p>
            <a:pPr marL="0" lvl="0" indent="0" algn="l"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CPA</a:t>
            </a:r>
            <a:endParaRPr sz="2000" b="1">
              <a:solidFill>
                <a:srgbClr val="8A8A8A"/>
              </a:solidFill>
              <a:latin typeface="Google Sans"/>
              <a:ea typeface="Google Sans"/>
              <a:cs typeface="Google Sans"/>
              <a:sym typeface="Google Sans"/>
            </a:endParaRPr>
          </a:p>
        </p:txBody>
      </p:sp>
      <p:sp>
        <p:nvSpPr>
          <p:cNvPr id="749" name="Google Shape;749;p64"/>
          <p:cNvSpPr txBox="1"/>
          <p:nvPr/>
        </p:nvSpPr>
        <p:spPr>
          <a:xfrm>
            <a:off x="681350" y="3442170"/>
            <a:ext cx="698700" cy="9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8A8A8A"/>
                </a:solidFill>
                <a:latin typeface="Google Sans Medium"/>
                <a:ea typeface="Google Sans Medium"/>
                <a:cs typeface="Google Sans Medium"/>
                <a:sym typeface="Google Sans Medium"/>
              </a:rPr>
              <a:t>Lift</a:t>
            </a:r>
            <a:endParaRPr sz="2000">
              <a:solidFill>
                <a:srgbClr val="8A8A8A"/>
              </a:solidFill>
              <a:latin typeface="Google Sans Medium"/>
              <a:ea typeface="Google Sans Medium"/>
              <a:cs typeface="Google Sans Medium"/>
              <a:sym typeface="Google Sans Medium"/>
            </a:endParaRPr>
          </a:p>
          <a:p>
            <a:pPr marL="0" lvl="0" indent="0" algn="l"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CPA</a:t>
            </a:r>
            <a:endParaRPr sz="2000">
              <a:solidFill>
                <a:srgbClr val="8A8A8A"/>
              </a:solidFill>
              <a:latin typeface="Google Sans Medium"/>
              <a:ea typeface="Google Sans Medium"/>
              <a:cs typeface="Google Sans Medium"/>
              <a:sym typeface="Google Sans Medium"/>
            </a:endParaRPr>
          </a:p>
        </p:txBody>
      </p:sp>
      <p:sp>
        <p:nvSpPr>
          <p:cNvPr id="750" name="Google Shape;750;p64"/>
          <p:cNvSpPr txBox="1"/>
          <p:nvPr/>
        </p:nvSpPr>
        <p:spPr>
          <a:xfrm>
            <a:off x="3339469"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48%</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$83</a:t>
            </a:r>
            <a:endParaRPr sz="2000">
              <a:solidFill>
                <a:srgbClr val="8A8A8A"/>
              </a:solidFill>
              <a:latin typeface="Google Sans Medium"/>
              <a:ea typeface="Google Sans Medium"/>
              <a:cs typeface="Google Sans Medium"/>
              <a:sym typeface="Google Sans Medium"/>
            </a:endParaRPr>
          </a:p>
        </p:txBody>
      </p:sp>
      <p:sp>
        <p:nvSpPr>
          <p:cNvPr id="751" name="Google Shape;751;p64"/>
          <p:cNvSpPr txBox="1"/>
          <p:nvPr/>
        </p:nvSpPr>
        <p:spPr>
          <a:xfrm>
            <a:off x="3306169" y="3442175"/>
            <a:ext cx="8115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9%</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$100</a:t>
            </a:r>
            <a:endParaRPr sz="2000">
              <a:solidFill>
                <a:srgbClr val="8A8A8A"/>
              </a:solidFill>
              <a:latin typeface="Google Sans Medium"/>
              <a:ea typeface="Google Sans Medium"/>
              <a:cs typeface="Google Sans Medium"/>
              <a:sym typeface="Google Sans Medium"/>
            </a:endParaRPr>
          </a:p>
        </p:txBody>
      </p:sp>
      <p:sp>
        <p:nvSpPr>
          <p:cNvPr id="752" name="Google Shape;752;p64"/>
          <p:cNvSpPr txBox="1"/>
          <p:nvPr/>
        </p:nvSpPr>
        <p:spPr>
          <a:xfrm>
            <a:off x="1858225" y="824875"/>
            <a:ext cx="38160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b="1">
                <a:solidFill>
                  <a:srgbClr val="7F7F7F"/>
                </a:solidFill>
                <a:latin typeface="Oswald"/>
                <a:ea typeface="Oswald"/>
                <a:cs typeface="Oswald"/>
                <a:sym typeface="Oswald"/>
              </a:rPr>
              <a:t>Base Attribution</a:t>
            </a:r>
            <a:endParaRPr sz="1200" b="1">
              <a:solidFill>
                <a:srgbClr val="7F7F7F"/>
              </a:solidFill>
              <a:latin typeface="Oswald"/>
              <a:ea typeface="Oswald"/>
              <a:cs typeface="Oswald"/>
              <a:sym typeface="Oswald"/>
            </a:endParaRPr>
          </a:p>
        </p:txBody>
      </p:sp>
      <p:sp>
        <p:nvSpPr>
          <p:cNvPr id="753" name="Google Shape;753;p64"/>
          <p:cNvSpPr txBox="1"/>
          <p:nvPr/>
        </p:nvSpPr>
        <p:spPr>
          <a:xfrm>
            <a:off x="6255217" y="824875"/>
            <a:ext cx="16887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b="1">
                <a:solidFill>
                  <a:srgbClr val="7F7F7F"/>
                </a:solidFill>
                <a:latin typeface="Oswald"/>
                <a:ea typeface="Oswald"/>
                <a:cs typeface="Oswald"/>
                <a:sym typeface="Oswald"/>
              </a:rPr>
              <a:t>Advanced Attribution</a:t>
            </a:r>
            <a:endParaRPr sz="1200" b="1">
              <a:solidFill>
                <a:srgbClr val="7F7F7F"/>
              </a:solidFill>
              <a:latin typeface="Oswald"/>
              <a:ea typeface="Oswald"/>
              <a:cs typeface="Oswald"/>
              <a:sym typeface="Oswald"/>
            </a:endParaRPr>
          </a:p>
        </p:txBody>
      </p:sp>
      <p:cxnSp>
        <p:nvCxnSpPr>
          <p:cNvPr id="754" name="Google Shape;754;p64"/>
          <p:cNvCxnSpPr/>
          <p:nvPr/>
        </p:nvCxnSpPr>
        <p:spPr>
          <a:xfrm>
            <a:off x="2239874" y="1262350"/>
            <a:ext cx="3284400" cy="0"/>
          </a:xfrm>
          <a:prstGeom prst="straightConnector1">
            <a:avLst/>
          </a:prstGeom>
          <a:noFill/>
          <a:ln w="9525" cap="flat" cmpd="sng">
            <a:solidFill>
              <a:srgbClr val="9E9E9E"/>
            </a:solidFill>
            <a:prstDash val="solid"/>
            <a:round/>
            <a:headEnd type="none" w="med" len="med"/>
            <a:tailEnd type="none" w="med" len="med"/>
          </a:ln>
        </p:spPr>
      </p:cxnSp>
      <p:cxnSp>
        <p:nvCxnSpPr>
          <p:cNvPr id="755" name="Google Shape;755;p64"/>
          <p:cNvCxnSpPr/>
          <p:nvPr/>
        </p:nvCxnSpPr>
        <p:spPr>
          <a:xfrm>
            <a:off x="5774650" y="1254525"/>
            <a:ext cx="2497200" cy="0"/>
          </a:xfrm>
          <a:prstGeom prst="straightConnector1">
            <a:avLst/>
          </a:prstGeom>
          <a:noFill/>
          <a:ln w="9525" cap="flat" cmpd="sng">
            <a:solidFill>
              <a:srgbClr val="9E9E9E"/>
            </a:solidFill>
            <a:prstDash val="solid"/>
            <a:round/>
            <a:headEnd type="none" w="med" len="med"/>
            <a:tailEnd type="none" w="med" len="med"/>
          </a:ln>
        </p:spPr>
      </p:cxnSp>
      <p:sp>
        <p:nvSpPr>
          <p:cNvPr id="756" name="Google Shape;756;p64"/>
          <p:cNvSpPr txBox="1"/>
          <p:nvPr/>
        </p:nvSpPr>
        <p:spPr>
          <a:xfrm>
            <a:off x="6195266" y="190002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34%</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FF0000"/>
                </a:solidFill>
                <a:latin typeface="Google Sans Medium"/>
                <a:ea typeface="Google Sans Medium"/>
                <a:cs typeface="Google Sans Medium"/>
                <a:sym typeface="Google Sans Medium"/>
              </a:rPr>
              <a:t>$118</a:t>
            </a:r>
            <a:endParaRPr sz="2000">
              <a:solidFill>
                <a:srgbClr val="FF0000"/>
              </a:solidFill>
              <a:latin typeface="Google Sans Medium"/>
              <a:ea typeface="Google Sans Medium"/>
              <a:cs typeface="Google Sans Medium"/>
              <a:sym typeface="Google Sans Medium"/>
            </a:endParaRPr>
          </a:p>
        </p:txBody>
      </p:sp>
      <p:sp>
        <p:nvSpPr>
          <p:cNvPr id="757" name="Google Shape;757;p64"/>
          <p:cNvSpPr txBox="1"/>
          <p:nvPr/>
        </p:nvSpPr>
        <p:spPr>
          <a:xfrm>
            <a:off x="6195266" y="3429338"/>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9%</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FF0000"/>
                </a:solidFill>
                <a:latin typeface="Google Sans Medium"/>
                <a:ea typeface="Google Sans Medium"/>
                <a:cs typeface="Google Sans Medium"/>
                <a:sym typeface="Google Sans Medium"/>
              </a:rPr>
              <a:t>$99</a:t>
            </a:r>
            <a:endParaRPr sz="2000">
              <a:solidFill>
                <a:srgbClr val="FF0000"/>
              </a:solidFill>
              <a:latin typeface="Google Sans Medium"/>
              <a:ea typeface="Google Sans Medium"/>
              <a:cs typeface="Google Sans Medium"/>
              <a:sym typeface="Google Sans Medium"/>
            </a:endParaRPr>
          </a:p>
        </p:txBody>
      </p:sp>
      <p:sp>
        <p:nvSpPr>
          <p:cNvPr id="758" name="Google Shape;758;p64"/>
          <p:cNvSpPr txBox="1"/>
          <p:nvPr/>
        </p:nvSpPr>
        <p:spPr>
          <a:xfrm>
            <a:off x="7203166" y="2095625"/>
            <a:ext cx="744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2000">
                <a:solidFill>
                  <a:srgbClr val="7F7F7F"/>
                </a:solidFill>
                <a:latin typeface="Google Sans Medium"/>
                <a:ea typeface="Google Sans Medium"/>
                <a:cs typeface="Google Sans Medium"/>
                <a:sym typeface="Google Sans Medium"/>
              </a:rPr>
              <a:t>56%</a:t>
            </a:r>
            <a:endParaRPr sz="2000">
              <a:solidFill>
                <a:srgbClr val="7F7F7F"/>
              </a:solidFill>
              <a:latin typeface="Google Sans Medium"/>
              <a:ea typeface="Google Sans Medium"/>
              <a:cs typeface="Google Sans Medium"/>
              <a:sym typeface="Google Sans Medium"/>
            </a:endParaRPr>
          </a:p>
        </p:txBody>
      </p:sp>
      <p:sp>
        <p:nvSpPr>
          <p:cNvPr id="759" name="Google Shape;759;p64"/>
          <p:cNvSpPr txBox="1"/>
          <p:nvPr/>
        </p:nvSpPr>
        <p:spPr>
          <a:xfrm>
            <a:off x="7203166" y="3660100"/>
            <a:ext cx="744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2000">
                <a:solidFill>
                  <a:srgbClr val="7F7F7F"/>
                </a:solidFill>
                <a:latin typeface="Google Sans Medium"/>
                <a:ea typeface="Google Sans Medium"/>
                <a:cs typeface="Google Sans Medium"/>
                <a:sym typeface="Google Sans Medium"/>
              </a:rPr>
              <a:t>77%</a:t>
            </a:r>
            <a:endParaRPr sz="2000">
              <a:solidFill>
                <a:srgbClr val="7F7F7F"/>
              </a:solidFill>
              <a:latin typeface="Google Sans Medium"/>
              <a:ea typeface="Google Sans Medium"/>
              <a:cs typeface="Google Sans Medium"/>
              <a:sym typeface="Google Sans Medium"/>
            </a:endParaRPr>
          </a:p>
        </p:txBody>
      </p:sp>
      <p:pic>
        <p:nvPicPr>
          <p:cNvPr id="760" name="Google Shape;760;p64"/>
          <p:cNvPicPr preferRelativeResize="0"/>
          <p:nvPr/>
        </p:nvPicPr>
        <p:blipFill>
          <a:blip r:embed="rId5">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65"/>
          <p:cNvSpPr txBox="1">
            <a:spLocks noGrp="1"/>
          </p:cNvSpPr>
          <p:nvPr>
            <p:ph type="title"/>
          </p:nvPr>
        </p:nvSpPr>
        <p:spPr>
          <a:xfrm>
            <a:off x="436525" y="263325"/>
            <a:ext cx="85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120" b="1">
                <a:latin typeface="IBM Plex Sans"/>
                <a:ea typeface="IBM Plex Sans"/>
                <a:cs typeface="IBM Plex Sans"/>
                <a:sym typeface="IBM Plex Sans"/>
              </a:rPr>
              <a:t>Marketing Mix Model (MMM) for TPJ</a:t>
            </a:r>
            <a:endParaRPr sz="2120" b="1">
              <a:latin typeface="IBM Plex Sans"/>
              <a:ea typeface="IBM Plex Sans"/>
              <a:cs typeface="IBM Plex Sans"/>
              <a:sym typeface="IBM Plex Sans"/>
            </a:endParaRPr>
          </a:p>
        </p:txBody>
      </p:sp>
      <p:sp>
        <p:nvSpPr>
          <p:cNvPr id="766" name="Google Shape;766;p65"/>
          <p:cNvSpPr/>
          <p:nvPr/>
        </p:nvSpPr>
        <p:spPr>
          <a:xfrm>
            <a:off x="4343125" y="838625"/>
            <a:ext cx="1489500" cy="4024200"/>
          </a:xfrm>
          <a:prstGeom prst="rect">
            <a:avLst/>
          </a:prstGeom>
          <a:noFill/>
          <a:ln w="38100"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ctr" rtl="0">
              <a:spcBef>
                <a:spcPts val="0"/>
              </a:spcBef>
              <a:spcAft>
                <a:spcPts val="0"/>
              </a:spcAft>
              <a:buNone/>
            </a:pPr>
            <a:r>
              <a:rPr lang="en-GB" sz="1100"/>
              <a:t>Marketing Mix Model</a:t>
            </a:r>
            <a:endParaRPr sz="1100"/>
          </a:p>
        </p:txBody>
      </p:sp>
      <p:cxnSp>
        <p:nvCxnSpPr>
          <p:cNvPr id="767" name="Google Shape;767;p65"/>
          <p:cNvCxnSpPr/>
          <p:nvPr/>
        </p:nvCxnSpPr>
        <p:spPr>
          <a:xfrm>
            <a:off x="3908238" y="1097875"/>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768" name="Google Shape;768;p65"/>
          <p:cNvCxnSpPr/>
          <p:nvPr/>
        </p:nvCxnSpPr>
        <p:spPr>
          <a:xfrm>
            <a:off x="3909713" y="1551050"/>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769" name="Google Shape;769;p65"/>
          <p:cNvCxnSpPr/>
          <p:nvPr/>
        </p:nvCxnSpPr>
        <p:spPr>
          <a:xfrm>
            <a:off x="5827375" y="2718844"/>
            <a:ext cx="300300" cy="0"/>
          </a:xfrm>
          <a:prstGeom prst="straightConnector1">
            <a:avLst/>
          </a:prstGeom>
          <a:noFill/>
          <a:ln w="9525" cap="flat" cmpd="sng">
            <a:solidFill>
              <a:srgbClr val="595959"/>
            </a:solidFill>
            <a:prstDash val="solid"/>
            <a:round/>
            <a:headEnd type="none" w="med" len="med"/>
            <a:tailEnd type="triangle" w="med" len="med"/>
          </a:ln>
        </p:spPr>
      </p:cxnSp>
      <p:grpSp>
        <p:nvGrpSpPr>
          <p:cNvPr id="770" name="Google Shape;770;p65"/>
          <p:cNvGrpSpPr/>
          <p:nvPr/>
        </p:nvGrpSpPr>
        <p:grpSpPr>
          <a:xfrm>
            <a:off x="3307238" y="1025429"/>
            <a:ext cx="675868" cy="310608"/>
            <a:chOff x="5911240" y="1065920"/>
            <a:chExt cx="1336500" cy="614213"/>
          </a:xfrm>
        </p:grpSpPr>
        <p:pic>
          <p:nvPicPr>
            <p:cNvPr id="771" name="Google Shape;771;p65"/>
            <p:cNvPicPr preferRelativeResize="0"/>
            <p:nvPr/>
          </p:nvPicPr>
          <p:blipFill>
            <a:blip r:embed="rId3">
              <a:alphaModFix/>
            </a:blip>
            <a:stretch>
              <a:fillRect/>
            </a:stretch>
          </p:blipFill>
          <p:spPr>
            <a:xfrm>
              <a:off x="6429416" y="1065920"/>
              <a:ext cx="300168" cy="300168"/>
            </a:xfrm>
            <a:prstGeom prst="rect">
              <a:avLst/>
            </a:prstGeom>
            <a:noFill/>
            <a:ln>
              <a:noFill/>
            </a:ln>
          </p:spPr>
        </p:pic>
        <p:sp>
          <p:nvSpPr>
            <p:cNvPr id="772" name="Google Shape;772;p65"/>
            <p:cNvSpPr txBox="1"/>
            <p:nvPr/>
          </p:nvSpPr>
          <p:spPr>
            <a:xfrm>
              <a:off x="5911240" y="1300933"/>
              <a:ext cx="1336500" cy="379200"/>
            </a:xfrm>
            <a:prstGeom prst="rect">
              <a:avLst/>
            </a:prstGeom>
            <a:noFill/>
            <a:ln>
              <a:noFill/>
            </a:ln>
          </p:spPr>
          <p:txBody>
            <a:bodyPr spcFirstLastPara="1" wrap="square" lIns="41575" tIns="41575" rIns="41575" bIns="41575" anchor="t" anchorCtr="0">
              <a:spAutoFit/>
            </a:bodyPr>
            <a:lstStyle/>
            <a:p>
              <a:pPr marL="0" lvl="0" indent="0" algn="ctr" rtl="0">
                <a:spcBef>
                  <a:spcPts val="0"/>
                </a:spcBef>
                <a:spcAft>
                  <a:spcPts val="0"/>
                </a:spcAft>
                <a:buNone/>
              </a:pPr>
              <a:r>
                <a:rPr lang="en-GB" sz="700">
                  <a:solidFill>
                    <a:srgbClr val="434343"/>
                  </a:solidFill>
                  <a:latin typeface="Abel"/>
                  <a:ea typeface="Abel"/>
                  <a:cs typeface="Abel"/>
                  <a:sym typeface="Abel"/>
                </a:rPr>
                <a:t>Facebook Ads</a:t>
              </a:r>
              <a:endParaRPr sz="700">
                <a:solidFill>
                  <a:srgbClr val="434343"/>
                </a:solidFill>
                <a:latin typeface="Abel"/>
                <a:ea typeface="Abel"/>
                <a:cs typeface="Abel"/>
                <a:sym typeface="Abel"/>
              </a:endParaRPr>
            </a:p>
          </p:txBody>
        </p:sp>
      </p:grpSp>
      <p:grpSp>
        <p:nvGrpSpPr>
          <p:cNvPr id="773" name="Google Shape;773;p65"/>
          <p:cNvGrpSpPr/>
          <p:nvPr/>
        </p:nvGrpSpPr>
        <p:grpSpPr>
          <a:xfrm>
            <a:off x="3413971" y="1431813"/>
            <a:ext cx="462412" cy="238474"/>
            <a:chOff x="6431749" y="1066833"/>
            <a:chExt cx="914400" cy="471572"/>
          </a:xfrm>
        </p:grpSpPr>
        <p:pic>
          <p:nvPicPr>
            <p:cNvPr id="774" name="Google Shape;774;p65"/>
            <p:cNvPicPr preferRelativeResize="0"/>
            <p:nvPr/>
          </p:nvPicPr>
          <p:blipFill>
            <a:blip r:embed="rId4">
              <a:alphaModFix/>
            </a:blip>
            <a:stretch>
              <a:fillRect/>
            </a:stretch>
          </p:blipFill>
          <p:spPr>
            <a:xfrm>
              <a:off x="6617765" y="1066833"/>
              <a:ext cx="542349" cy="183255"/>
            </a:xfrm>
            <a:prstGeom prst="rect">
              <a:avLst/>
            </a:prstGeom>
            <a:noFill/>
            <a:ln>
              <a:noFill/>
            </a:ln>
          </p:spPr>
        </p:pic>
        <p:sp>
          <p:nvSpPr>
            <p:cNvPr id="775" name="Google Shape;775;p65"/>
            <p:cNvSpPr txBox="1"/>
            <p:nvPr/>
          </p:nvSpPr>
          <p:spPr>
            <a:xfrm>
              <a:off x="6431749" y="1159204"/>
              <a:ext cx="914400" cy="379200"/>
            </a:xfrm>
            <a:prstGeom prst="rect">
              <a:avLst/>
            </a:prstGeom>
            <a:noFill/>
            <a:ln>
              <a:noFill/>
            </a:ln>
          </p:spPr>
          <p:txBody>
            <a:bodyPr spcFirstLastPara="1" wrap="square" lIns="41575" tIns="41575" rIns="41575" bIns="41575" anchor="t" anchorCtr="0">
              <a:spAutoFit/>
            </a:bodyPr>
            <a:lstStyle/>
            <a:p>
              <a:pPr marL="0" lvl="0" indent="0" algn="ctr" rtl="0">
                <a:spcBef>
                  <a:spcPts val="0"/>
                </a:spcBef>
                <a:spcAft>
                  <a:spcPts val="0"/>
                </a:spcAft>
                <a:buNone/>
              </a:pPr>
              <a:r>
                <a:rPr lang="en-GB" sz="700">
                  <a:solidFill>
                    <a:srgbClr val="434343"/>
                  </a:solidFill>
                  <a:latin typeface="Abel"/>
                  <a:ea typeface="Abel"/>
                  <a:cs typeface="Abel"/>
                  <a:sym typeface="Abel"/>
                </a:rPr>
                <a:t>Search Ads</a:t>
              </a:r>
              <a:endParaRPr sz="700">
                <a:solidFill>
                  <a:srgbClr val="434343"/>
                </a:solidFill>
                <a:latin typeface="Abel"/>
                <a:ea typeface="Abel"/>
                <a:cs typeface="Abel"/>
                <a:sym typeface="Abel"/>
              </a:endParaRPr>
            </a:p>
          </p:txBody>
        </p:sp>
      </p:grpSp>
      <p:sp>
        <p:nvSpPr>
          <p:cNvPr id="776" name="Google Shape;776;p65"/>
          <p:cNvSpPr/>
          <p:nvPr/>
        </p:nvSpPr>
        <p:spPr>
          <a:xfrm flipH="1">
            <a:off x="2141625" y="944425"/>
            <a:ext cx="172200" cy="1236000"/>
          </a:xfrm>
          <a:prstGeom prst="rightBrace">
            <a:avLst>
              <a:gd name="adj1" fmla="val 50000"/>
              <a:gd name="adj2" fmla="val 50000"/>
            </a:avLst>
          </a:prstGeom>
          <a:noFill/>
          <a:ln w="19050" cap="flat" cmpd="sng">
            <a:solidFill>
              <a:srgbClr val="C2C2C2"/>
            </a:solidFill>
            <a:prstDash val="solid"/>
            <a:round/>
            <a:headEnd type="none" w="sm" len="sm"/>
            <a:tailEnd type="none" w="sm" len="sm"/>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777" name="Google Shape;777;p65"/>
          <p:cNvSpPr txBox="1"/>
          <p:nvPr/>
        </p:nvSpPr>
        <p:spPr>
          <a:xfrm>
            <a:off x="1410900" y="1536625"/>
            <a:ext cx="6525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800">
                <a:solidFill>
                  <a:srgbClr val="000000"/>
                </a:solidFill>
                <a:latin typeface="Montserrat Medium"/>
                <a:ea typeface="Montserrat Medium"/>
                <a:cs typeface="Montserrat Medium"/>
                <a:sym typeface="Montserrat Medium"/>
              </a:rPr>
              <a:t>Media </a:t>
            </a:r>
            <a:endParaRPr sz="800">
              <a:solidFill>
                <a:srgbClr val="000000"/>
              </a:solidFill>
              <a:latin typeface="Montserrat Medium"/>
              <a:ea typeface="Montserrat Medium"/>
              <a:cs typeface="Montserrat Medium"/>
              <a:sym typeface="Montserrat Medium"/>
            </a:endParaRPr>
          </a:p>
          <a:p>
            <a:pPr marL="0" lvl="0" indent="0" algn="r" rtl="0">
              <a:spcBef>
                <a:spcPts val="0"/>
              </a:spcBef>
              <a:spcAft>
                <a:spcPts val="0"/>
              </a:spcAft>
              <a:buNone/>
            </a:pPr>
            <a:r>
              <a:rPr lang="en-GB" sz="800">
                <a:solidFill>
                  <a:srgbClr val="000000"/>
                </a:solidFill>
                <a:latin typeface="Montserrat Medium"/>
                <a:ea typeface="Montserrat Medium"/>
                <a:cs typeface="Montserrat Medium"/>
                <a:sym typeface="Montserrat Medium"/>
              </a:rPr>
              <a:t>Variables</a:t>
            </a:r>
            <a:endParaRPr/>
          </a:p>
        </p:txBody>
      </p:sp>
      <p:pic>
        <p:nvPicPr>
          <p:cNvPr id="778" name="Google Shape;778;p65"/>
          <p:cNvPicPr preferRelativeResize="0"/>
          <p:nvPr/>
        </p:nvPicPr>
        <p:blipFill rotWithShape="1">
          <a:blip r:embed="rId5">
            <a:alphaModFix/>
          </a:blip>
          <a:srcRect l="4792" t="44936" r="37754" b="31206"/>
          <a:stretch/>
        </p:blipFill>
        <p:spPr>
          <a:xfrm>
            <a:off x="4406503" y="2098187"/>
            <a:ext cx="1362751" cy="107600"/>
          </a:xfrm>
          <a:prstGeom prst="rect">
            <a:avLst/>
          </a:prstGeom>
          <a:noFill/>
          <a:ln>
            <a:noFill/>
          </a:ln>
        </p:spPr>
      </p:pic>
      <p:grpSp>
        <p:nvGrpSpPr>
          <p:cNvPr id="779" name="Google Shape;779;p65"/>
          <p:cNvGrpSpPr/>
          <p:nvPr/>
        </p:nvGrpSpPr>
        <p:grpSpPr>
          <a:xfrm>
            <a:off x="6057500" y="2264847"/>
            <a:ext cx="675917" cy="932207"/>
            <a:chOff x="5174725" y="2842875"/>
            <a:chExt cx="1168800" cy="1611978"/>
          </a:xfrm>
        </p:grpSpPr>
        <p:sp>
          <p:nvSpPr>
            <p:cNvPr id="780" name="Google Shape;780;p65"/>
            <p:cNvSpPr txBox="1"/>
            <p:nvPr/>
          </p:nvSpPr>
          <p:spPr>
            <a:xfrm>
              <a:off x="5553075" y="4123353"/>
              <a:ext cx="629700" cy="331500"/>
            </a:xfrm>
            <a:prstGeom prst="rect">
              <a:avLst/>
            </a:prstGeom>
            <a:noFill/>
            <a:ln>
              <a:noFill/>
            </a:ln>
          </p:spPr>
          <p:txBody>
            <a:bodyPr spcFirstLastPara="1" wrap="square" lIns="41575" tIns="41575" rIns="41575" bIns="41575" anchor="t" anchorCtr="0">
              <a:spAutoFit/>
            </a:bodyPr>
            <a:lstStyle/>
            <a:p>
              <a:pPr marL="0" lvl="0" indent="0" algn="ctr" rtl="0">
                <a:spcBef>
                  <a:spcPts val="0"/>
                </a:spcBef>
                <a:spcAft>
                  <a:spcPts val="0"/>
                </a:spcAft>
                <a:buNone/>
              </a:pPr>
              <a:r>
                <a:rPr lang="en-GB" sz="700">
                  <a:solidFill>
                    <a:srgbClr val="434343"/>
                  </a:solidFill>
                  <a:latin typeface="Roboto Condensed"/>
                  <a:ea typeface="Roboto Condensed"/>
                  <a:cs typeface="Roboto Condensed"/>
                  <a:sym typeface="Roboto Condensed"/>
                </a:rPr>
                <a:t>Sales</a:t>
              </a:r>
              <a:endParaRPr sz="700">
                <a:solidFill>
                  <a:srgbClr val="434343"/>
                </a:solidFill>
                <a:latin typeface="Roboto Condensed"/>
                <a:ea typeface="Roboto Condensed"/>
                <a:cs typeface="Roboto Condensed"/>
                <a:sym typeface="Roboto Condensed"/>
              </a:endParaRPr>
            </a:p>
          </p:txBody>
        </p:sp>
        <p:sp>
          <p:nvSpPr>
            <p:cNvPr id="781" name="Google Shape;781;p65"/>
            <p:cNvSpPr/>
            <p:nvPr/>
          </p:nvSpPr>
          <p:spPr>
            <a:xfrm>
              <a:off x="5669550" y="3059644"/>
              <a:ext cx="376800" cy="926700"/>
            </a:xfrm>
            <a:prstGeom prst="rect">
              <a:avLst/>
            </a:prstGeom>
            <a:solidFill>
              <a:srgbClr val="95B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2" name="Google Shape;782;p65"/>
            <p:cNvCxnSpPr/>
            <p:nvPr/>
          </p:nvCxnSpPr>
          <p:spPr>
            <a:xfrm>
              <a:off x="5386700" y="2842875"/>
              <a:ext cx="0" cy="1328400"/>
            </a:xfrm>
            <a:prstGeom prst="straightConnector1">
              <a:avLst/>
            </a:prstGeom>
            <a:noFill/>
            <a:ln w="9525" cap="flat" cmpd="sng">
              <a:solidFill>
                <a:srgbClr val="C2C2C2"/>
              </a:solidFill>
              <a:prstDash val="solid"/>
              <a:round/>
              <a:headEnd type="none" w="med" len="med"/>
              <a:tailEnd type="none" w="med" len="med"/>
            </a:ln>
          </p:spPr>
        </p:cxnSp>
        <p:cxnSp>
          <p:nvCxnSpPr>
            <p:cNvPr id="783" name="Google Shape;783;p65"/>
            <p:cNvCxnSpPr/>
            <p:nvPr/>
          </p:nvCxnSpPr>
          <p:spPr>
            <a:xfrm>
              <a:off x="5352050" y="2975847"/>
              <a:ext cx="69300" cy="0"/>
            </a:xfrm>
            <a:prstGeom prst="straightConnector1">
              <a:avLst/>
            </a:prstGeom>
            <a:noFill/>
            <a:ln w="9525" cap="flat" cmpd="sng">
              <a:solidFill>
                <a:srgbClr val="C2C2C2"/>
              </a:solidFill>
              <a:prstDash val="solid"/>
              <a:round/>
              <a:headEnd type="none" w="med" len="med"/>
              <a:tailEnd type="none" w="med" len="med"/>
            </a:ln>
          </p:spPr>
        </p:cxnSp>
        <p:cxnSp>
          <p:nvCxnSpPr>
            <p:cNvPr id="784" name="Google Shape;784;p65"/>
            <p:cNvCxnSpPr/>
            <p:nvPr/>
          </p:nvCxnSpPr>
          <p:spPr>
            <a:xfrm>
              <a:off x="5352050" y="3354823"/>
              <a:ext cx="69300" cy="0"/>
            </a:xfrm>
            <a:prstGeom prst="straightConnector1">
              <a:avLst/>
            </a:prstGeom>
            <a:noFill/>
            <a:ln w="9525" cap="flat" cmpd="sng">
              <a:solidFill>
                <a:srgbClr val="C2C2C2"/>
              </a:solidFill>
              <a:prstDash val="solid"/>
              <a:round/>
              <a:headEnd type="none" w="med" len="med"/>
              <a:tailEnd type="none" w="med" len="med"/>
            </a:ln>
          </p:spPr>
        </p:cxnSp>
        <p:cxnSp>
          <p:nvCxnSpPr>
            <p:cNvPr id="785" name="Google Shape;785;p65"/>
            <p:cNvCxnSpPr/>
            <p:nvPr/>
          </p:nvCxnSpPr>
          <p:spPr>
            <a:xfrm>
              <a:off x="5352050" y="3733800"/>
              <a:ext cx="69300" cy="0"/>
            </a:xfrm>
            <a:prstGeom prst="straightConnector1">
              <a:avLst/>
            </a:prstGeom>
            <a:noFill/>
            <a:ln w="9525" cap="flat" cmpd="sng">
              <a:solidFill>
                <a:srgbClr val="C2C2C2"/>
              </a:solidFill>
              <a:prstDash val="solid"/>
              <a:round/>
              <a:headEnd type="none" w="med" len="med"/>
              <a:tailEnd type="none" w="med" len="med"/>
            </a:ln>
          </p:spPr>
        </p:cxnSp>
        <p:cxnSp>
          <p:nvCxnSpPr>
            <p:cNvPr id="786" name="Google Shape;786;p65"/>
            <p:cNvCxnSpPr/>
            <p:nvPr/>
          </p:nvCxnSpPr>
          <p:spPr>
            <a:xfrm>
              <a:off x="5174725" y="3985275"/>
              <a:ext cx="1168800" cy="0"/>
            </a:xfrm>
            <a:prstGeom prst="straightConnector1">
              <a:avLst/>
            </a:prstGeom>
            <a:noFill/>
            <a:ln w="9525" cap="flat" cmpd="sng">
              <a:solidFill>
                <a:srgbClr val="CCCCCC"/>
              </a:solidFill>
              <a:prstDash val="solid"/>
              <a:round/>
              <a:headEnd type="none" w="med" len="med"/>
              <a:tailEnd type="none" w="med" len="med"/>
            </a:ln>
          </p:spPr>
        </p:cxnSp>
      </p:grpSp>
      <p:sp>
        <p:nvSpPr>
          <p:cNvPr id="787" name="Google Shape;787;p65"/>
          <p:cNvSpPr txBox="1"/>
          <p:nvPr/>
        </p:nvSpPr>
        <p:spPr>
          <a:xfrm>
            <a:off x="3391526" y="1950600"/>
            <a:ext cx="507300" cy="191700"/>
          </a:xfrm>
          <a:prstGeom prst="rect">
            <a:avLst/>
          </a:prstGeom>
          <a:noFill/>
          <a:ln>
            <a:noFill/>
          </a:ln>
        </p:spPr>
        <p:txBody>
          <a:bodyPr spcFirstLastPara="1" wrap="square" lIns="41575" tIns="41575" rIns="41575" bIns="41575" anchor="t" anchorCtr="0">
            <a:spAutoFit/>
          </a:bodyPr>
          <a:lstStyle/>
          <a:p>
            <a:pPr marL="0" lvl="0" indent="0" algn="ctr" rtl="0">
              <a:spcBef>
                <a:spcPts val="0"/>
              </a:spcBef>
              <a:spcAft>
                <a:spcPts val="0"/>
              </a:spcAft>
              <a:buNone/>
            </a:pPr>
            <a:r>
              <a:rPr lang="en-GB" sz="700">
                <a:solidFill>
                  <a:srgbClr val="434343"/>
                </a:solidFill>
                <a:latin typeface="Abel"/>
                <a:ea typeface="Abel"/>
                <a:cs typeface="Abel"/>
                <a:sym typeface="Abel"/>
              </a:rPr>
              <a:t>Tiktok Ads</a:t>
            </a:r>
            <a:endParaRPr sz="700">
              <a:solidFill>
                <a:srgbClr val="434343"/>
              </a:solidFill>
              <a:latin typeface="Abel"/>
              <a:ea typeface="Abel"/>
              <a:cs typeface="Abel"/>
              <a:sym typeface="Abel"/>
            </a:endParaRPr>
          </a:p>
        </p:txBody>
      </p:sp>
      <p:cxnSp>
        <p:nvCxnSpPr>
          <p:cNvPr id="788" name="Google Shape;788;p65"/>
          <p:cNvCxnSpPr/>
          <p:nvPr/>
        </p:nvCxnSpPr>
        <p:spPr>
          <a:xfrm>
            <a:off x="3932713" y="1936975"/>
            <a:ext cx="410400" cy="0"/>
          </a:xfrm>
          <a:prstGeom prst="straightConnector1">
            <a:avLst/>
          </a:prstGeom>
          <a:noFill/>
          <a:ln w="9525" cap="flat" cmpd="sng">
            <a:solidFill>
              <a:srgbClr val="595959"/>
            </a:solidFill>
            <a:prstDash val="solid"/>
            <a:round/>
            <a:headEnd type="none" w="med" len="med"/>
            <a:tailEnd type="triangle" w="med" len="med"/>
          </a:ln>
        </p:spPr>
      </p:cxnSp>
      <p:pic>
        <p:nvPicPr>
          <p:cNvPr id="789" name="Google Shape;789;p65"/>
          <p:cNvPicPr preferRelativeResize="0"/>
          <p:nvPr/>
        </p:nvPicPr>
        <p:blipFill>
          <a:blip r:embed="rId6">
            <a:alphaModFix/>
          </a:blip>
          <a:stretch>
            <a:fillRect/>
          </a:stretch>
        </p:blipFill>
        <p:spPr>
          <a:xfrm>
            <a:off x="6856825" y="2415503"/>
            <a:ext cx="1204125" cy="589825"/>
          </a:xfrm>
          <a:prstGeom prst="rect">
            <a:avLst/>
          </a:prstGeom>
          <a:noFill/>
          <a:ln>
            <a:noFill/>
          </a:ln>
        </p:spPr>
      </p:pic>
      <p:pic>
        <p:nvPicPr>
          <p:cNvPr id="790" name="Google Shape;790;p65"/>
          <p:cNvPicPr preferRelativeResize="0"/>
          <p:nvPr/>
        </p:nvPicPr>
        <p:blipFill>
          <a:blip r:embed="rId7">
            <a:alphaModFix/>
          </a:blip>
          <a:stretch>
            <a:fillRect/>
          </a:stretch>
        </p:blipFill>
        <p:spPr>
          <a:xfrm>
            <a:off x="2345701" y="868225"/>
            <a:ext cx="961540" cy="393600"/>
          </a:xfrm>
          <a:prstGeom prst="rect">
            <a:avLst/>
          </a:prstGeom>
          <a:noFill/>
          <a:ln>
            <a:noFill/>
          </a:ln>
        </p:spPr>
      </p:pic>
      <p:pic>
        <p:nvPicPr>
          <p:cNvPr id="791" name="Google Shape;791;p65"/>
          <p:cNvPicPr preferRelativeResize="0"/>
          <p:nvPr/>
        </p:nvPicPr>
        <p:blipFill>
          <a:blip r:embed="rId8">
            <a:alphaModFix/>
          </a:blip>
          <a:stretch>
            <a:fillRect/>
          </a:stretch>
        </p:blipFill>
        <p:spPr>
          <a:xfrm>
            <a:off x="2399300" y="1294027"/>
            <a:ext cx="919624" cy="361651"/>
          </a:xfrm>
          <a:prstGeom prst="rect">
            <a:avLst/>
          </a:prstGeom>
          <a:noFill/>
          <a:ln>
            <a:noFill/>
          </a:ln>
        </p:spPr>
      </p:pic>
      <p:pic>
        <p:nvPicPr>
          <p:cNvPr id="792" name="Google Shape;792;p65"/>
          <p:cNvPicPr preferRelativeResize="0"/>
          <p:nvPr/>
        </p:nvPicPr>
        <p:blipFill>
          <a:blip r:embed="rId9">
            <a:alphaModFix/>
          </a:blip>
          <a:stretch>
            <a:fillRect/>
          </a:stretch>
        </p:blipFill>
        <p:spPr>
          <a:xfrm>
            <a:off x="2412775" y="1788900"/>
            <a:ext cx="919625" cy="350158"/>
          </a:xfrm>
          <a:prstGeom prst="rect">
            <a:avLst/>
          </a:prstGeom>
          <a:noFill/>
          <a:ln>
            <a:noFill/>
          </a:ln>
        </p:spPr>
      </p:pic>
      <p:sp>
        <p:nvSpPr>
          <p:cNvPr id="793" name="Google Shape;793;p65"/>
          <p:cNvSpPr txBox="1"/>
          <p:nvPr/>
        </p:nvSpPr>
        <p:spPr>
          <a:xfrm>
            <a:off x="5944075" y="3265350"/>
            <a:ext cx="2511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None/>
            </a:pPr>
            <a:r>
              <a:rPr lang="en-GB" sz="1200">
                <a:solidFill>
                  <a:srgbClr val="8A8A8A"/>
                </a:solidFill>
                <a:latin typeface="Montserrat Medium"/>
                <a:ea typeface="Montserrat Medium"/>
                <a:cs typeface="Montserrat Medium"/>
                <a:sym typeface="Montserrat Medium"/>
              </a:rPr>
              <a:t>Dependent variables:</a:t>
            </a:r>
            <a:br>
              <a:rPr lang="en-GB" sz="1200">
                <a:solidFill>
                  <a:srgbClr val="8A8A8A"/>
                </a:solidFill>
                <a:latin typeface="Montserrat Medium"/>
                <a:ea typeface="Montserrat Medium"/>
                <a:cs typeface="Montserrat Medium"/>
                <a:sym typeface="Montserrat Medium"/>
              </a:rPr>
            </a:br>
            <a:r>
              <a:rPr lang="en-GB" sz="1200">
                <a:solidFill>
                  <a:srgbClr val="8A8A8A"/>
                </a:solidFill>
                <a:latin typeface="Montserrat Medium"/>
                <a:ea typeface="Montserrat Medium"/>
                <a:cs typeface="Montserrat Medium"/>
                <a:sym typeface="Montserrat Medium"/>
              </a:rPr>
              <a:t>New Customer Revenue</a:t>
            </a:r>
            <a:endParaRPr sz="1200">
              <a:solidFill>
                <a:srgbClr val="8A8A8A"/>
              </a:solidFill>
              <a:latin typeface="Montserrat Medium"/>
              <a:ea typeface="Montserrat Medium"/>
              <a:cs typeface="Montserrat Medium"/>
              <a:sym typeface="Montserrat Medium"/>
            </a:endParaRPr>
          </a:p>
        </p:txBody>
      </p:sp>
      <p:sp>
        <p:nvSpPr>
          <p:cNvPr id="794" name="Google Shape;794;p65"/>
          <p:cNvSpPr txBox="1"/>
          <p:nvPr/>
        </p:nvSpPr>
        <p:spPr>
          <a:xfrm>
            <a:off x="4445276" y="4330450"/>
            <a:ext cx="1285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None/>
            </a:pPr>
            <a:r>
              <a:rPr lang="en-GB" sz="800">
                <a:solidFill>
                  <a:srgbClr val="8A8A8A"/>
                </a:solidFill>
                <a:latin typeface="Montserrat Medium"/>
                <a:ea typeface="Montserrat Medium"/>
                <a:cs typeface="Montserrat Medium"/>
                <a:sym typeface="Montserrat Medium"/>
              </a:rPr>
              <a:t>MMM Library used</a:t>
            </a:r>
            <a:br>
              <a:rPr lang="en-GB" sz="800">
                <a:solidFill>
                  <a:srgbClr val="8A8A8A"/>
                </a:solidFill>
                <a:latin typeface="Montserrat Medium"/>
                <a:ea typeface="Montserrat Medium"/>
                <a:cs typeface="Montserrat Medium"/>
                <a:sym typeface="Montserrat Medium"/>
              </a:rPr>
            </a:br>
            <a:r>
              <a:rPr lang="en-GB" sz="800" u="sng">
                <a:solidFill>
                  <a:srgbClr val="0097A7"/>
                </a:solidFill>
                <a:latin typeface="Montserrat Medium"/>
                <a:ea typeface="Montserrat Medium"/>
                <a:cs typeface="Montserrat Medium"/>
                <a:sym typeface="Montserrat Medium"/>
                <a:hlinkClick r:id="rId10">
                  <a:extLst>
                    <a:ext uri="{A12FA001-AC4F-418D-AE19-62706E023703}">
                      <ahyp:hlinkClr xmlns:ahyp="http://schemas.microsoft.com/office/drawing/2018/hyperlinkcolor" val="tx"/>
                    </a:ext>
                  </a:extLst>
                </a:hlinkClick>
              </a:rPr>
              <a:t>Facebook Robyn</a:t>
            </a:r>
            <a:endParaRPr sz="300">
              <a:solidFill>
                <a:srgbClr val="8A8A8A"/>
              </a:solidFill>
              <a:latin typeface="Montserrat Medium"/>
              <a:ea typeface="Montserrat Medium"/>
              <a:cs typeface="Montserrat Medium"/>
              <a:sym typeface="Montserrat Medium"/>
            </a:endParaRPr>
          </a:p>
        </p:txBody>
      </p:sp>
      <p:cxnSp>
        <p:nvCxnSpPr>
          <p:cNvPr id="795" name="Google Shape;795;p65"/>
          <p:cNvCxnSpPr/>
          <p:nvPr/>
        </p:nvCxnSpPr>
        <p:spPr>
          <a:xfrm>
            <a:off x="3932713" y="2409500"/>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796" name="Google Shape;796;p65"/>
          <p:cNvCxnSpPr/>
          <p:nvPr/>
        </p:nvCxnSpPr>
        <p:spPr>
          <a:xfrm>
            <a:off x="3932713" y="2781325"/>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797" name="Google Shape;797;p65"/>
          <p:cNvCxnSpPr/>
          <p:nvPr/>
        </p:nvCxnSpPr>
        <p:spPr>
          <a:xfrm>
            <a:off x="3932713" y="3169488"/>
            <a:ext cx="410400" cy="0"/>
          </a:xfrm>
          <a:prstGeom prst="straightConnector1">
            <a:avLst/>
          </a:prstGeom>
          <a:noFill/>
          <a:ln w="9525" cap="flat" cmpd="sng">
            <a:solidFill>
              <a:srgbClr val="595959"/>
            </a:solidFill>
            <a:prstDash val="solid"/>
            <a:round/>
            <a:headEnd type="none" w="med" len="med"/>
            <a:tailEnd type="triangle" w="med" len="med"/>
          </a:ln>
        </p:spPr>
      </p:cxnSp>
      <p:sp>
        <p:nvSpPr>
          <p:cNvPr id="798" name="Google Shape;798;p65"/>
          <p:cNvSpPr txBox="1"/>
          <p:nvPr/>
        </p:nvSpPr>
        <p:spPr>
          <a:xfrm>
            <a:off x="3357101" y="2297300"/>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Trend</a:t>
            </a:r>
            <a:endParaRPr sz="700">
              <a:solidFill>
                <a:srgbClr val="434343"/>
              </a:solidFill>
              <a:latin typeface="Abel"/>
              <a:ea typeface="Abel"/>
              <a:cs typeface="Abel"/>
              <a:sym typeface="Abel"/>
            </a:endParaRPr>
          </a:p>
        </p:txBody>
      </p:sp>
      <p:sp>
        <p:nvSpPr>
          <p:cNvPr id="799" name="Google Shape;799;p65"/>
          <p:cNvSpPr txBox="1"/>
          <p:nvPr/>
        </p:nvSpPr>
        <p:spPr>
          <a:xfrm>
            <a:off x="3391526" y="2685475"/>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Holiday</a:t>
            </a:r>
            <a:endParaRPr sz="700">
              <a:solidFill>
                <a:srgbClr val="434343"/>
              </a:solidFill>
              <a:latin typeface="Abel"/>
              <a:ea typeface="Abel"/>
              <a:cs typeface="Abel"/>
              <a:sym typeface="Abel"/>
            </a:endParaRPr>
          </a:p>
        </p:txBody>
      </p:sp>
      <p:sp>
        <p:nvSpPr>
          <p:cNvPr id="800" name="Google Shape;800;p65"/>
          <p:cNvSpPr txBox="1"/>
          <p:nvPr/>
        </p:nvSpPr>
        <p:spPr>
          <a:xfrm>
            <a:off x="3413976" y="3073650"/>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Season</a:t>
            </a:r>
            <a:endParaRPr sz="700">
              <a:solidFill>
                <a:srgbClr val="434343"/>
              </a:solidFill>
              <a:latin typeface="Abel"/>
              <a:ea typeface="Abel"/>
              <a:cs typeface="Abel"/>
              <a:sym typeface="Abel"/>
            </a:endParaRPr>
          </a:p>
        </p:txBody>
      </p:sp>
      <p:pic>
        <p:nvPicPr>
          <p:cNvPr id="801" name="Google Shape;801;p65"/>
          <p:cNvPicPr preferRelativeResize="0"/>
          <p:nvPr/>
        </p:nvPicPr>
        <p:blipFill>
          <a:blip r:embed="rId11">
            <a:alphaModFix/>
          </a:blip>
          <a:stretch>
            <a:fillRect/>
          </a:stretch>
        </p:blipFill>
        <p:spPr>
          <a:xfrm>
            <a:off x="2966451" y="2678387"/>
            <a:ext cx="340800" cy="272640"/>
          </a:xfrm>
          <a:prstGeom prst="rect">
            <a:avLst/>
          </a:prstGeom>
          <a:noFill/>
          <a:ln>
            <a:noFill/>
          </a:ln>
        </p:spPr>
      </p:pic>
      <p:pic>
        <p:nvPicPr>
          <p:cNvPr id="802" name="Google Shape;802;p65"/>
          <p:cNvPicPr preferRelativeResize="0"/>
          <p:nvPr/>
        </p:nvPicPr>
        <p:blipFill>
          <a:blip r:embed="rId12">
            <a:alphaModFix/>
          </a:blip>
          <a:stretch>
            <a:fillRect/>
          </a:stretch>
        </p:blipFill>
        <p:spPr>
          <a:xfrm>
            <a:off x="2705770" y="3017774"/>
            <a:ext cx="708205" cy="405850"/>
          </a:xfrm>
          <a:prstGeom prst="rect">
            <a:avLst/>
          </a:prstGeom>
          <a:noFill/>
          <a:ln>
            <a:noFill/>
          </a:ln>
        </p:spPr>
      </p:pic>
      <p:pic>
        <p:nvPicPr>
          <p:cNvPr id="803" name="Google Shape;803;p65"/>
          <p:cNvPicPr preferRelativeResize="0"/>
          <p:nvPr/>
        </p:nvPicPr>
        <p:blipFill rotWithShape="1">
          <a:blip r:embed="rId13">
            <a:alphaModFix/>
          </a:blip>
          <a:srcRect b="14104"/>
          <a:stretch/>
        </p:blipFill>
        <p:spPr>
          <a:xfrm>
            <a:off x="2541874" y="2205787"/>
            <a:ext cx="839950" cy="405851"/>
          </a:xfrm>
          <a:prstGeom prst="rect">
            <a:avLst/>
          </a:prstGeom>
          <a:noFill/>
          <a:ln>
            <a:noFill/>
          </a:ln>
        </p:spPr>
      </p:pic>
      <p:sp>
        <p:nvSpPr>
          <p:cNvPr id="804" name="Google Shape;804;p65"/>
          <p:cNvSpPr/>
          <p:nvPr/>
        </p:nvSpPr>
        <p:spPr>
          <a:xfrm flipH="1">
            <a:off x="2165025" y="2297300"/>
            <a:ext cx="125400" cy="1236000"/>
          </a:xfrm>
          <a:prstGeom prst="rightBrace">
            <a:avLst>
              <a:gd name="adj1" fmla="val 50000"/>
              <a:gd name="adj2" fmla="val 50000"/>
            </a:avLst>
          </a:prstGeom>
          <a:noFill/>
          <a:ln w="19050" cap="flat" cmpd="sng">
            <a:solidFill>
              <a:srgbClr val="C2C2C2"/>
            </a:solidFill>
            <a:prstDash val="solid"/>
            <a:round/>
            <a:headEnd type="none" w="sm" len="sm"/>
            <a:tailEnd type="none" w="sm" len="sm"/>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805" name="Google Shape;805;p65"/>
          <p:cNvSpPr txBox="1"/>
          <p:nvPr/>
        </p:nvSpPr>
        <p:spPr>
          <a:xfrm>
            <a:off x="1287525" y="2699750"/>
            <a:ext cx="854100" cy="431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GB" sz="800">
                <a:latin typeface="Montserrat Medium"/>
                <a:ea typeface="Montserrat Medium"/>
                <a:cs typeface="Montserrat Medium"/>
                <a:sym typeface="Montserrat Medium"/>
              </a:rPr>
              <a:t>Econometric</a:t>
            </a:r>
            <a:endParaRPr sz="800">
              <a:solidFill>
                <a:srgbClr val="000000"/>
              </a:solidFill>
              <a:latin typeface="Montserrat Medium"/>
              <a:ea typeface="Montserrat Medium"/>
              <a:cs typeface="Montserrat Medium"/>
              <a:sym typeface="Montserrat Medium"/>
            </a:endParaRPr>
          </a:p>
          <a:p>
            <a:pPr marL="0" lvl="0" indent="0" algn="r" rtl="0">
              <a:spcBef>
                <a:spcPts val="0"/>
              </a:spcBef>
              <a:spcAft>
                <a:spcPts val="0"/>
              </a:spcAft>
              <a:buNone/>
            </a:pPr>
            <a:r>
              <a:rPr lang="en-GB" sz="800">
                <a:solidFill>
                  <a:srgbClr val="000000"/>
                </a:solidFill>
                <a:latin typeface="Montserrat Medium"/>
                <a:ea typeface="Montserrat Medium"/>
                <a:cs typeface="Montserrat Medium"/>
                <a:sym typeface="Montserrat Medium"/>
              </a:rPr>
              <a:t>Variables</a:t>
            </a:r>
            <a:endParaRPr/>
          </a:p>
        </p:txBody>
      </p:sp>
      <p:cxnSp>
        <p:nvCxnSpPr>
          <p:cNvPr id="806" name="Google Shape;806;p65"/>
          <p:cNvCxnSpPr/>
          <p:nvPr/>
        </p:nvCxnSpPr>
        <p:spPr>
          <a:xfrm>
            <a:off x="3932713" y="3895700"/>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807" name="Google Shape;807;p65"/>
          <p:cNvCxnSpPr/>
          <p:nvPr/>
        </p:nvCxnSpPr>
        <p:spPr>
          <a:xfrm>
            <a:off x="3932713" y="4267525"/>
            <a:ext cx="410400" cy="0"/>
          </a:xfrm>
          <a:prstGeom prst="straightConnector1">
            <a:avLst/>
          </a:prstGeom>
          <a:noFill/>
          <a:ln w="9525" cap="flat" cmpd="sng">
            <a:solidFill>
              <a:srgbClr val="595959"/>
            </a:solidFill>
            <a:prstDash val="solid"/>
            <a:round/>
            <a:headEnd type="none" w="med" len="med"/>
            <a:tailEnd type="triangle" w="med" len="med"/>
          </a:ln>
        </p:spPr>
      </p:cxnSp>
      <p:cxnSp>
        <p:nvCxnSpPr>
          <p:cNvPr id="808" name="Google Shape;808;p65"/>
          <p:cNvCxnSpPr/>
          <p:nvPr/>
        </p:nvCxnSpPr>
        <p:spPr>
          <a:xfrm>
            <a:off x="3932713" y="4809088"/>
            <a:ext cx="410400" cy="0"/>
          </a:xfrm>
          <a:prstGeom prst="straightConnector1">
            <a:avLst/>
          </a:prstGeom>
          <a:noFill/>
          <a:ln w="9525" cap="flat" cmpd="sng">
            <a:solidFill>
              <a:srgbClr val="595959"/>
            </a:solidFill>
            <a:prstDash val="solid"/>
            <a:round/>
            <a:headEnd type="none" w="med" len="med"/>
            <a:tailEnd type="triangle" w="med" len="med"/>
          </a:ln>
        </p:spPr>
      </p:cxnSp>
      <p:grpSp>
        <p:nvGrpSpPr>
          <p:cNvPr id="809" name="Google Shape;809;p65"/>
          <p:cNvGrpSpPr/>
          <p:nvPr/>
        </p:nvGrpSpPr>
        <p:grpSpPr>
          <a:xfrm>
            <a:off x="1139950" y="3753560"/>
            <a:ext cx="675917" cy="1147681"/>
            <a:chOff x="5174725" y="2842875"/>
            <a:chExt cx="1168800" cy="1984578"/>
          </a:xfrm>
        </p:grpSpPr>
        <p:sp>
          <p:nvSpPr>
            <p:cNvPr id="810" name="Google Shape;810;p65"/>
            <p:cNvSpPr txBox="1"/>
            <p:nvPr/>
          </p:nvSpPr>
          <p:spPr>
            <a:xfrm>
              <a:off x="5553075" y="4123353"/>
              <a:ext cx="629700" cy="704100"/>
            </a:xfrm>
            <a:prstGeom prst="rect">
              <a:avLst/>
            </a:prstGeom>
            <a:noFill/>
            <a:ln>
              <a:noFill/>
            </a:ln>
          </p:spPr>
          <p:txBody>
            <a:bodyPr spcFirstLastPara="1" wrap="square" lIns="41575" tIns="41575" rIns="41575" bIns="41575" anchor="t" anchorCtr="0">
              <a:spAutoFit/>
            </a:bodyPr>
            <a:lstStyle/>
            <a:p>
              <a:pPr marL="0" lvl="0" indent="0" algn="ctr" rtl="0">
                <a:spcBef>
                  <a:spcPts val="0"/>
                </a:spcBef>
                <a:spcAft>
                  <a:spcPts val="0"/>
                </a:spcAft>
                <a:buNone/>
              </a:pPr>
              <a:r>
                <a:rPr lang="en-GB" sz="700">
                  <a:solidFill>
                    <a:srgbClr val="434343"/>
                  </a:solidFill>
                  <a:latin typeface="Roboto Condensed"/>
                  <a:ea typeface="Roboto Condensed"/>
                  <a:cs typeface="Roboto Condensed"/>
                  <a:sym typeface="Roboto Condensed"/>
                </a:rPr>
                <a:t>Prior week Sales</a:t>
              </a:r>
              <a:endParaRPr sz="700">
                <a:solidFill>
                  <a:srgbClr val="434343"/>
                </a:solidFill>
                <a:latin typeface="Roboto Condensed"/>
                <a:ea typeface="Roboto Condensed"/>
                <a:cs typeface="Roboto Condensed"/>
                <a:sym typeface="Roboto Condensed"/>
              </a:endParaRPr>
            </a:p>
          </p:txBody>
        </p:sp>
        <p:sp>
          <p:nvSpPr>
            <p:cNvPr id="811" name="Google Shape;811;p65"/>
            <p:cNvSpPr/>
            <p:nvPr/>
          </p:nvSpPr>
          <p:spPr>
            <a:xfrm>
              <a:off x="5669550" y="3059644"/>
              <a:ext cx="376800" cy="926700"/>
            </a:xfrm>
            <a:prstGeom prst="rect">
              <a:avLst/>
            </a:prstGeom>
            <a:solidFill>
              <a:srgbClr val="95B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2" name="Google Shape;812;p65"/>
            <p:cNvCxnSpPr/>
            <p:nvPr/>
          </p:nvCxnSpPr>
          <p:spPr>
            <a:xfrm>
              <a:off x="5386700" y="2842875"/>
              <a:ext cx="0" cy="1328400"/>
            </a:xfrm>
            <a:prstGeom prst="straightConnector1">
              <a:avLst/>
            </a:prstGeom>
            <a:noFill/>
            <a:ln w="9525" cap="flat" cmpd="sng">
              <a:solidFill>
                <a:srgbClr val="C2C2C2"/>
              </a:solidFill>
              <a:prstDash val="solid"/>
              <a:round/>
              <a:headEnd type="none" w="med" len="med"/>
              <a:tailEnd type="none" w="med" len="med"/>
            </a:ln>
          </p:spPr>
        </p:cxnSp>
        <p:cxnSp>
          <p:nvCxnSpPr>
            <p:cNvPr id="813" name="Google Shape;813;p65"/>
            <p:cNvCxnSpPr/>
            <p:nvPr/>
          </p:nvCxnSpPr>
          <p:spPr>
            <a:xfrm>
              <a:off x="5352050" y="2975847"/>
              <a:ext cx="69300" cy="0"/>
            </a:xfrm>
            <a:prstGeom prst="straightConnector1">
              <a:avLst/>
            </a:prstGeom>
            <a:noFill/>
            <a:ln w="9525" cap="flat" cmpd="sng">
              <a:solidFill>
                <a:srgbClr val="C2C2C2"/>
              </a:solidFill>
              <a:prstDash val="solid"/>
              <a:round/>
              <a:headEnd type="none" w="med" len="med"/>
              <a:tailEnd type="none" w="med" len="med"/>
            </a:ln>
          </p:spPr>
        </p:cxnSp>
        <p:cxnSp>
          <p:nvCxnSpPr>
            <p:cNvPr id="814" name="Google Shape;814;p65"/>
            <p:cNvCxnSpPr/>
            <p:nvPr/>
          </p:nvCxnSpPr>
          <p:spPr>
            <a:xfrm>
              <a:off x="5352050" y="3354823"/>
              <a:ext cx="69300" cy="0"/>
            </a:xfrm>
            <a:prstGeom prst="straightConnector1">
              <a:avLst/>
            </a:prstGeom>
            <a:noFill/>
            <a:ln w="9525" cap="flat" cmpd="sng">
              <a:solidFill>
                <a:srgbClr val="C2C2C2"/>
              </a:solidFill>
              <a:prstDash val="solid"/>
              <a:round/>
              <a:headEnd type="none" w="med" len="med"/>
              <a:tailEnd type="none" w="med" len="med"/>
            </a:ln>
          </p:spPr>
        </p:cxnSp>
        <p:cxnSp>
          <p:nvCxnSpPr>
            <p:cNvPr id="815" name="Google Shape;815;p65"/>
            <p:cNvCxnSpPr/>
            <p:nvPr/>
          </p:nvCxnSpPr>
          <p:spPr>
            <a:xfrm>
              <a:off x="5352050" y="3733800"/>
              <a:ext cx="69300" cy="0"/>
            </a:xfrm>
            <a:prstGeom prst="straightConnector1">
              <a:avLst/>
            </a:prstGeom>
            <a:noFill/>
            <a:ln w="9525" cap="flat" cmpd="sng">
              <a:solidFill>
                <a:srgbClr val="C2C2C2"/>
              </a:solidFill>
              <a:prstDash val="solid"/>
              <a:round/>
              <a:headEnd type="none" w="med" len="med"/>
              <a:tailEnd type="none" w="med" len="med"/>
            </a:ln>
          </p:spPr>
        </p:cxnSp>
        <p:cxnSp>
          <p:nvCxnSpPr>
            <p:cNvPr id="816" name="Google Shape;816;p65"/>
            <p:cNvCxnSpPr/>
            <p:nvPr/>
          </p:nvCxnSpPr>
          <p:spPr>
            <a:xfrm>
              <a:off x="5174725" y="3985275"/>
              <a:ext cx="1168800" cy="0"/>
            </a:xfrm>
            <a:prstGeom prst="straightConnector1">
              <a:avLst/>
            </a:prstGeom>
            <a:noFill/>
            <a:ln w="9525" cap="flat" cmpd="sng">
              <a:solidFill>
                <a:srgbClr val="CCCCCC"/>
              </a:solidFill>
              <a:prstDash val="solid"/>
              <a:round/>
              <a:headEnd type="none" w="med" len="med"/>
              <a:tailEnd type="none" w="med" len="med"/>
            </a:ln>
          </p:spPr>
        </p:cxnSp>
      </p:grpSp>
      <p:pic>
        <p:nvPicPr>
          <p:cNvPr id="817" name="Google Shape;817;p65"/>
          <p:cNvPicPr preferRelativeResize="0"/>
          <p:nvPr/>
        </p:nvPicPr>
        <p:blipFill>
          <a:blip r:embed="rId6">
            <a:alphaModFix/>
          </a:blip>
          <a:stretch>
            <a:fillRect/>
          </a:stretch>
        </p:blipFill>
        <p:spPr>
          <a:xfrm>
            <a:off x="1786875" y="3904215"/>
            <a:ext cx="1204125" cy="589825"/>
          </a:xfrm>
          <a:prstGeom prst="rect">
            <a:avLst/>
          </a:prstGeom>
          <a:noFill/>
          <a:ln>
            <a:noFill/>
          </a:ln>
        </p:spPr>
      </p:pic>
      <p:sp>
        <p:nvSpPr>
          <p:cNvPr id="818" name="Google Shape;818;p65"/>
          <p:cNvSpPr txBox="1"/>
          <p:nvPr/>
        </p:nvSpPr>
        <p:spPr>
          <a:xfrm>
            <a:off x="3617851" y="4350100"/>
            <a:ext cx="507300" cy="3918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2000">
                <a:solidFill>
                  <a:srgbClr val="434343"/>
                </a:solidFill>
                <a:latin typeface="Impact"/>
                <a:ea typeface="Impact"/>
                <a:cs typeface="Impact"/>
                <a:sym typeface="Impact"/>
              </a:rPr>
              <a:t>…</a:t>
            </a:r>
            <a:endParaRPr sz="2000">
              <a:solidFill>
                <a:srgbClr val="434343"/>
              </a:solidFill>
              <a:latin typeface="Impact"/>
              <a:ea typeface="Impact"/>
              <a:cs typeface="Impact"/>
              <a:sym typeface="Impact"/>
            </a:endParaRPr>
          </a:p>
        </p:txBody>
      </p:sp>
      <p:sp>
        <p:nvSpPr>
          <p:cNvPr id="819" name="Google Shape;819;p65"/>
          <p:cNvSpPr txBox="1"/>
          <p:nvPr/>
        </p:nvSpPr>
        <p:spPr>
          <a:xfrm>
            <a:off x="3413976" y="3791013"/>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Sales (t-1)</a:t>
            </a:r>
            <a:endParaRPr sz="700">
              <a:solidFill>
                <a:srgbClr val="434343"/>
              </a:solidFill>
              <a:latin typeface="Abel"/>
              <a:ea typeface="Abel"/>
              <a:cs typeface="Abel"/>
              <a:sym typeface="Abel"/>
            </a:endParaRPr>
          </a:p>
        </p:txBody>
      </p:sp>
      <p:sp>
        <p:nvSpPr>
          <p:cNvPr id="820" name="Google Shape;820;p65"/>
          <p:cNvSpPr txBox="1"/>
          <p:nvPr/>
        </p:nvSpPr>
        <p:spPr>
          <a:xfrm>
            <a:off x="3413976" y="4155638"/>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Sales (t-2)</a:t>
            </a:r>
            <a:endParaRPr sz="700">
              <a:solidFill>
                <a:srgbClr val="434343"/>
              </a:solidFill>
              <a:latin typeface="Abel"/>
              <a:ea typeface="Abel"/>
              <a:cs typeface="Abel"/>
              <a:sym typeface="Abel"/>
            </a:endParaRPr>
          </a:p>
        </p:txBody>
      </p:sp>
      <p:sp>
        <p:nvSpPr>
          <p:cNvPr id="821" name="Google Shape;821;p65"/>
          <p:cNvSpPr txBox="1"/>
          <p:nvPr/>
        </p:nvSpPr>
        <p:spPr>
          <a:xfrm>
            <a:off x="3413976" y="4713238"/>
            <a:ext cx="507300" cy="191700"/>
          </a:xfrm>
          <a:prstGeom prst="rect">
            <a:avLst/>
          </a:prstGeom>
          <a:noFill/>
          <a:ln>
            <a:noFill/>
          </a:ln>
        </p:spPr>
        <p:txBody>
          <a:bodyPr spcFirstLastPara="1" wrap="square" lIns="41575" tIns="41575" rIns="41575" bIns="41575" anchor="t" anchorCtr="0">
            <a:spAutoFit/>
          </a:bodyPr>
          <a:lstStyle/>
          <a:p>
            <a:pPr marL="0" lvl="0" indent="0" algn="r" rtl="0">
              <a:spcBef>
                <a:spcPts val="0"/>
              </a:spcBef>
              <a:spcAft>
                <a:spcPts val="0"/>
              </a:spcAft>
              <a:buNone/>
            </a:pPr>
            <a:r>
              <a:rPr lang="en-GB" sz="700">
                <a:solidFill>
                  <a:srgbClr val="434343"/>
                </a:solidFill>
                <a:latin typeface="Abel"/>
                <a:ea typeface="Abel"/>
                <a:cs typeface="Abel"/>
                <a:sym typeface="Abel"/>
              </a:rPr>
              <a:t>Sales (t-6)</a:t>
            </a:r>
            <a:endParaRPr sz="700">
              <a:solidFill>
                <a:srgbClr val="434343"/>
              </a:solidFill>
              <a:latin typeface="Abel"/>
              <a:ea typeface="Abel"/>
              <a:cs typeface="Abel"/>
              <a:sym typeface="Abel"/>
            </a:endParaRPr>
          </a:p>
        </p:txBody>
      </p:sp>
      <p:sp>
        <p:nvSpPr>
          <p:cNvPr id="822" name="Google Shape;822;p65"/>
          <p:cNvSpPr/>
          <p:nvPr/>
        </p:nvSpPr>
        <p:spPr>
          <a:xfrm>
            <a:off x="3052338" y="3904225"/>
            <a:ext cx="300300" cy="773100"/>
          </a:xfrm>
          <a:prstGeom prst="rightArrow">
            <a:avLst>
              <a:gd name="adj1" fmla="val 50000"/>
              <a:gd name="adj2" fmla="val 5000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p65"/>
          <p:cNvPicPr preferRelativeResize="0"/>
          <p:nvPr/>
        </p:nvPicPr>
        <p:blipFill>
          <a:blip r:embed="rId14">
            <a:alphaModFix/>
          </a:blip>
          <a:stretch>
            <a:fillRect/>
          </a:stretch>
        </p:blipFill>
        <p:spPr>
          <a:xfrm>
            <a:off x="3559076" y="1804937"/>
            <a:ext cx="172201" cy="172172"/>
          </a:xfrm>
          <a:prstGeom prst="rect">
            <a:avLst/>
          </a:prstGeom>
          <a:noFill/>
          <a:ln>
            <a:noFill/>
          </a:ln>
        </p:spPr>
      </p:pic>
      <p:sp>
        <p:nvSpPr>
          <p:cNvPr id="824" name="Google Shape;824;p65"/>
          <p:cNvSpPr/>
          <p:nvPr/>
        </p:nvSpPr>
        <p:spPr>
          <a:xfrm flipH="1">
            <a:off x="1014550" y="3581138"/>
            <a:ext cx="125400" cy="1236000"/>
          </a:xfrm>
          <a:prstGeom prst="rightBrace">
            <a:avLst>
              <a:gd name="adj1" fmla="val 50000"/>
              <a:gd name="adj2" fmla="val 50000"/>
            </a:avLst>
          </a:prstGeom>
          <a:noFill/>
          <a:ln w="19050" cap="flat" cmpd="sng">
            <a:solidFill>
              <a:srgbClr val="C2C2C2"/>
            </a:solidFill>
            <a:prstDash val="solid"/>
            <a:round/>
            <a:headEnd type="none" w="sm" len="sm"/>
            <a:tailEnd type="none" w="sm" len="sm"/>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825" name="Google Shape;825;p65"/>
          <p:cNvSpPr txBox="1"/>
          <p:nvPr/>
        </p:nvSpPr>
        <p:spPr>
          <a:xfrm>
            <a:off x="-15350" y="3983588"/>
            <a:ext cx="1029900" cy="431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GB" sz="800" b="1">
                <a:solidFill>
                  <a:srgbClr val="FF0000"/>
                </a:solidFill>
                <a:latin typeface="Montserrat"/>
                <a:ea typeface="Montserrat"/>
                <a:cs typeface="Montserrat"/>
                <a:sym typeface="Montserrat"/>
              </a:rPr>
              <a:t>Autoregressive</a:t>
            </a:r>
            <a:endParaRPr sz="800" b="1">
              <a:solidFill>
                <a:srgbClr val="FF0000"/>
              </a:solidFill>
              <a:latin typeface="Montserrat"/>
              <a:ea typeface="Montserrat"/>
              <a:cs typeface="Montserrat"/>
              <a:sym typeface="Montserrat"/>
            </a:endParaRPr>
          </a:p>
          <a:p>
            <a:pPr marL="0" lvl="0" indent="0" algn="r" rtl="0">
              <a:spcBef>
                <a:spcPts val="0"/>
              </a:spcBef>
              <a:spcAft>
                <a:spcPts val="0"/>
              </a:spcAft>
              <a:buNone/>
            </a:pPr>
            <a:r>
              <a:rPr lang="en-GB" sz="800" b="1">
                <a:solidFill>
                  <a:srgbClr val="FF0000"/>
                </a:solidFill>
                <a:latin typeface="Montserrat"/>
                <a:ea typeface="Montserrat"/>
                <a:cs typeface="Montserrat"/>
                <a:sym typeface="Montserrat"/>
              </a:rPr>
              <a:t>Variables</a:t>
            </a:r>
            <a:endParaRPr b="1">
              <a:solidFill>
                <a:srgbClr val="FF0000"/>
              </a:solidFill>
            </a:endParaRPr>
          </a:p>
        </p:txBody>
      </p:sp>
      <p:pic>
        <p:nvPicPr>
          <p:cNvPr id="826" name="Google Shape;826;p65"/>
          <p:cNvPicPr preferRelativeResize="0"/>
          <p:nvPr/>
        </p:nvPicPr>
        <p:blipFill>
          <a:blip r:embed="rId15">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66"/>
          <p:cNvPicPr preferRelativeResize="0"/>
          <p:nvPr/>
        </p:nvPicPr>
        <p:blipFill rotWithShape="1">
          <a:blip r:embed="rId3">
            <a:alphaModFix/>
          </a:blip>
          <a:srcRect t="32605"/>
          <a:stretch/>
        </p:blipFill>
        <p:spPr>
          <a:xfrm>
            <a:off x="120725" y="822625"/>
            <a:ext cx="5503477" cy="2529325"/>
          </a:xfrm>
          <a:prstGeom prst="rect">
            <a:avLst/>
          </a:prstGeom>
          <a:noFill/>
          <a:ln>
            <a:noFill/>
          </a:ln>
        </p:spPr>
      </p:pic>
      <p:sp>
        <p:nvSpPr>
          <p:cNvPr id="832" name="Google Shape;832;p66"/>
          <p:cNvSpPr/>
          <p:nvPr/>
        </p:nvSpPr>
        <p:spPr>
          <a:xfrm rot="10800000">
            <a:off x="5678725" y="2145888"/>
            <a:ext cx="415500" cy="666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6"/>
          <p:cNvSpPr txBox="1"/>
          <p:nvPr/>
        </p:nvSpPr>
        <p:spPr>
          <a:xfrm>
            <a:off x="6094222" y="2200250"/>
            <a:ext cx="2705700" cy="501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Font typeface="Calibri"/>
              <a:buNone/>
            </a:pPr>
            <a:r>
              <a:rPr lang="en-GB" sz="1700">
                <a:solidFill>
                  <a:srgbClr val="7F7F7F"/>
                </a:solidFill>
                <a:latin typeface="Oswald Light"/>
                <a:ea typeface="Oswald Light"/>
                <a:cs typeface="Oswald Light"/>
                <a:sym typeface="Oswald Light"/>
              </a:rPr>
              <a:t>Momentum in the business</a:t>
            </a:r>
            <a:endParaRPr sz="1700">
              <a:solidFill>
                <a:srgbClr val="7F7F7F"/>
              </a:solidFill>
              <a:latin typeface="Oswald Light"/>
              <a:ea typeface="Oswald Light"/>
              <a:cs typeface="Oswald Light"/>
              <a:sym typeface="Oswald Light"/>
            </a:endParaRPr>
          </a:p>
        </p:txBody>
      </p:sp>
      <p:sp>
        <p:nvSpPr>
          <p:cNvPr id="834" name="Google Shape;834;p66"/>
          <p:cNvSpPr/>
          <p:nvPr/>
        </p:nvSpPr>
        <p:spPr>
          <a:xfrm>
            <a:off x="136825" y="1849900"/>
            <a:ext cx="5474100" cy="146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5" name="Google Shape;835;p66"/>
          <p:cNvSpPr txBox="1">
            <a:spLocks noGrp="1"/>
          </p:cNvSpPr>
          <p:nvPr>
            <p:ph type="title"/>
          </p:nvPr>
        </p:nvSpPr>
        <p:spPr>
          <a:xfrm>
            <a:off x="355450" y="249925"/>
            <a:ext cx="85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20" b="1">
                <a:latin typeface="IBM Plex Sans"/>
                <a:ea typeface="IBM Plex Sans"/>
                <a:cs typeface="IBM Plex Sans"/>
                <a:sym typeface="IBM Plex Sans"/>
              </a:rPr>
              <a:t>MMM decomposition of base </a:t>
            </a:r>
            <a:r>
              <a:rPr lang="en-GB" sz="1720" b="1">
                <a:solidFill>
                  <a:srgbClr val="C81414"/>
                </a:solidFill>
                <a:latin typeface="IBM Plex Sans"/>
                <a:ea typeface="IBM Plex Sans"/>
                <a:cs typeface="IBM Plex Sans"/>
                <a:sym typeface="IBM Plex Sans"/>
              </a:rPr>
              <a:t>opened up</a:t>
            </a:r>
            <a:r>
              <a:rPr lang="en-GB" sz="1720" b="1">
                <a:latin typeface="IBM Plex Sans"/>
                <a:ea typeface="IBM Plex Sans"/>
                <a:cs typeface="IBM Plex Sans"/>
                <a:sym typeface="IBM Plex Sans"/>
              </a:rPr>
              <a:t> the </a:t>
            </a:r>
            <a:r>
              <a:rPr lang="en-GB" sz="1720" b="1">
                <a:solidFill>
                  <a:srgbClr val="C81414"/>
                </a:solidFill>
                <a:latin typeface="IBM Plex Sans"/>
                <a:ea typeface="IBM Plex Sans"/>
                <a:cs typeface="IBM Plex Sans"/>
                <a:sym typeface="IBM Plex Sans"/>
              </a:rPr>
              <a:t>understanding</a:t>
            </a:r>
            <a:r>
              <a:rPr lang="en-GB" sz="1720" b="1">
                <a:latin typeface="IBM Plex Sans"/>
                <a:ea typeface="IBM Plex Sans"/>
                <a:cs typeface="IBM Plex Sans"/>
                <a:sym typeface="IBM Plex Sans"/>
              </a:rPr>
              <a:t> of consumer behavior</a:t>
            </a:r>
            <a:endParaRPr sz="1720" b="1">
              <a:latin typeface="IBM Plex Sans"/>
              <a:ea typeface="IBM Plex Sans"/>
              <a:cs typeface="IBM Plex Sans"/>
              <a:sym typeface="IBM Plex Sans"/>
            </a:endParaRPr>
          </a:p>
        </p:txBody>
      </p:sp>
      <p:grpSp>
        <p:nvGrpSpPr>
          <p:cNvPr id="836" name="Google Shape;836;p66"/>
          <p:cNvGrpSpPr/>
          <p:nvPr/>
        </p:nvGrpSpPr>
        <p:grpSpPr>
          <a:xfrm>
            <a:off x="252162" y="3804250"/>
            <a:ext cx="8461905" cy="1293000"/>
            <a:chOff x="252150" y="3804250"/>
            <a:chExt cx="9217761" cy="1293000"/>
          </a:xfrm>
        </p:grpSpPr>
        <p:sp>
          <p:nvSpPr>
            <p:cNvPr id="837" name="Google Shape;837;p66"/>
            <p:cNvSpPr txBox="1"/>
            <p:nvPr/>
          </p:nvSpPr>
          <p:spPr>
            <a:xfrm>
              <a:off x="2143312" y="3804250"/>
              <a:ext cx="7326600" cy="1293000"/>
            </a:xfrm>
            <a:prstGeom prst="rect">
              <a:avLst/>
            </a:prstGeom>
            <a:noFill/>
            <a:ln>
              <a:noFill/>
            </a:ln>
          </p:spPr>
          <p:txBody>
            <a:bodyPr spcFirstLastPara="1" wrap="square" lIns="114300" tIns="91425" rIns="91425" bIns="91425" anchor="t" anchorCtr="0">
              <a:spAutoFit/>
            </a:bodyPr>
            <a:lstStyle/>
            <a:p>
              <a:pPr marL="0" marR="0" lvl="0" indent="0" algn="l" rtl="0">
                <a:lnSpc>
                  <a:spcPct val="100000"/>
                </a:lnSpc>
                <a:spcBef>
                  <a:spcPts val="0"/>
                </a:spcBef>
                <a:spcAft>
                  <a:spcPts val="0"/>
                </a:spcAft>
                <a:buNone/>
              </a:pPr>
              <a:r>
                <a:rPr lang="en-GB" sz="1200">
                  <a:solidFill>
                    <a:srgbClr val="7F7F7F"/>
                  </a:solidFill>
                  <a:latin typeface="Montserrat Medium"/>
                  <a:ea typeface="Montserrat Medium"/>
                  <a:cs typeface="Montserrat Medium"/>
                  <a:sym typeface="Montserrat Medium"/>
                </a:rPr>
                <a:t>MMM’s allocation of credit to prior weeks of sales can be interpreted as </a:t>
              </a:r>
              <a:r>
                <a:rPr lang="en-GB" sz="1200" i="1">
                  <a:solidFill>
                    <a:srgbClr val="7F7F7F"/>
                  </a:solidFill>
                  <a:latin typeface="Montserrat Medium"/>
                  <a:ea typeface="Montserrat Medium"/>
                  <a:cs typeface="Montserrat Medium"/>
                  <a:sym typeface="Montserrat Medium"/>
                </a:rPr>
                <a:t>momentum </a:t>
              </a:r>
              <a:r>
                <a:rPr lang="en-GB" sz="1200">
                  <a:solidFill>
                    <a:srgbClr val="7F7F7F"/>
                  </a:solidFill>
                  <a:latin typeface="Montserrat Medium"/>
                  <a:ea typeface="Montserrat Medium"/>
                  <a:cs typeface="Montserrat Medium"/>
                  <a:sym typeface="Montserrat Medium"/>
                </a:rPr>
                <a:t>in the business. It turned out to be a significant ~42% of total sales. </a:t>
              </a:r>
              <a:endParaRPr sz="1200">
                <a:solidFill>
                  <a:srgbClr val="7F7F7F"/>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1200">
                <a:solidFill>
                  <a:srgbClr val="7F7F7F"/>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en-GB" sz="1200">
                  <a:solidFill>
                    <a:srgbClr val="7F7F7F"/>
                  </a:solidFill>
                  <a:latin typeface="Montserrat Medium"/>
                  <a:ea typeface="Montserrat Medium"/>
                  <a:cs typeface="Montserrat Medium"/>
                  <a:sym typeface="Montserrat Medium"/>
                </a:rPr>
                <a:t>Having the context that that media is the primary awareness driver for the brand in market, allowed TPJ to credit media for creating positive momentum for the business even if it is not directly attributable to short term sales.</a:t>
              </a:r>
              <a:endParaRPr sz="1200">
                <a:solidFill>
                  <a:srgbClr val="FF0000"/>
                </a:solidFill>
                <a:latin typeface="Montserrat Medium"/>
                <a:ea typeface="Montserrat Medium"/>
                <a:cs typeface="Montserrat Medium"/>
                <a:sym typeface="Montserrat Medium"/>
              </a:endParaRPr>
            </a:p>
          </p:txBody>
        </p:sp>
        <p:sp>
          <p:nvSpPr>
            <p:cNvPr id="838" name="Google Shape;838;p66"/>
            <p:cNvSpPr txBox="1"/>
            <p:nvPr/>
          </p:nvSpPr>
          <p:spPr>
            <a:xfrm>
              <a:off x="252150" y="3932650"/>
              <a:ext cx="1278000" cy="446400"/>
            </a:xfrm>
            <a:prstGeom prst="rect">
              <a:avLst/>
            </a:prstGeom>
            <a:noFill/>
            <a:ln>
              <a:noFill/>
            </a:ln>
          </p:spPr>
          <p:txBody>
            <a:bodyPr spcFirstLastPara="1" wrap="square" lIns="114300" tIns="91425" rIns="91425" bIns="91425" anchor="t" anchorCtr="0">
              <a:spAutoFit/>
            </a:bodyPr>
            <a:lstStyle/>
            <a:p>
              <a:pPr marL="0" lvl="0" indent="0" algn="r" rtl="0">
                <a:spcBef>
                  <a:spcPts val="0"/>
                </a:spcBef>
                <a:spcAft>
                  <a:spcPts val="0"/>
                </a:spcAft>
                <a:buNone/>
              </a:pPr>
              <a:r>
                <a:rPr lang="en-GB" sz="1700">
                  <a:solidFill>
                    <a:srgbClr val="8A8A8A"/>
                  </a:solidFill>
                  <a:latin typeface="Roboto Black"/>
                  <a:ea typeface="Roboto Black"/>
                  <a:cs typeface="Roboto Black"/>
                  <a:sym typeface="Roboto Black"/>
                </a:rPr>
                <a:t>Insight</a:t>
              </a:r>
              <a:endParaRPr sz="1700">
                <a:solidFill>
                  <a:srgbClr val="8A8A8A"/>
                </a:solidFill>
                <a:latin typeface="Roboto Black"/>
                <a:ea typeface="Roboto Black"/>
                <a:cs typeface="Roboto Black"/>
                <a:sym typeface="Roboto Black"/>
              </a:endParaRPr>
            </a:p>
          </p:txBody>
        </p:sp>
        <p:cxnSp>
          <p:nvCxnSpPr>
            <p:cNvPr id="839" name="Google Shape;839;p66"/>
            <p:cNvCxnSpPr/>
            <p:nvPr/>
          </p:nvCxnSpPr>
          <p:spPr>
            <a:xfrm>
              <a:off x="1558172" y="3868300"/>
              <a:ext cx="0" cy="575100"/>
            </a:xfrm>
            <a:prstGeom prst="straightConnector1">
              <a:avLst/>
            </a:prstGeom>
            <a:noFill/>
            <a:ln w="19050" cap="flat" cmpd="sng">
              <a:solidFill>
                <a:srgbClr val="464646"/>
              </a:solidFill>
              <a:prstDash val="solid"/>
              <a:round/>
              <a:headEnd type="none" w="med" len="med"/>
              <a:tailEnd type="none" w="med" len="med"/>
            </a:ln>
          </p:spPr>
        </p:cxnSp>
        <p:pic>
          <p:nvPicPr>
            <p:cNvPr id="840" name="Google Shape;840;p66" descr="Image result for exclamation mark"/>
            <p:cNvPicPr preferRelativeResize="0"/>
            <p:nvPr/>
          </p:nvPicPr>
          <p:blipFill rotWithShape="1">
            <a:blip r:embed="rId4">
              <a:alphaModFix/>
            </a:blip>
            <a:srcRect/>
            <a:stretch/>
          </p:blipFill>
          <p:spPr>
            <a:xfrm>
              <a:off x="1891324" y="3868299"/>
              <a:ext cx="252000" cy="252000"/>
            </a:xfrm>
            <a:prstGeom prst="rect">
              <a:avLst/>
            </a:prstGeom>
            <a:noFill/>
            <a:ln>
              <a:noFill/>
            </a:ln>
          </p:spPr>
        </p:pic>
      </p:grpSp>
      <p:pic>
        <p:nvPicPr>
          <p:cNvPr id="841" name="Google Shape;841;p66" descr="Image result for exclamation mark"/>
          <p:cNvPicPr preferRelativeResize="0"/>
          <p:nvPr/>
        </p:nvPicPr>
        <p:blipFill rotWithShape="1">
          <a:blip r:embed="rId4">
            <a:alphaModFix/>
          </a:blip>
          <a:srcRect/>
          <a:stretch/>
        </p:blipFill>
        <p:spPr>
          <a:xfrm>
            <a:off x="1753974" y="4454799"/>
            <a:ext cx="252000" cy="25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67"/>
          <p:cNvSpPr txBox="1">
            <a:spLocks noGrp="1"/>
          </p:cNvSpPr>
          <p:nvPr>
            <p:ph type="title"/>
          </p:nvPr>
        </p:nvSpPr>
        <p:spPr>
          <a:xfrm>
            <a:off x="304800" y="135700"/>
            <a:ext cx="8553300" cy="68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920" b="1">
                <a:solidFill>
                  <a:srgbClr val="C81414"/>
                </a:solidFill>
                <a:latin typeface="IBM Plex Sans"/>
                <a:ea typeface="IBM Plex Sans"/>
                <a:cs typeface="IBM Plex Sans"/>
                <a:sym typeface="IBM Plex Sans"/>
              </a:rPr>
              <a:t>If</a:t>
            </a:r>
            <a:r>
              <a:rPr lang="en-GB" sz="1920" b="1">
                <a:latin typeface="IBM Plex Sans"/>
                <a:ea typeface="IBM Plex Sans"/>
                <a:cs typeface="IBM Plex Sans"/>
                <a:sym typeface="IBM Plex Sans"/>
              </a:rPr>
              <a:t> media </a:t>
            </a:r>
            <a:r>
              <a:rPr lang="en-GB" sz="1920" b="1">
                <a:solidFill>
                  <a:srgbClr val="C81414"/>
                </a:solidFill>
                <a:latin typeface="IBM Plex Sans"/>
                <a:ea typeface="IBM Plex Sans"/>
                <a:cs typeface="IBM Plex Sans"/>
                <a:sym typeface="IBM Plex Sans"/>
              </a:rPr>
              <a:t>is given credit for longer term momentum</a:t>
            </a:r>
            <a:r>
              <a:rPr lang="en-GB" sz="1920" b="1">
                <a:latin typeface="IBM Plex Sans"/>
                <a:ea typeface="IBM Plex Sans"/>
                <a:cs typeface="IBM Plex Sans"/>
                <a:sym typeface="IBM Plex Sans"/>
              </a:rPr>
              <a:t> in the business, </a:t>
            </a:r>
            <a:br>
              <a:rPr lang="en-GB" sz="1920" b="1">
                <a:latin typeface="IBM Plex Sans"/>
                <a:ea typeface="IBM Plex Sans"/>
                <a:cs typeface="IBM Plex Sans"/>
                <a:sym typeface="IBM Plex Sans"/>
              </a:rPr>
            </a:br>
            <a:r>
              <a:rPr lang="en-GB" sz="1920" b="1">
                <a:latin typeface="IBM Plex Sans"/>
                <a:ea typeface="IBM Plex Sans"/>
                <a:cs typeface="IBM Plex Sans"/>
                <a:sym typeface="IBM Plex Sans"/>
              </a:rPr>
              <a:t>CPAs are </a:t>
            </a:r>
            <a:r>
              <a:rPr lang="en-GB" sz="1920" b="1">
                <a:solidFill>
                  <a:srgbClr val="C81414"/>
                </a:solidFill>
                <a:latin typeface="IBM Plex Sans"/>
                <a:ea typeface="IBM Plex Sans"/>
                <a:cs typeface="IBM Plex Sans"/>
                <a:sym typeface="IBM Plex Sans"/>
              </a:rPr>
              <a:t>twice as efficient </a:t>
            </a:r>
            <a:r>
              <a:rPr lang="en-GB" sz="1920" b="1">
                <a:latin typeface="IBM Plex Sans"/>
                <a:ea typeface="IBM Plex Sans"/>
                <a:cs typeface="IBM Plex Sans"/>
                <a:sym typeface="IBM Plex Sans"/>
              </a:rPr>
              <a:t>vs measured via Geo Test</a:t>
            </a:r>
            <a:endParaRPr sz="1520" b="1">
              <a:latin typeface="IBM Plex Sans"/>
              <a:ea typeface="IBM Plex Sans"/>
              <a:cs typeface="IBM Plex Sans"/>
              <a:sym typeface="IBM Plex Sans"/>
            </a:endParaRPr>
          </a:p>
        </p:txBody>
      </p:sp>
      <p:cxnSp>
        <p:nvCxnSpPr>
          <p:cNvPr id="847" name="Google Shape;847;p67"/>
          <p:cNvCxnSpPr/>
          <p:nvPr/>
        </p:nvCxnSpPr>
        <p:spPr>
          <a:xfrm>
            <a:off x="2952000" y="1677900"/>
            <a:ext cx="0" cy="2862000"/>
          </a:xfrm>
          <a:prstGeom prst="straightConnector1">
            <a:avLst/>
          </a:prstGeom>
          <a:noFill/>
          <a:ln w="9525" cap="flat" cmpd="sng">
            <a:solidFill>
              <a:schemeClr val="dk2"/>
            </a:solidFill>
            <a:prstDash val="solid"/>
            <a:round/>
            <a:headEnd type="none" w="med" len="med"/>
            <a:tailEnd type="none" w="med" len="med"/>
          </a:ln>
        </p:spPr>
      </p:cxnSp>
      <p:cxnSp>
        <p:nvCxnSpPr>
          <p:cNvPr id="848" name="Google Shape;848;p67"/>
          <p:cNvCxnSpPr/>
          <p:nvPr/>
        </p:nvCxnSpPr>
        <p:spPr>
          <a:xfrm>
            <a:off x="4363325" y="1677900"/>
            <a:ext cx="0" cy="2862000"/>
          </a:xfrm>
          <a:prstGeom prst="straightConnector1">
            <a:avLst/>
          </a:prstGeom>
          <a:noFill/>
          <a:ln w="9525" cap="flat" cmpd="sng">
            <a:solidFill>
              <a:schemeClr val="dk2"/>
            </a:solidFill>
            <a:prstDash val="solid"/>
            <a:round/>
            <a:headEnd type="none" w="med" len="med"/>
            <a:tailEnd type="none" w="med" len="med"/>
          </a:ln>
        </p:spPr>
      </p:cxnSp>
      <p:cxnSp>
        <p:nvCxnSpPr>
          <p:cNvPr id="849" name="Google Shape;849;p67"/>
          <p:cNvCxnSpPr/>
          <p:nvPr/>
        </p:nvCxnSpPr>
        <p:spPr>
          <a:xfrm>
            <a:off x="5774650" y="1677900"/>
            <a:ext cx="0" cy="2862000"/>
          </a:xfrm>
          <a:prstGeom prst="straightConnector1">
            <a:avLst/>
          </a:prstGeom>
          <a:noFill/>
          <a:ln w="9525" cap="flat" cmpd="sng">
            <a:solidFill>
              <a:schemeClr val="dk2"/>
            </a:solidFill>
            <a:prstDash val="solid"/>
            <a:round/>
            <a:headEnd type="none" w="med" len="med"/>
            <a:tailEnd type="none" w="med" len="med"/>
          </a:ln>
        </p:spPr>
      </p:cxnSp>
      <p:sp>
        <p:nvSpPr>
          <p:cNvPr id="850" name="Google Shape;850;p67"/>
          <p:cNvSpPr txBox="1"/>
          <p:nvPr/>
        </p:nvSpPr>
        <p:spPr>
          <a:xfrm>
            <a:off x="1865300"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Platform Attribution</a:t>
            </a:r>
            <a:endParaRPr sz="1200">
              <a:solidFill>
                <a:srgbClr val="7F7F7F"/>
              </a:solidFill>
              <a:latin typeface="Oswald Light"/>
              <a:ea typeface="Oswald Light"/>
              <a:cs typeface="Oswald Light"/>
              <a:sym typeface="Oswald Light"/>
            </a:endParaRPr>
          </a:p>
        </p:txBody>
      </p:sp>
      <p:pic>
        <p:nvPicPr>
          <p:cNvPr id="851" name="Google Shape;851;p67"/>
          <p:cNvPicPr preferRelativeResize="0"/>
          <p:nvPr/>
        </p:nvPicPr>
        <p:blipFill>
          <a:blip r:embed="rId3">
            <a:alphaModFix/>
          </a:blip>
          <a:stretch>
            <a:fillRect/>
          </a:stretch>
        </p:blipFill>
        <p:spPr>
          <a:xfrm>
            <a:off x="138864" y="2105567"/>
            <a:ext cx="466208" cy="466178"/>
          </a:xfrm>
          <a:prstGeom prst="rect">
            <a:avLst/>
          </a:prstGeom>
          <a:noFill/>
          <a:ln>
            <a:noFill/>
          </a:ln>
        </p:spPr>
      </p:pic>
      <p:pic>
        <p:nvPicPr>
          <p:cNvPr id="852" name="Google Shape;852;p67"/>
          <p:cNvPicPr preferRelativeResize="0"/>
          <p:nvPr/>
        </p:nvPicPr>
        <p:blipFill>
          <a:blip r:embed="rId4">
            <a:alphaModFix/>
          </a:blip>
          <a:stretch>
            <a:fillRect/>
          </a:stretch>
        </p:blipFill>
        <p:spPr>
          <a:xfrm>
            <a:off x="138876" y="3673350"/>
            <a:ext cx="466200" cy="466121"/>
          </a:xfrm>
          <a:prstGeom prst="rect">
            <a:avLst/>
          </a:prstGeom>
          <a:noFill/>
          <a:ln>
            <a:noFill/>
          </a:ln>
        </p:spPr>
      </p:pic>
      <p:sp>
        <p:nvSpPr>
          <p:cNvPr id="853" name="Google Shape;853;p67"/>
          <p:cNvSpPr txBox="1"/>
          <p:nvPr/>
        </p:nvSpPr>
        <p:spPr>
          <a:xfrm>
            <a:off x="1968025"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61%</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$66</a:t>
            </a:r>
            <a:endParaRPr sz="2000">
              <a:solidFill>
                <a:srgbClr val="8A8A8A"/>
              </a:solidFill>
              <a:latin typeface="Google Sans Medium"/>
              <a:ea typeface="Google Sans Medium"/>
              <a:cs typeface="Google Sans Medium"/>
              <a:sym typeface="Google Sans Medium"/>
            </a:endParaRPr>
          </a:p>
        </p:txBody>
      </p:sp>
      <p:sp>
        <p:nvSpPr>
          <p:cNvPr id="854" name="Google Shape;854;p67"/>
          <p:cNvSpPr txBox="1"/>
          <p:nvPr/>
        </p:nvSpPr>
        <p:spPr>
          <a:xfrm>
            <a:off x="1968025" y="344217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12%</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$77</a:t>
            </a:r>
            <a:endParaRPr sz="2000">
              <a:solidFill>
                <a:srgbClr val="8A8A8A"/>
              </a:solidFill>
              <a:latin typeface="Google Sans Medium"/>
              <a:ea typeface="Google Sans Medium"/>
              <a:cs typeface="Google Sans Medium"/>
              <a:sym typeface="Google Sans Medium"/>
            </a:endParaRPr>
          </a:p>
        </p:txBody>
      </p:sp>
      <p:sp>
        <p:nvSpPr>
          <p:cNvPr id="855" name="Google Shape;855;p67"/>
          <p:cNvSpPr txBox="1"/>
          <p:nvPr/>
        </p:nvSpPr>
        <p:spPr>
          <a:xfrm>
            <a:off x="3229669"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Post-Purchase</a:t>
            </a:r>
            <a:endParaRPr sz="1200">
              <a:solidFill>
                <a:srgbClr val="7F7F7F"/>
              </a:solidFill>
              <a:latin typeface="Oswald Light"/>
              <a:ea typeface="Oswald Light"/>
              <a:cs typeface="Oswald Light"/>
              <a:sym typeface="Oswald Light"/>
            </a:endParaRPr>
          </a:p>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Survey</a:t>
            </a:r>
            <a:endParaRPr sz="1200">
              <a:solidFill>
                <a:srgbClr val="7F7F7F"/>
              </a:solidFill>
              <a:latin typeface="Oswald Light"/>
              <a:ea typeface="Oswald Light"/>
              <a:cs typeface="Oswald Light"/>
              <a:sym typeface="Oswald Light"/>
            </a:endParaRPr>
          </a:p>
        </p:txBody>
      </p:sp>
      <p:sp>
        <p:nvSpPr>
          <p:cNvPr id="856" name="Google Shape;856;p67"/>
          <p:cNvSpPr txBox="1"/>
          <p:nvPr/>
        </p:nvSpPr>
        <p:spPr>
          <a:xfrm>
            <a:off x="4609141"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MTA</a:t>
            </a:r>
            <a:endParaRPr sz="1200">
              <a:solidFill>
                <a:srgbClr val="7F7F7F"/>
              </a:solidFill>
              <a:latin typeface="Oswald Light"/>
              <a:ea typeface="Oswald Light"/>
              <a:cs typeface="Oswald Light"/>
              <a:sym typeface="Oswald Light"/>
            </a:endParaRPr>
          </a:p>
        </p:txBody>
      </p:sp>
      <p:sp>
        <p:nvSpPr>
          <p:cNvPr id="857" name="Google Shape;857;p67"/>
          <p:cNvSpPr txBox="1"/>
          <p:nvPr/>
        </p:nvSpPr>
        <p:spPr>
          <a:xfrm>
            <a:off x="4718941"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35%</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$115</a:t>
            </a:r>
            <a:endParaRPr sz="2000">
              <a:solidFill>
                <a:srgbClr val="8A8A8A"/>
              </a:solidFill>
              <a:latin typeface="Google Sans Medium"/>
              <a:ea typeface="Google Sans Medium"/>
              <a:cs typeface="Google Sans Medium"/>
              <a:sym typeface="Google Sans Medium"/>
            </a:endParaRPr>
          </a:p>
        </p:txBody>
      </p:sp>
      <p:sp>
        <p:nvSpPr>
          <p:cNvPr id="858" name="Google Shape;858;p67"/>
          <p:cNvSpPr txBox="1"/>
          <p:nvPr/>
        </p:nvSpPr>
        <p:spPr>
          <a:xfrm>
            <a:off x="4718941" y="344217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5%</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$176</a:t>
            </a:r>
            <a:endParaRPr sz="2000">
              <a:solidFill>
                <a:srgbClr val="8A8A8A"/>
              </a:solidFill>
              <a:latin typeface="Google Sans Medium"/>
              <a:ea typeface="Google Sans Medium"/>
              <a:cs typeface="Google Sans Medium"/>
              <a:sym typeface="Google Sans Medium"/>
            </a:endParaRPr>
          </a:p>
        </p:txBody>
      </p:sp>
      <p:sp>
        <p:nvSpPr>
          <p:cNvPr id="859" name="Google Shape;859;p67"/>
          <p:cNvSpPr txBox="1"/>
          <p:nvPr/>
        </p:nvSpPr>
        <p:spPr>
          <a:xfrm>
            <a:off x="6069719" y="1326464"/>
            <a:ext cx="9645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Geo Test</a:t>
            </a:r>
            <a:endParaRPr sz="1200">
              <a:solidFill>
                <a:srgbClr val="7F7F7F"/>
              </a:solidFill>
              <a:latin typeface="Oswald Light"/>
              <a:ea typeface="Oswald Light"/>
              <a:cs typeface="Oswald Light"/>
              <a:sym typeface="Oswald Light"/>
            </a:endParaRPr>
          </a:p>
        </p:txBody>
      </p:sp>
      <p:sp>
        <p:nvSpPr>
          <p:cNvPr id="860" name="Google Shape;860;p67"/>
          <p:cNvSpPr txBox="1"/>
          <p:nvPr/>
        </p:nvSpPr>
        <p:spPr>
          <a:xfrm>
            <a:off x="7056825" y="1326475"/>
            <a:ext cx="16887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a:solidFill>
                  <a:srgbClr val="7F7F7F"/>
                </a:solidFill>
                <a:latin typeface="Oswald Light"/>
                <a:ea typeface="Oswald Light"/>
                <a:cs typeface="Oswald Light"/>
                <a:sym typeface="Oswald Light"/>
              </a:rPr>
              <a:t>Geo Test + Momentum</a:t>
            </a:r>
            <a:endParaRPr sz="1200">
              <a:solidFill>
                <a:srgbClr val="7F7F7F"/>
              </a:solidFill>
              <a:latin typeface="Oswald Light"/>
              <a:ea typeface="Oswald Light"/>
              <a:cs typeface="Oswald Light"/>
              <a:sym typeface="Oswald Light"/>
            </a:endParaRPr>
          </a:p>
        </p:txBody>
      </p:sp>
      <p:sp>
        <p:nvSpPr>
          <p:cNvPr id="861" name="Google Shape;861;p67"/>
          <p:cNvSpPr txBox="1"/>
          <p:nvPr/>
        </p:nvSpPr>
        <p:spPr>
          <a:xfrm>
            <a:off x="681350" y="1874400"/>
            <a:ext cx="698700" cy="9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8A8A8A"/>
                </a:solidFill>
                <a:latin typeface="Google Sans Medium"/>
                <a:ea typeface="Google Sans Medium"/>
                <a:cs typeface="Google Sans Medium"/>
                <a:sym typeface="Google Sans Medium"/>
              </a:rPr>
              <a:t>Lift</a:t>
            </a:r>
            <a:endParaRPr sz="2000" b="1">
              <a:solidFill>
                <a:srgbClr val="8A8A8A"/>
              </a:solidFill>
              <a:latin typeface="Google Sans"/>
              <a:ea typeface="Google Sans"/>
              <a:cs typeface="Google Sans"/>
              <a:sym typeface="Google Sans"/>
            </a:endParaRPr>
          </a:p>
          <a:p>
            <a:pPr marL="0" lvl="0" indent="0" algn="l"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CPA</a:t>
            </a:r>
            <a:endParaRPr sz="2000" b="1">
              <a:solidFill>
                <a:srgbClr val="8A8A8A"/>
              </a:solidFill>
              <a:latin typeface="Google Sans"/>
              <a:ea typeface="Google Sans"/>
              <a:cs typeface="Google Sans"/>
              <a:sym typeface="Google Sans"/>
            </a:endParaRPr>
          </a:p>
        </p:txBody>
      </p:sp>
      <p:sp>
        <p:nvSpPr>
          <p:cNvPr id="862" name="Google Shape;862;p67"/>
          <p:cNvSpPr txBox="1"/>
          <p:nvPr/>
        </p:nvSpPr>
        <p:spPr>
          <a:xfrm>
            <a:off x="681350" y="3442170"/>
            <a:ext cx="698700" cy="92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8A8A8A"/>
                </a:solidFill>
                <a:latin typeface="Google Sans Medium"/>
                <a:ea typeface="Google Sans Medium"/>
                <a:cs typeface="Google Sans Medium"/>
                <a:sym typeface="Google Sans Medium"/>
              </a:rPr>
              <a:t>Lift</a:t>
            </a:r>
            <a:endParaRPr sz="2000">
              <a:solidFill>
                <a:srgbClr val="8A8A8A"/>
              </a:solidFill>
              <a:latin typeface="Google Sans Medium"/>
              <a:ea typeface="Google Sans Medium"/>
              <a:cs typeface="Google Sans Medium"/>
              <a:sym typeface="Google Sans Medium"/>
            </a:endParaRPr>
          </a:p>
          <a:p>
            <a:pPr marL="0" lvl="0" indent="0" algn="l"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CPA</a:t>
            </a:r>
            <a:endParaRPr sz="2000">
              <a:solidFill>
                <a:srgbClr val="8A8A8A"/>
              </a:solidFill>
              <a:latin typeface="Google Sans Medium"/>
              <a:ea typeface="Google Sans Medium"/>
              <a:cs typeface="Google Sans Medium"/>
              <a:sym typeface="Google Sans Medium"/>
            </a:endParaRPr>
          </a:p>
        </p:txBody>
      </p:sp>
      <p:sp>
        <p:nvSpPr>
          <p:cNvPr id="863" name="Google Shape;863;p67"/>
          <p:cNvSpPr txBox="1"/>
          <p:nvPr/>
        </p:nvSpPr>
        <p:spPr>
          <a:xfrm>
            <a:off x="3339469" y="1874400"/>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48%</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$83</a:t>
            </a:r>
            <a:endParaRPr sz="2000">
              <a:solidFill>
                <a:srgbClr val="8A8A8A"/>
              </a:solidFill>
              <a:latin typeface="Google Sans Medium"/>
              <a:ea typeface="Google Sans Medium"/>
              <a:cs typeface="Google Sans Medium"/>
              <a:sym typeface="Google Sans Medium"/>
            </a:endParaRPr>
          </a:p>
        </p:txBody>
      </p:sp>
      <p:sp>
        <p:nvSpPr>
          <p:cNvPr id="864" name="Google Shape;864;p67"/>
          <p:cNvSpPr txBox="1"/>
          <p:nvPr/>
        </p:nvSpPr>
        <p:spPr>
          <a:xfrm>
            <a:off x="3306169" y="3442175"/>
            <a:ext cx="8115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8A8A8A"/>
                </a:solidFill>
                <a:latin typeface="Google Sans Medium"/>
                <a:ea typeface="Google Sans Medium"/>
                <a:cs typeface="Google Sans Medium"/>
                <a:sym typeface="Google Sans Medium"/>
              </a:rPr>
              <a:t>9%</a:t>
            </a:r>
            <a:endParaRPr sz="2000">
              <a:solidFill>
                <a:srgbClr val="8A8A8A"/>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8A8A8A"/>
                </a:solidFill>
                <a:latin typeface="Google Sans Medium"/>
                <a:ea typeface="Google Sans Medium"/>
                <a:cs typeface="Google Sans Medium"/>
                <a:sym typeface="Google Sans Medium"/>
              </a:rPr>
              <a:t>$100</a:t>
            </a:r>
            <a:endParaRPr sz="2000">
              <a:solidFill>
                <a:srgbClr val="8A8A8A"/>
              </a:solidFill>
              <a:latin typeface="Google Sans Medium"/>
              <a:ea typeface="Google Sans Medium"/>
              <a:cs typeface="Google Sans Medium"/>
              <a:sym typeface="Google Sans Medium"/>
            </a:endParaRPr>
          </a:p>
        </p:txBody>
      </p:sp>
      <p:sp>
        <p:nvSpPr>
          <p:cNvPr id="865" name="Google Shape;865;p67"/>
          <p:cNvSpPr txBox="1"/>
          <p:nvPr/>
        </p:nvSpPr>
        <p:spPr>
          <a:xfrm>
            <a:off x="1858225" y="824875"/>
            <a:ext cx="38160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b="1">
                <a:solidFill>
                  <a:srgbClr val="7F7F7F"/>
                </a:solidFill>
                <a:latin typeface="Oswald"/>
                <a:ea typeface="Oswald"/>
                <a:cs typeface="Oswald"/>
                <a:sym typeface="Oswald"/>
              </a:rPr>
              <a:t>Base Attribution</a:t>
            </a:r>
            <a:endParaRPr sz="1200" b="1">
              <a:solidFill>
                <a:srgbClr val="7F7F7F"/>
              </a:solidFill>
              <a:latin typeface="Oswald"/>
              <a:ea typeface="Oswald"/>
              <a:cs typeface="Oswald"/>
              <a:sym typeface="Oswald"/>
            </a:endParaRPr>
          </a:p>
        </p:txBody>
      </p:sp>
      <p:sp>
        <p:nvSpPr>
          <p:cNvPr id="866" name="Google Shape;866;p67"/>
          <p:cNvSpPr txBox="1"/>
          <p:nvPr/>
        </p:nvSpPr>
        <p:spPr>
          <a:xfrm>
            <a:off x="6255228" y="824875"/>
            <a:ext cx="2275800" cy="501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Font typeface="Calibri"/>
              <a:buNone/>
            </a:pPr>
            <a:r>
              <a:rPr lang="en-GB" sz="1200" b="1">
                <a:solidFill>
                  <a:srgbClr val="7F7F7F"/>
                </a:solidFill>
                <a:latin typeface="Oswald"/>
                <a:ea typeface="Oswald"/>
                <a:cs typeface="Oswald"/>
                <a:sym typeface="Oswald"/>
              </a:rPr>
              <a:t>Advanced Attribution</a:t>
            </a:r>
            <a:endParaRPr sz="1200" b="1">
              <a:solidFill>
                <a:srgbClr val="7F7F7F"/>
              </a:solidFill>
              <a:latin typeface="Oswald"/>
              <a:ea typeface="Oswald"/>
              <a:cs typeface="Oswald"/>
              <a:sym typeface="Oswald"/>
            </a:endParaRPr>
          </a:p>
        </p:txBody>
      </p:sp>
      <p:cxnSp>
        <p:nvCxnSpPr>
          <p:cNvPr id="867" name="Google Shape;867;p67"/>
          <p:cNvCxnSpPr/>
          <p:nvPr/>
        </p:nvCxnSpPr>
        <p:spPr>
          <a:xfrm>
            <a:off x="2239874" y="1262350"/>
            <a:ext cx="3284400" cy="0"/>
          </a:xfrm>
          <a:prstGeom prst="straightConnector1">
            <a:avLst/>
          </a:prstGeom>
          <a:noFill/>
          <a:ln w="9525" cap="flat" cmpd="sng">
            <a:solidFill>
              <a:srgbClr val="9E9E9E"/>
            </a:solidFill>
            <a:prstDash val="solid"/>
            <a:round/>
            <a:headEnd type="none" w="med" len="med"/>
            <a:tailEnd type="none" w="med" len="med"/>
          </a:ln>
        </p:spPr>
      </p:cxnSp>
      <p:cxnSp>
        <p:nvCxnSpPr>
          <p:cNvPr id="868" name="Google Shape;868;p67"/>
          <p:cNvCxnSpPr/>
          <p:nvPr/>
        </p:nvCxnSpPr>
        <p:spPr>
          <a:xfrm>
            <a:off x="5774650" y="1254525"/>
            <a:ext cx="2981700" cy="0"/>
          </a:xfrm>
          <a:prstGeom prst="straightConnector1">
            <a:avLst/>
          </a:prstGeom>
          <a:noFill/>
          <a:ln w="9525" cap="flat" cmpd="sng">
            <a:solidFill>
              <a:srgbClr val="9E9E9E"/>
            </a:solidFill>
            <a:prstDash val="solid"/>
            <a:round/>
            <a:headEnd type="none" w="med" len="med"/>
            <a:tailEnd type="none" w="med" len="med"/>
          </a:ln>
        </p:spPr>
      </p:cxnSp>
      <p:sp>
        <p:nvSpPr>
          <p:cNvPr id="869" name="Google Shape;869;p67"/>
          <p:cNvSpPr txBox="1"/>
          <p:nvPr/>
        </p:nvSpPr>
        <p:spPr>
          <a:xfrm>
            <a:off x="6195266" y="1900025"/>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34%</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FF0000"/>
                </a:solidFill>
                <a:latin typeface="Google Sans Medium"/>
                <a:ea typeface="Google Sans Medium"/>
                <a:cs typeface="Google Sans Medium"/>
                <a:sym typeface="Google Sans Medium"/>
              </a:rPr>
              <a:t>$118</a:t>
            </a:r>
            <a:endParaRPr sz="2000">
              <a:solidFill>
                <a:srgbClr val="FF0000"/>
              </a:solidFill>
              <a:latin typeface="Google Sans Medium"/>
              <a:ea typeface="Google Sans Medium"/>
              <a:cs typeface="Google Sans Medium"/>
              <a:sym typeface="Google Sans Medium"/>
            </a:endParaRPr>
          </a:p>
        </p:txBody>
      </p:sp>
      <p:sp>
        <p:nvSpPr>
          <p:cNvPr id="870" name="Google Shape;870;p67"/>
          <p:cNvSpPr txBox="1"/>
          <p:nvPr/>
        </p:nvSpPr>
        <p:spPr>
          <a:xfrm>
            <a:off x="6195266" y="3429338"/>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9%</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a:solidFill>
                  <a:srgbClr val="FF0000"/>
                </a:solidFill>
                <a:latin typeface="Google Sans Medium"/>
                <a:ea typeface="Google Sans Medium"/>
                <a:cs typeface="Google Sans Medium"/>
                <a:sym typeface="Google Sans Medium"/>
              </a:rPr>
              <a:t>$99</a:t>
            </a:r>
            <a:endParaRPr sz="2000">
              <a:solidFill>
                <a:srgbClr val="FF0000"/>
              </a:solidFill>
              <a:latin typeface="Google Sans Medium"/>
              <a:ea typeface="Google Sans Medium"/>
              <a:cs typeface="Google Sans Medium"/>
              <a:sym typeface="Google Sans Medium"/>
            </a:endParaRPr>
          </a:p>
        </p:txBody>
      </p:sp>
      <p:sp>
        <p:nvSpPr>
          <p:cNvPr id="871" name="Google Shape;871;p67"/>
          <p:cNvSpPr txBox="1"/>
          <p:nvPr/>
        </p:nvSpPr>
        <p:spPr>
          <a:xfrm>
            <a:off x="7462125" y="1900025"/>
            <a:ext cx="903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67%</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b="1">
                <a:solidFill>
                  <a:srgbClr val="FF0000"/>
                </a:solidFill>
                <a:latin typeface="Google Sans"/>
                <a:ea typeface="Google Sans"/>
                <a:cs typeface="Google Sans"/>
                <a:sym typeface="Google Sans"/>
              </a:rPr>
              <a:t>$60</a:t>
            </a:r>
            <a:endParaRPr sz="2000" b="1">
              <a:solidFill>
                <a:srgbClr val="FF0000"/>
              </a:solidFill>
              <a:latin typeface="Google Sans"/>
              <a:ea typeface="Google Sans"/>
              <a:cs typeface="Google Sans"/>
              <a:sym typeface="Google Sans"/>
            </a:endParaRPr>
          </a:p>
        </p:txBody>
      </p:sp>
      <p:sp>
        <p:nvSpPr>
          <p:cNvPr id="872" name="Google Shape;872;p67"/>
          <p:cNvSpPr txBox="1"/>
          <p:nvPr/>
        </p:nvSpPr>
        <p:spPr>
          <a:xfrm>
            <a:off x="7528716" y="3429338"/>
            <a:ext cx="7449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rgbClr val="FF0000"/>
                </a:solidFill>
                <a:latin typeface="Google Sans Medium"/>
                <a:ea typeface="Google Sans Medium"/>
                <a:cs typeface="Google Sans Medium"/>
                <a:sym typeface="Google Sans Medium"/>
              </a:rPr>
              <a:t>18%</a:t>
            </a:r>
            <a:endParaRPr sz="2000">
              <a:solidFill>
                <a:srgbClr val="FF0000"/>
              </a:solidFill>
              <a:latin typeface="Google Sans Medium"/>
              <a:ea typeface="Google Sans Medium"/>
              <a:cs typeface="Google Sans Medium"/>
              <a:sym typeface="Google Sans Medium"/>
            </a:endParaRPr>
          </a:p>
          <a:p>
            <a:pPr marL="0" lvl="0" indent="0" algn="ctr" rtl="0">
              <a:spcBef>
                <a:spcPts val="1000"/>
              </a:spcBef>
              <a:spcAft>
                <a:spcPts val="1000"/>
              </a:spcAft>
              <a:buNone/>
            </a:pPr>
            <a:r>
              <a:rPr lang="en-GB" sz="2000" b="1">
                <a:solidFill>
                  <a:srgbClr val="FF0000"/>
                </a:solidFill>
                <a:latin typeface="Google Sans"/>
                <a:ea typeface="Google Sans"/>
                <a:cs typeface="Google Sans"/>
                <a:sym typeface="Google Sans"/>
              </a:rPr>
              <a:t>$50</a:t>
            </a:r>
            <a:endParaRPr sz="2000" b="1">
              <a:solidFill>
                <a:srgbClr val="FF0000"/>
              </a:solidFill>
              <a:latin typeface="Google Sans"/>
              <a:ea typeface="Google Sans"/>
              <a:cs typeface="Google Sans"/>
              <a:sym typeface="Google Sans"/>
            </a:endParaRPr>
          </a:p>
        </p:txBody>
      </p:sp>
      <p:cxnSp>
        <p:nvCxnSpPr>
          <p:cNvPr id="873" name="Google Shape;873;p67"/>
          <p:cNvCxnSpPr/>
          <p:nvPr/>
        </p:nvCxnSpPr>
        <p:spPr>
          <a:xfrm>
            <a:off x="6933825" y="2588700"/>
            <a:ext cx="612300" cy="0"/>
          </a:xfrm>
          <a:prstGeom prst="straightConnector1">
            <a:avLst/>
          </a:prstGeom>
          <a:noFill/>
          <a:ln w="9525" cap="flat" cmpd="sng">
            <a:solidFill>
              <a:schemeClr val="dk2"/>
            </a:solidFill>
            <a:prstDash val="solid"/>
            <a:round/>
            <a:headEnd type="stealth" w="med" len="med"/>
            <a:tailEnd type="stealth" w="med" len="med"/>
          </a:ln>
        </p:spPr>
      </p:cxnSp>
      <p:cxnSp>
        <p:nvCxnSpPr>
          <p:cNvPr id="874" name="Google Shape;874;p67"/>
          <p:cNvCxnSpPr/>
          <p:nvPr/>
        </p:nvCxnSpPr>
        <p:spPr>
          <a:xfrm>
            <a:off x="6933825" y="4108525"/>
            <a:ext cx="612300" cy="0"/>
          </a:xfrm>
          <a:prstGeom prst="straightConnector1">
            <a:avLst/>
          </a:prstGeom>
          <a:noFill/>
          <a:ln w="9525" cap="flat" cmpd="sng">
            <a:solidFill>
              <a:schemeClr val="dk2"/>
            </a:solidFill>
            <a:prstDash val="solid"/>
            <a:round/>
            <a:headEnd type="stealth" w="med" len="med"/>
            <a:tailEnd type="stealth" w="med" len="med"/>
          </a:ln>
        </p:spPr>
      </p:cxnSp>
      <p:pic>
        <p:nvPicPr>
          <p:cNvPr id="875" name="Google Shape;875;p67"/>
          <p:cNvPicPr preferRelativeResize="0"/>
          <p:nvPr/>
        </p:nvPicPr>
        <p:blipFill>
          <a:blip r:embed="rId5">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41"/>
          <p:cNvSpPr/>
          <p:nvPr/>
        </p:nvSpPr>
        <p:spPr>
          <a:xfrm>
            <a:off x="1585650" y="2377950"/>
            <a:ext cx="5972700" cy="387600"/>
          </a:xfrm>
          <a:prstGeom prst="rect">
            <a:avLst/>
          </a:prstGeom>
          <a:noFill/>
          <a:ln>
            <a:noFill/>
          </a:ln>
        </p:spPr>
        <p:txBody>
          <a:bodyPr spcFirstLastPara="1" wrap="square" lIns="0" tIns="0" rIns="0" bIns="0" anchor="t" anchorCtr="0">
            <a:noAutofit/>
          </a:bodyPr>
          <a:lstStyle/>
          <a:p>
            <a:pPr marL="0" marR="0" lvl="0" indent="0" algn="ctr" rtl="0">
              <a:lnSpc>
                <a:spcPct val="124359"/>
              </a:lnSpc>
              <a:spcBef>
                <a:spcPts val="0"/>
              </a:spcBef>
              <a:spcAft>
                <a:spcPts val="0"/>
              </a:spcAft>
              <a:buClr>
                <a:srgbClr val="151515"/>
              </a:buClr>
              <a:buSzPts val="2438"/>
              <a:buFont typeface="DM Sans"/>
              <a:buNone/>
            </a:pPr>
            <a:r>
              <a:rPr lang="en-GB" sz="2638">
                <a:solidFill>
                  <a:schemeClr val="lt1"/>
                </a:solidFill>
                <a:latin typeface="IBM Plex Sans"/>
                <a:ea typeface="IBM Plex Sans"/>
                <a:cs typeface="IBM Plex Sans"/>
                <a:sym typeface="IBM Plex Sans"/>
              </a:rPr>
              <a:t>Crash course in Causal Attribution</a:t>
            </a:r>
            <a:endParaRPr sz="2638" i="0" u="none" strike="noStrike" cap="none">
              <a:solidFill>
                <a:schemeClr val="lt1"/>
              </a:solidFill>
              <a:latin typeface="IBM Plex Sans"/>
              <a:ea typeface="IBM Plex Sans"/>
              <a:cs typeface="IBM Plex Sans"/>
              <a:sym typeface="IBM Plex Sans"/>
            </a:endParaRPr>
          </a:p>
        </p:txBody>
      </p:sp>
      <p:sp>
        <p:nvSpPr>
          <p:cNvPr id="183" name="Google Shape;183;p41"/>
          <p:cNvSpPr/>
          <p:nvPr/>
        </p:nvSpPr>
        <p:spPr>
          <a:xfrm>
            <a:off x="3950400" y="1920275"/>
            <a:ext cx="1243200" cy="293100"/>
          </a:xfrm>
          <a:prstGeom prst="roundRect">
            <a:avLst>
              <a:gd name="adj" fmla="val 50000"/>
            </a:avLst>
          </a:prstGeom>
          <a:solidFill>
            <a:srgbClr val="DAFF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IBM Plex Sans"/>
                <a:ea typeface="IBM Plex Sans"/>
                <a:cs typeface="IBM Plex Sans"/>
                <a:sym typeface="IBM Plex Sans"/>
              </a:rPr>
              <a:t>MODULE 1</a:t>
            </a:r>
            <a:endParaRPr sz="1000" b="1">
              <a:latin typeface="IBM Plex Sans"/>
              <a:ea typeface="IBM Plex Sans"/>
              <a:cs typeface="IBM Plex Sans"/>
              <a:sym typeface="IBM Plex Sans"/>
            </a:endParaRPr>
          </a:p>
        </p:txBody>
      </p:sp>
      <p:pic>
        <p:nvPicPr>
          <p:cNvPr id="184" name="Google Shape;184;p41" title="white@1.5x.png"/>
          <p:cNvPicPr preferRelativeResize="0"/>
          <p:nvPr/>
        </p:nvPicPr>
        <p:blipFill>
          <a:blip r:embed="rId4">
            <a:alphaModFix/>
          </a:blip>
          <a:stretch>
            <a:fillRect/>
          </a:stretch>
        </p:blipFill>
        <p:spPr>
          <a:xfrm>
            <a:off x="4072349" y="4515238"/>
            <a:ext cx="999301" cy="287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68"/>
          <p:cNvSpPr txBox="1">
            <a:spLocks noGrp="1"/>
          </p:cNvSpPr>
          <p:nvPr>
            <p:ph type="title"/>
          </p:nvPr>
        </p:nvSpPr>
        <p:spPr>
          <a:xfrm>
            <a:off x="548000" y="288100"/>
            <a:ext cx="85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120" b="1">
                <a:latin typeface="IBM Plex Sans"/>
                <a:ea typeface="IBM Plex Sans"/>
                <a:cs typeface="IBM Plex Sans"/>
                <a:sym typeface="IBM Plex Sans"/>
              </a:rPr>
              <a:t>Boom! The market responded</a:t>
            </a:r>
            <a:endParaRPr sz="2120" b="1">
              <a:latin typeface="IBM Plex Sans"/>
              <a:ea typeface="IBM Plex Sans"/>
              <a:cs typeface="IBM Plex Sans"/>
              <a:sym typeface="IBM Plex Sans"/>
            </a:endParaRPr>
          </a:p>
        </p:txBody>
      </p:sp>
      <p:pic>
        <p:nvPicPr>
          <p:cNvPr id="881" name="Google Shape;881;p68"/>
          <p:cNvPicPr preferRelativeResize="0"/>
          <p:nvPr/>
        </p:nvPicPr>
        <p:blipFill rotWithShape="1">
          <a:blip r:embed="rId3">
            <a:alphaModFix/>
          </a:blip>
          <a:srcRect l="11848"/>
          <a:stretch/>
        </p:blipFill>
        <p:spPr>
          <a:xfrm>
            <a:off x="411225" y="860800"/>
            <a:ext cx="7792301" cy="3780775"/>
          </a:xfrm>
          <a:prstGeom prst="rect">
            <a:avLst/>
          </a:prstGeom>
          <a:noFill/>
          <a:ln>
            <a:noFill/>
          </a:ln>
        </p:spPr>
      </p:pic>
      <p:sp>
        <p:nvSpPr>
          <p:cNvPr id="882" name="Google Shape;882;p68"/>
          <p:cNvSpPr txBox="1"/>
          <p:nvPr/>
        </p:nvSpPr>
        <p:spPr>
          <a:xfrm>
            <a:off x="6780700" y="1229175"/>
            <a:ext cx="1461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FF0000"/>
                </a:solidFill>
                <a:highlight>
                  <a:schemeClr val="lt1"/>
                </a:highlight>
                <a:latin typeface="Google Sans"/>
                <a:ea typeface="Google Sans"/>
                <a:cs typeface="Google Sans"/>
                <a:sym typeface="Google Sans"/>
              </a:rPr>
              <a:t>~2x</a:t>
            </a:r>
            <a:r>
              <a:rPr lang="en-GB" sz="1600">
                <a:solidFill>
                  <a:srgbClr val="1F1F1F"/>
                </a:solidFill>
                <a:highlight>
                  <a:schemeClr val="lt1"/>
                </a:highlight>
                <a:latin typeface="Google Sans"/>
                <a:ea typeface="Google Sans"/>
                <a:cs typeface="Google Sans"/>
                <a:sym typeface="Google Sans"/>
              </a:rPr>
              <a:t> GMV growth YoY</a:t>
            </a:r>
            <a:endParaRPr sz="1600">
              <a:solidFill>
                <a:srgbClr val="1F1F1F"/>
              </a:solidFill>
              <a:highlight>
                <a:srgbClr val="FFFFFF"/>
              </a:highlight>
              <a:latin typeface="Google Sans"/>
              <a:ea typeface="Google Sans"/>
              <a:cs typeface="Google Sans"/>
              <a:sym typeface="Google Sans"/>
            </a:endParaRPr>
          </a:p>
        </p:txBody>
      </p:sp>
      <p:pic>
        <p:nvPicPr>
          <p:cNvPr id="883" name="Google Shape;883;p68"/>
          <p:cNvPicPr preferRelativeResize="0"/>
          <p:nvPr/>
        </p:nvPicPr>
        <p:blipFill rotWithShape="1">
          <a:blip r:embed="rId4">
            <a:alphaModFix/>
          </a:blip>
          <a:srcRect t="17001" b="16091"/>
          <a:stretch/>
        </p:blipFill>
        <p:spPr>
          <a:xfrm>
            <a:off x="6434275" y="1305575"/>
            <a:ext cx="394024" cy="263650"/>
          </a:xfrm>
          <a:prstGeom prst="rect">
            <a:avLst/>
          </a:prstGeom>
          <a:noFill/>
          <a:ln>
            <a:noFill/>
          </a:ln>
        </p:spPr>
      </p:pic>
      <p:sp>
        <p:nvSpPr>
          <p:cNvPr id="884" name="Google Shape;884;p68"/>
          <p:cNvSpPr txBox="1"/>
          <p:nvPr/>
        </p:nvSpPr>
        <p:spPr>
          <a:xfrm>
            <a:off x="6780700" y="3093775"/>
            <a:ext cx="1461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a:solidFill>
                  <a:srgbClr val="FF0000"/>
                </a:solidFill>
                <a:highlight>
                  <a:schemeClr val="lt1"/>
                </a:highlight>
                <a:latin typeface="Google Sans"/>
                <a:ea typeface="Google Sans"/>
                <a:cs typeface="Google Sans"/>
                <a:sym typeface="Google Sans"/>
              </a:rPr>
              <a:t>~2x</a:t>
            </a:r>
            <a:r>
              <a:rPr lang="en-GB" sz="1300">
                <a:solidFill>
                  <a:srgbClr val="1F1F1F"/>
                </a:solidFill>
                <a:highlight>
                  <a:schemeClr val="lt1"/>
                </a:highlight>
                <a:latin typeface="Google Sans"/>
                <a:ea typeface="Google Sans"/>
                <a:cs typeface="Google Sans"/>
                <a:sym typeface="Google Sans"/>
              </a:rPr>
              <a:t> increase in media spend YoY</a:t>
            </a:r>
            <a:endParaRPr sz="1300">
              <a:solidFill>
                <a:srgbClr val="1F1F1F"/>
              </a:solidFill>
              <a:highlight>
                <a:srgbClr val="FFFFFF"/>
              </a:highlight>
              <a:latin typeface="Google Sans"/>
              <a:ea typeface="Google Sans"/>
              <a:cs typeface="Google Sans"/>
              <a:sym typeface="Google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8"/>
        <p:cNvGrpSpPr/>
        <p:nvPr/>
      </p:nvGrpSpPr>
      <p:grpSpPr>
        <a:xfrm>
          <a:off x="0" y="0"/>
          <a:ext cx="0" cy="0"/>
          <a:chOff x="0" y="0"/>
          <a:chExt cx="0" cy="0"/>
        </a:xfrm>
      </p:grpSpPr>
      <p:sp>
        <p:nvSpPr>
          <p:cNvPr id="889" name="Google Shape;889;p69"/>
          <p:cNvSpPr/>
          <p:nvPr/>
        </p:nvSpPr>
        <p:spPr>
          <a:xfrm>
            <a:off x="2397300" y="2377950"/>
            <a:ext cx="4349400" cy="999000"/>
          </a:xfrm>
          <a:prstGeom prst="rect">
            <a:avLst/>
          </a:prstGeom>
          <a:noFill/>
          <a:ln>
            <a:noFill/>
          </a:ln>
        </p:spPr>
        <p:txBody>
          <a:bodyPr spcFirstLastPara="1" wrap="square" lIns="0" tIns="0" rIns="0" bIns="0" anchor="t" anchorCtr="0">
            <a:noAutofit/>
          </a:bodyPr>
          <a:lstStyle/>
          <a:p>
            <a:pPr marL="0" lvl="0" indent="0" algn="ctr" rtl="0">
              <a:lnSpc>
                <a:spcPct val="124359"/>
              </a:lnSpc>
              <a:spcBef>
                <a:spcPts val="0"/>
              </a:spcBef>
              <a:spcAft>
                <a:spcPts val="0"/>
              </a:spcAft>
              <a:buClr>
                <a:schemeClr val="dk1"/>
              </a:buClr>
              <a:buSzPts val="1100"/>
              <a:buFont typeface="Arial"/>
              <a:buNone/>
            </a:pPr>
            <a:r>
              <a:rPr lang="en-GB" sz="2638">
                <a:solidFill>
                  <a:schemeClr val="lt1"/>
                </a:solidFill>
                <a:latin typeface="IBM Plex Sans"/>
                <a:ea typeface="IBM Plex Sans"/>
                <a:cs typeface="IBM Plex Sans"/>
                <a:sym typeface="IBM Plex Sans"/>
              </a:rPr>
              <a:t>Case study: Reading an Incrementality Test</a:t>
            </a:r>
            <a:endParaRPr sz="2638">
              <a:solidFill>
                <a:schemeClr val="lt1"/>
              </a:solidFill>
              <a:latin typeface="IBM Plex Sans"/>
              <a:ea typeface="IBM Plex Sans"/>
              <a:cs typeface="IBM Plex Sans"/>
              <a:sym typeface="IBM Plex Sans"/>
            </a:endParaRPr>
          </a:p>
        </p:txBody>
      </p:sp>
      <p:sp>
        <p:nvSpPr>
          <p:cNvPr id="890" name="Google Shape;890;p69"/>
          <p:cNvSpPr/>
          <p:nvPr/>
        </p:nvSpPr>
        <p:spPr>
          <a:xfrm>
            <a:off x="3950400" y="1920275"/>
            <a:ext cx="1243200" cy="293100"/>
          </a:xfrm>
          <a:prstGeom prst="roundRect">
            <a:avLst>
              <a:gd name="adj" fmla="val 50000"/>
            </a:avLst>
          </a:prstGeom>
          <a:solidFill>
            <a:srgbClr val="DAFF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IBM Plex Sans"/>
                <a:ea typeface="IBM Plex Sans"/>
                <a:cs typeface="IBM Plex Sans"/>
                <a:sym typeface="IBM Plex Sans"/>
              </a:rPr>
              <a:t>MODULE 2</a:t>
            </a:r>
            <a:endParaRPr sz="1000" b="1">
              <a:latin typeface="IBM Plex Sans"/>
              <a:ea typeface="IBM Plex Sans"/>
              <a:cs typeface="IBM Plex Sans"/>
              <a:sym typeface="IBM Plex Sans"/>
            </a:endParaRPr>
          </a:p>
        </p:txBody>
      </p:sp>
      <p:pic>
        <p:nvPicPr>
          <p:cNvPr id="891" name="Google Shape;891;p69" title="white@1.5x.png"/>
          <p:cNvPicPr preferRelativeResize="0"/>
          <p:nvPr/>
        </p:nvPicPr>
        <p:blipFill>
          <a:blip r:embed="rId4">
            <a:alphaModFix/>
          </a:blip>
          <a:stretch>
            <a:fillRect/>
          </a:stretch>
        </p:blipFill>
        <p:spPr>
          <a:xfrm>
            <a:off x="4072349" y="4515238"/>
            <a:ext cx="999301" cy="2878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0"/>
          <p:cNvSpPr txBox="1">
            <a:spLocks noGrp="1"/>
          </p:cNvSpPr>
          <p:nvPr>
            <p:ph type="title" idx="4294967295"/>
          </p:nvPr>
        </p:nvSpPr>
        <p:spPr>
          <a:xfrm>
            <a:off x="932725" y="623525"/>
            <a:ext cx="7278600" cy="552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4455"/>
              <a:buFont typeface="Arial"/>
              <a:buNone/>
            </a:pPr>
            <a:r>
              <a:rPr lang="en-GB" sz="2020" b="1">
                <a:latin typeface="IBM Plex Sans"/>
                <a:ea typeface="IBM Plex Sans"/>
                <a:cs typeface="IBM Plex Sans"/>
                <a:sym typeface="IBM Plex Sans"/>
              </a:rPr>
              <a:t>Case Study | “What is my ideal contact strategy to my file?”</a:t>
            </a:r>
            <a:endParaRPr sz="2020" b="1">
              <a:latin typeface="IBM Plex Sans"/>
              <a:ea typeface="IBM Plex Sans"/>
              <a:cs typeface="IBM Plex Sans"/>
              <a:sym typeface="IBM Plex Sans"/>
            </a:endParaRPr>
          </a:p>
        </p:txBody>
      </p:sp>
      <p:sp>
        <p:nvSpPr>
          <p:cNvPr id="897" name="Google Shape;897;p70"/>
          <p:cNvSpPr txBox="1"/>
          <p:nvPr/>
        </p:nvSpPr>
        <p:spPr>
          <a:xfrm>
            <a:off x="1265725" y="1460200"/>
            <a:ext cx="6612600" cy="132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C81414"/>
                </a:solidFill>
                <a:latin typeface="IBM Plex Sans"/>
                <a:ea typeface="IBM Plex Sans"/>
                <a:cs typeface="IBM Plex Sans"/>
                <a:sym typeface="IBM Plex Sans"/>
              </a:rPr>
              <a:t>Marketer: “I am an mature brand, primarily brick &amp; mortar, gardening supplies brand. </a:t>
            </a:r>
            <a:endParaRPr b="1">
              <a:solidFill>
                <a:srgbClr val="C81414"/>
              </a:solidFill>
              <a:latin typeface="IBM Plex Sans"/>
              <a:ea typeface="IBM Plex Sans"/>
              <a:cs typeface="IBM Plex Sans"/>
              <a:sym typeface="IBM Plex Sans"/>
            </a:endParaRPr>
          </a:p>
          <a:p>
            <a:pPr marL="457200" lvl="0" indent="-317500" algn="l" rtl="0">
              <a:spcBef>
                <a:spcPts val="500"/>
              </a:spcBef>
              <a:spcAft>
                <a:spcPts val="0"/>
              </a:spcAft>
              <a:buClr>
                <a:schemeClr val="dk1"/>
              </a:buClr>
              <a:buSzPts val="1400"/>
              <a:buFont typeface="IBM Plex Sans"/>
              <a:buAutoNum type="arabicPeriod"/>
            </a:pPr>
            <a:r>
              <a:rPr lang="en-GB" b="1">
                <a:solidFill>
                  <a:schemeClr val="dk1"/>
                </a:solidFill>
                <a:latin typeface="IBM Plex Sans"/>
                <a:ea typeface="IBM Plex Sans"/>
                <a:cs typeface="IBM Plex Sans"/>
                <a:sym typeface="IBM Plex Sans"/>
              </a:rPr>
              <a:t>I am not quite sure what Catalog is doing for me? </a:t>
            </a:r>
            <a:endParaRPr b="1">
              <a:solidFill>
                <a:schemeClr val="dk1"/>
              </a:solidFill>
              <a:latin typeface="IBM Plex Sans"/>
              <a:ea typeface="IBM Plex Sans"/>
              <a:cs typeface="IBM Plex Sans"/>
              <a:sym typeface="IBM Plex Sans"/>
            </a:endParaRPr>
          </a:p>
          <a:p>
            <a:pPr marL="457200" lvl="0" indent="-317500" algn="l" rtl="0">
              <a:spcBef>
                <a:spcPts val="0"/>
              </a:spcBef>
              <a:spcAft>
                <a:spcPts val="0"/>
              </a:spcAft>
              <a:buClr>
                <a:schemeClr val="dk1"/>
              </a:buClr>
              <a:buSzPts val="1400"/>
              <a:buFont typeface="IBM Plex Sans"/>
              <a:buAutoNum type="arabicPeriod"/>
            </a:pPr>
            <a:r>
              <a:rPr lang="en-GB" b="1">
                <a:solidFill>
                  <a:schemeClr val="dk1"/>
                </a:solidFill>
                <a:latin typeface="IBM Plex Sans"/>
                <a:ea typeface="IBM Plex Sans"/>
                <a:cs typeface="IBM Plex Sans"/>
                <a:sym typeface="IBM Plex Sans"/>
              </a:rPr>
              <a:t>Can I go digital to my customers, will they respond? </a:t>
            </a:r>
            <a:endParaRPr b="1">
              <a:solidFill>
                <a:schemeClr val="dk1"/>
              </a:solidFill>
              <a:latin typeface="IBM Plex Sans"/>
              <a:ea typeface="IBM Plex Sans"/>
              <a:cs typeface="IBM Plex Sans"/>
              <a:sym typeface="IBM Plex Sans"/>
            </a:endParaRPr>
          </a:p>
          <a:p>
            <a:pPr marL="457200" lvl="0" indent="-317500" algn="l" rtl="0">
              <a:spcBef>
                <a:spcPts val="0"/>
              </a:spcBef>
              <a:spcAft>
                <a:spcPts val="0"/>
              </a:spcAft>
              <a:buClr>
                <a:schemeClr val="dk1"/>
              </a:buClr>
              <a:buSzPts val="1400"/>
              <a:buFont typeface="IBM Plex Sans"/>
              <a:buAutoNum type="arabicPeriod"/>
            </a:pPr>
            <a:r>
              <a:rPr lang="en-GB" b="1">
                <a:solidFill>
                  <a:schemeClr val="dk1"/>
                </a:solidFill>
                <a:latin typeface="IBM Plex Sans"/>
                <a:ea typeface="IBM Plex Sans"/>
                <a:cs typeface="IBM Plex Sans"/>
                <a:sym typeface="IBM Plex Sans"/>
              </a:rPr>
              <a:t>What is the role of email?”</a:t>
            </a:r>
            <a:endParaRPr>
              <a:solidFill>
                <a:schemeClr val="dk1"/>
              </a:solidFill>
              <a:latin typeface="IBM Plex Sans"/>
              <a:ea typeface="IBM Plex Sans"/>
              <a:cs typeface="IBM Plex Sans"/>
              <a:sym typeface="IBM Plex Sans"/>
            </a:endParaRPr>
          </a:p>
        </p:txBody>
      </p:sp>
      <p:pic>
        <p:nvPicPr>
          <p:cNvPr id="898" name="Google Shape;898;p70"/>
          <p:cNvPicPr preferRelativeResize="0"/>
          <p:nvPr/>
        </p:nvPicPr>
        <p:blipFill rotWithShape="1">
          <a:blip r:embed="rId3">
            <a:alphaModFix/>
          </a:blip>
          <a:srcRect t="10031"/>
          <a:stretch/>
        </p:blipFill>
        <p:spPr>
          <a:xfrm>
            <a:off x="1265713" y="2882250"/>
            <a:ext cx="6612575" cy="635700"/>
          </a:xfrm>
          <a:prstGeom prst="rect">
            <a:avLst/>
          </a:prstGeom>
          <a:noFill/>
          <a:ln w="9525" cap="flat" cmpd="sng">
            <a:solidFill>
              <a:srgbClr val="514F4C"/>
            </a:solidFill>
            <a:prstDash val="solid"/>
            <a:round/>
            <a:headEnd type="none" w="sm" len="sm"/>
            <a:tailEnd type="none" w="sm" len="sm"/>
          </a:ln>
          <a:effectLst>
            <a:outerShdw blurRad="57150" dist="19050" dir="5400000" algn="bl" rotWithShape="0">
              <a:srgbClr val="000000">
                <a:alpha val="50000"/>
              </a:srgbClr>
            </a:outerShdw>
          </a:effectLst>
        </p:spPr>
      </p:pic>
      <p:pic>
        <p:nvPicPr>
          <p:cNvPr id="899" name="Google Shape;899;p70"/>
          <p:cNvPicPr preferRelativeResize="0"/>
          <p:nvPr/>
        </p:nvPicPr>
        <p:blipFill>
          <a:blip r:embed="rId4">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71"/>
          <p:cNvSpPr txBox="1">
            <a:spLocks noGrp="1"/>
          </p:cNvSpPr>
          <p:nvPr>
            <p:ph type="title" idx="4294967295"/>
          </p:nvPr>
        </p:nvSpPr>
        <p:spPr>
          <a:xfrm>
            <a:off x="310975" y="400625"/>
            <a:ext cx="8719500" cy="5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020" b="1">
                <a:latin typeface="IBM Plex Sans"/>
                <a:ea typeface="IBM Plex Sans"/>
                <a:cs typeface="IBM Plex Sans"/>
                <a:sym typeface="IBM Plex Sans"/>
              </a:rPr>
              <a:t>Case Study: “What is the role of email?”</a:t>
            </a:r>
            <a:endParaRPr sz="2020" b="1">
              <a:latin typeface="IBM Plex Sans"/>
              <a:ea typeface="IBM Plex Sans"/>
              <a:cs typeface="IBM Plex Sans"/>
              <a:sym typeface="IBM Plex Sans"/>
            </a:endParaRPr>
          </a:p>
        </p:txBody>
      </p:sp>
      <p:pic>
        <p:nvPicPr>
          <p:cNvPr id="905" name="Google Shape;905;p71"/>
          <p:cNvPicPr preferRelativeResize="0"/>
          <p:nvPr/>
        </p:nvPicPr>
        <p:blipFill>
          <a:blip r:embed="rId3">
            <a:alphaModFix/>
          </a:blip>
          <a:stretch>
            <a:fillRect/>
          </a:stretch>
        </p:blipFill>
        <p:spPr>
          <a:xfrm>
            <a:off x="231400" y="1454275"/>
            <a:ext cx="6431248" cy="2295401"/>
          </a:xfrm>
          <a:prstGeom prst="rect">
            <a:avLst/>
          </a:prstGeom>
          <a:noFill/>
          <a:ln>
            <a:noFill/>
          </a:ln>
        </p:spPr>
      </p:pic>
      <p:sp>
        <p:nvSpPr>
          <p:cNvPr id="906" name="Google Shape;906;p71"/>
          <p:cNvSpPr/>
          <p:nvPr/>
        </p:nvSpPr>
        <p:spPr>
          <a:xfrm>
            <a:off x="3054525" y="2233200"/>
            <a:ext cx="8115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7" name="Google Shape;907;p71"/>
          <p:cNvSpPr/>
          <p:nvPr/>
        </p:nvSpPr>
        <p:spPr>
          <a:xfrm>
            <a:off x="3054525" y="3436400"/>
            <a:ext cx="8115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8" name="Google Shape;908;p71"/>
          <p:cNvSpPr/>
          <p:nvPr/>
        </p:nvSpPr>
        <p:spPr>
          <a:xfrm>
            <a:off x="3873075" y="2307275"/>
            <a:ext cx="2891797" cy="1196150"/>
          </a:xfrm>
          <a:custGeom>
            <a:avLst/>
            <a:gdLst/>
            <a:ahLst/>
            <a:cxnLst/>
            <a:rect l="l" t="t" r="r" b="b"/>
            <a:pathLst>
              <a:path w="119053" h="47846" extrusionOk="0">
                <a:moveTo>
                  <a:pt x="0" y="0"/>
                </a:moveTo>
                <a:lnTo>
                  <a:pt x="119053" y="0"/>
                </a:lnTo>
                <a:lnTo>
                  <a:pt x="119053" y="47846"/>
                </a:lnTo>
                <a:lnTo>
                  <a:pt x="281" y="47846"/>
                </a:lnTo>
              </a:path>
            </a:pathLst>
          </a:custGeom>
          <a:noFill/>
          <a:ln w="9525" cap="flat" cmpd="sng">
            <a:solidFill>
              <a:srgbClr val="FF0000"/>
            </a:solidFill>
            <a:prstDash val="solid"/>
            <a:round/>
            <a:headEnd type="none" w="med" len="med"/>
            <a:tailEnd type="none" w="med" len="med"/>
          </a:ln>
        </p:spPr>
      </p:sp>
      <p:cxnSp>
        <p:nvCxnSpPr>
          <p:cNvPr id="909" name="Google Shape;909;p71"/>
          <p:cNvCxnSpPr/>
          <p:nvPr/>
        </p:nvCxnSpPr>
        <p:spPr>
          <a:xfrm>
            <a:off x="6772000" y="2870175"/>
            <a:ext cx="154800" cy="0"/>
          </a:xfrm>
          <a:prstGeom prst="straightConnector1">
            <a:avLst/>
          </a:prstGeom>
          <a:noFill/>
          <a:ln w="9525" cap="flat" cmpd="sng">
            <a:solidFill>
              <a:srgbClr val="FF0000"/>
            </a:solidFill>
            <a:prstDash val="solid"/>
            <a:round/>
            <a:headEnd type="none" w="med" len="med"/>
            <a:tailEnd type="none" w="med" len="med"/>
          </a:ln>
        </p:spPr>
      </p:cxnSp>
      <p:sp>
        <p:nvSpPr>
          <p:cNvPr id="910" name="Google Shape;910;p71"/>
          <p:cNvSpPr txBox="1"/>
          <p:nvPr/>
        </p:nvSpPr>
        <p:spPr>
          <a:xfrm>
            <a:off x="6933925" y="2611775"/>
            <a:ext cx="1431900" cy="415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a:solidFill>
                  <a:srgbClr val="8A8A8A"/>
                </a:solidFill>
                <a:latin typeface="Roboto"/>
                <a:ea typeface="Roboto"/>
                <a:cs typeface="Roboto"/>
                <a:sym typeface="Roboto"/>
              </a:rPr>
              <a:t>~287% lift</a:t>
            </a:r>
            <a:endParaRPr sz="1500">
              <a:solidFill>
                <a:srgbClr val="8A8A8A"/>
              </a:solidFill>
              <a:latin typeface="Roboto"/>
              <a:ea typeface="Roboto"/>
              <a:cs typeface="Roboto"/>
              <a:sym typeface="Roboto"/>
            </a:endParaRPr>
          </a:p>
        </p:txBody>
      </p:sp>
      <p:sp>
        <p:nvSpPr>
          <p:cNvPr id="911" name="Google Shape;911;p71"/>
          <p:cNvSpPr txBox="1"/>
          <p:nvPr/>
        </p:nvSpPr>
        <p:spPr>
          <a:xfrm>
            <a:off x="6949150" y="2233200"/>
            <a:ext cx="2072100" cy="4464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700">
                <a:solidFill>
                  <a:srgbClr val="8A8A8A"/>
                </a:solidFill>
                <a:latin typeface="Merriweather"/>
                <a:ea typeface="Merriweather"/>
                <a:cs typeface="Merriweather"/>
                <a:sym typeface="Merriweather"/>
              </a:rPr>
              <a:t>Role of email</a:t>
            </a:r>
            <a:endParaRPr sz="1700">
              <a:solidFill>
                <a:srgbClr val="8A8A8A"/>
              </a:solidFill>
              <a:latin typeface="Merriweather"/>
              <a:ea typeface="Merriweather"/>
              <a:cs typeface="Merriweather"/>
              <a:sym typeface="Merriweather"/>
            </a:endParaRPr>
          </a:p>
        </p:txBody>
      </p:sp>
      <p:cxnSp>
        <p:nvCxnSpPr>
          <p:cNvPr id="912" name="Google Shape;912;p71"/>
          <p:cNvCxnSpPr/>
          <p:nvPr/>
        </p:nvCxnSpPr>
        <p:spPr>
          <a:xfrm>
            <a:off x="7039375" y="2601975"/>
            <a:ext cx="1963200" cy="0"/>
          </a:xfrm>
          <a:prstGeom prst="straightConnector1">
            <a:avLst/>
          </a:prstGeom>
          <a:noFill/>
          <a:ln w="19050" cap="flat" cmpd="sng">
            <a:solidFill>
              <a:srgbClr val="666666"/>
            </a:solidFill>
            <a:prstDash val="solid"/>
            <a:round/>
            <a:headEnd type="none" w="med" len="med"/>
            <a:tailEnd type="none" w="med" len="med"/>
          </a:ln>
        </p:spPr>
      </p:cxnSp>
      <p:pic>
        <p:nvPicPr>
          <p:cNvPr id="913" name="Google Shape;913;p71"/>
          <p:cNvPicPr preferRelativeResize="0"/>
          <p:nvPr/>
        </p:nvPicPr>
        <p:blipFill>
          <a:blip r:embed="rId4">
            <a:alphaModFix/>
          </a:blip>
          <a:stretch>
            <a:fillRect/>
          </a:stretch>
        </p:blipFill>
        <p:spPr>
          <a:xfrm>
            <a:off x="8157252" y="4738078"/>
            <a:ext cx="873225" cy="24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72"/>
          <p:cNvSpPr txBox="1">
            <a:spLocks noGrp="1"/>
          </p:cNvSpPr>
          <p:nvPr>
            <p:ph type="title" idx="4294967295"/>
          </p:nvPr>
        </p:nvSpPr>
        <p:spPr>
          <a:xfrm>
            <a:off x="310975" y="501925"/>
            <a:ext cx="8719500" cy="5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020" b="1">
                <a:latin typeface="IBM Plex Sans"/>
                <a:ea typeface="IBM Plex Sans"/>
                <a:cs typeface="IBM Plex Sans"/>
                <a:sym typeface="IBM Plex Sans"/>
              </a:rPr>
              <a:t>Case Study | “Can I replace Catalog with Facebook?”</a:t>
            </a:r>
            <a:endParaRPr sz="2020" b="1">
              <a:latin typeface="IBM Plex Sans"/>
              <a:ea typeface="IBM Plex Sans"/>
              <a:cs typeface="IBM Plex Sans"/>
              <a:sym typeface="IBM Plex Sans"/>
            </a:endParaRPr>
          </a:p>
        </p:txBody>
      </p:sp>
      <p:pic>
        <p:nvPicPr>
          <p:cNvPr id="919" name="Google Shape;919;p72"/>
          <p:cNvPicPr preferRelativeResize="0"/>
          <p:nvPr/>
        </p:nvPicPr>
        <p:blipFill>
          <a:blip r:embed="rId3">
            <a:alphaModFix/>
          </a:blip>
          <a:stretch>
            <a:fillRect/>
          </a:stretch>
        </p:blipFill>
        <p:spPr>
          <a:xfrm>
            <a:off x="231400" y="1454275"/>
            <a:ext cx="6431248" cy="2295401"/>
          </a:xfrm>
          <a:prstGeom prst="rect">
            <a:avLst/>
          </a:prstGeom>
          <a:noFill/>
          <a:ln>
            <a:noFill/>
          </a:ln>
        </p:spPr>
      </p:pic>
      <p:sp>
        <p:nvSpPr>
          <p:cNvPr id="920" name="Google Shape;920;p72"/>
          <p:cNvSpPr/>
          <p:nvPr/>
        </p:nvSpPr>
        <p:spPr>
          <a:xfrm>
            <a:off x="5851150" y="2993125"/>
            <a:ext cx="811500" cy="299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1" name="Google Shape;921;p72"/>
          <p:cNvSpPr/>
          <p:nvPr/>
        </p:nvSpPr>
        <p:spPr>
          <a:xfrm>
            <a:off x="3054525" y="3436400"/>
            <a:ext cx="8115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22" name="Google Shape;922;p72"/>
          <p:cNvCxnSpPr/>
          <p:nvPr/>
        </p:nvCxnSpPr>
        <p:spPr>
          <a:xfrm>
            <a:off x="6667800" y="3142675"/>
            <a:ext cx="154800" cy="0"/>
          </a:xfrm>
          <a:prstGeom prst="straightConnector1">
            <a:avLst/>
          </a:prstGeom>
          <a:noFill/>
          <a:ln w="9525" cap="flat" cmpd="sng">
            <a:solidFill>
              <a:srgbClr val="FF0000"/>
            </a:solidFill>
            <a:prstDash val="solid"/>
            <a:round/>
            <a:headEnd type="none" w="med" len="med"/>
            <a:tailEnd type="none" w="med" len="med"/>
          </a:ln>
        </p:spPr>
      </p:cxnSp>
      <p:sp>
        <p:nvSpPr>
          <p:cNvPr id="923" name="Google Shape;923;p72"/>
          <p:cNvSpPr txBox="1"/>
          <p:nvPr/>
        </p:nvSpPr>
        <p:spPr>
          <a:xfrm>
            <a:off x="6822600" y="2655000"/>
            <a:ext cx="2072100" cy="785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300">
                <a:solidFill>
                  <a:srgbClr val="8A8A8A"/>
                </a:solidFill>
                <a:latin typeface="Merriweather"/>
                <a:ea typeface="Merriweather"/>
                <a:cs typeface="Merriweather"/>
                <a:sym typeface="Merriweather"/>
              </a:rPr>
              <a:t>Catalog drives large lifts for opted out customers</a:t>
            </a:r>
            <a:endParaRPr sz="1300">
              <a:solidFill>
                <a:srgbClr val="8A8A8A"/>
              </a:solidFill>
              <a:latin typeface="Merriweather"/>
              <a:ea typeface="Merriweather"/>
              <a:cs typeface="Merriweather"/>
              <a:sym typeface="Merriweather"/>
            </a:endParaRPr>
          </a:p>
        </p:txBody>
      </p:sp>
      <p:sp>
        <p:nvSpPr>
          <p:cNvPr id="924" name="Google Shape;924;p72"/>
          <p:cNvSpPr/>
          <p:nvPr/>
        </p:nvSpPr>
        <p:spPr>
          <a:xfrm>
            <a:off x="3054525" y="2993125"/>
            <a:ext cx="811500" cy="299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5" name="Google Shape;925;p72"/>
          <p:cNvSpPr/>
          <p:nvPr/>
        </p:nvSpPr>
        <p:spPr>
          <a:xfrm>
            <a:off x="5243625" y="3292225"/>
            <a:ext cx="501000" cy="18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6" name="Google Shape;926;p72"/>
          <p:cNvSpPr txBox="1"/>
          <p:nvPr/>
        </p:nvSpPr>
        <p:spPr>
          <a:xfrm>
            <a:off x="5164475" y="3822338"/>
            <a:ext cx="2072100" cy="585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300">
                <a:solidFill>
                  <a:srgbClr val="8A8A8A"/>
                </a:solidFill>
                <a:latin typeface="Merriweather"/>
                <a:ea typeface="Merriweather"/>
                <a:cs typeface="Merriweather"/>
                <a:sym typeface="Merriweather"/>
              </a:rPr>
              <a:t>Facebook is still very efficient</a:t>
            </a:r>
            <a:endParaRPr sz="1300">
              <a:solidFill>
                <a:srgbClr val="8A8A8A"/>
              </a:solidFill>
              <a:latin typeface="Merriweather"/>
              <a:ea typeface="Merriweather"/>
              <a:cs typeface="Merriweather"/>
              <a:sym typeface="Merriweather"/>
            </a:endParaRPr>
          </a:p>
        </p:txBody>
      </p:sp>
      <p:cxnSp>
        <p:nvCxnSpPr>
          <p:cNvPr id="927" name="Google Shape;927;p72"/>
          <p:cNvCxnSpPr/>
          <p:nvPr/>
        </p:nvCxnSpPr>
        <p:spPr>
          <a:xfrm>
            <a:off x="5744625" y="3436400"/>
            <a:ext cx="154800" cy="0"/>
          </a:xfrm>
          <a:prstGeom prst="straightConnector1">
            <a:avLst/>
          </a:prstGeom>
          <a:noFill/>
          <a:ln w="9525" cap="flat" cmpd="sng">
            <a:solidFill>
              <a:srgbClr val="FF0000"/>
            </a:solidFill>
            <a:prstDash val="solid"/>
            <a:round/>
            <a:headEnd type="none" w="med" len="med"/>
            <a:tailEnd type="none" w="med" len="med"/>
          </a:ln>
        </p:spPr>
      </p:cxnSp>
      <p:cxnSp>
        <p:nvCxnSpPr>
          <p:cNvPr id="928" name="Google Shape;928;p72"/>
          <p:cNvCxnSpPr/>
          <p:nvPr/>
        </p:nvCxnSpPr>
        <p:spPr>
          <a:xfrm>
            <a:off x="5892475" y="3440100"/>
            <a:ext cx="0" cy="464400"/>
          </a:xfrm>
          <a:prstGeom prst="straightConnector1">
            <a:avLst/>
          </a:prstGeom>
          <a:noFill/>
          <a:ln w="9525" cap="flat" cmpd="sng">
            <a:solidFill>
              <a:srgbClr val="FF0000"/>
            </a:solidFill>
            <a:prstDash val="solid"/>
            <a:round/>
            <a:headEnd type="none" w="med" len="med"/>
            <a:tailEnd type="none" w="med" len="med"/>
          </a:ln>
        </p:spPr>
      </p:cxnSp>
      <p:sp>
        <p:nvSpPr>
          <p:cNvPr id="929" name="Google Shape;929;p72"/>
          <p:cNvSpPr/>
          <p:nvPr/>
        </p:nvSpPr>
        <p:spPr>
          <a:xfrm>
            <a:off x="574050" y="2719350"/>
            <a:ext cx="8115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0" name="Google Shape;930;p72"/>
          <p:cNvPicPr preferRelativeResize="0"/>
          <p:nvPr/>
        </p:nvPicPr>
        <p:blipFill>
          <a:blip r:embed="rId4">
            <a:alphaModFix/>
          </a:blip>
          <a:stretch>
            <a:fillRect/>
          </a:stretch>
        </p:blipFill>
        <p:spPr>
          <a:xfrm>
            <a:off x="8157252" y="4738078"/>
            <a:ext cx="873225" cy="24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3"/>
          <p:cNvSpPr txBox="1">
            <a:spLocks noGrp="1"/>
          </p:cNvSpPr>
          <p:nvPr>
            <p:ph type="title" idx="4294967295"/>
          </p:nvPr>
        </p:nvSpPr>
        <p:spPr>
          <a:xfrm>
            <a:off x="301750" y="304875"/>
            <a:ext cx="8719500" cy="5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020" b="1">
                <a:latin typeface="IBM Plex Sans"/>
                <a:ea typeface="IBM Plex Sans"/>
                <a:cs typeface="IBM Plex Sans"/>
                <a:sym typeface="IBM Plex Sans"/>
              </a:rPr>
              <a:t>Case Study | “Can I replace Catalog with Facebook?”</a:t>
            </a:r>
            <a:endParaRPr sz="2020" b="1">
              <a:latin typeface="IBM Plex Sans"/>
              <a:ea typeface="IBM Plex Sans"/>
              <a:cs typeface="IBM Plex Sans"/>
              <a:sym typeface="IBM Plex Sans"/>
            </a:endParaRPr>
          </a:p>
        </p:txBody>
      </p:sp>
      <p:pic>
        <p:nvPicPr>
          <p:cNvPr id="936" name="Google Shape;936;p73"/>
          <p:cNvPicPr preferRelativeResize="0"/>
          <p:nvPr/>
        </p:nvPicPr>
        <p:blipFill>
          <a:blip r:embed="rId3">
            <a:alphaModFix/>
          </a:blip>
          <a:stretch>
            <a:fillRect/>
          </a:stretch>
        </p:blipFill>
        <p:spPr>
          <a:xfrm>
            <a:off x="231400" y="1454275"/>
            <a:ext cx="6431248" cy="2295401"/>
          </a:xfrm>
          <a:prstGeom prst="rect">
            <a:avLst/>
          </a:prstGeom>
          <a:noFill/>
          <a:ln>
            <a:noFill/>
          </a:ln>
        </p:spPr>
      </p:pic>
      <p:sp>
        <p:nvSpPr>
          <p:cNvPr id="937" name="Google Shape;937;p73"/>
          <p:cNvSpPr/>
          <p:nvPr/>
        </p:nvSpPr>
        <p:spPr>
          <a:xfrm>
            <a:off x="6161650" y="1775850"/>
            <a:ext cx="501000" cy="299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8" name="Google Shape;938;p73"/>
          <p:cNvSpPr/>
          <p:nvPr/>
        </p:nvSpPr>
        <p:spPr>
          <a:xfrm>
            <a:off x="5259200" y="1775850"/>
            <a:ext cx="4572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39" name="Google Shape;939;p73"/>
          <p:cNvCxnSpPr/>
          <p:nvPr/>
        </p:nvCxnSpPr>
        <p:spPr>
          <a:xfrm>
            <a:off x="6667800" y="2165700"/>
            <a:ext cx="154800" cy="0"/>
          </a:xfrm>
          <a:prstGeom prst="straightConnector1">
            <a:avLst/>
          </a:prstGeom>
          <a:noFill/>
          <a:ln w="9525" cap="flat" cmpd="sng">
            <a:solidFill>
              <a:srgbClr val="FF0000"/>
            </a:solidFill>
            <a:prstDash val="solid"/>
            <a:round/>
            <a:headEnd type="none" w="med" len="med"/>
            <a:tailEnd type="none" w="med" len="med"/>
          </a:ln>
        </p:spPr>
      </p:cxnSp>
      <p:sp>
        <p:nvSpPr>
          <p:cNvPr id="940" name="Google Shape;940;p73"/>
          <p:cNvSpPr txBox="1"/>
          <p:nvPr/>
        </p:nvSpPr>
        <p:spPr>
          <a:xfrm>
            <a:off x="6822600" y="1278275"/>
            <a:ext cx="2072100" cy="585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300">
                <a:solidFill>
                  <a:srgbClr val="8A8A8A"/>
                </a:solidFill>
                <a:latin typeface="Merriweather"/>
                <a:ea typeface="Merriweather"/>
                <a:cs typeface="Merriweather"/>
                <a:sym typeface="Merriweather"/>
              </a:rPr>
              <a:t>Catalog drives strong large lifts</a:t>
            </a:r>
            <a:endParaRPr sz="1300">
              <a:solidFill>
                <a:srgbClr val="8A8A8A"/>
              </a:solidFill>
              <a:latin typeface="Merriweather"/>
              <a:ea typeface="Merriweather"/>
              <a:cs typeface="Merriweather"/>
              <a:sym typeface="Merriweather"/>
            </a:endParaRPr>
          </a:p>
        </p:txBody>
      </p:sp>
      <p:sp>
        <p:nvSpPr>
          <p:cNvPr id="941" name="Google Shape;941;p73"/>
          <p:cNvSpPr/>
          <p:nvPr/>
        </p:nvSpPr>
        <p:spPr>
          <a:xfrm>
            <a:off x="6166800" y="2074950"/>
            <a:ext cx="495900" cy="18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2" name="Google Shape;942;p73"/>
          <p:cNvSpPr txBox="1"/>
          <p:nvPr/>
        </p:nvSpPr>
        <p:spPr>
          <a:xfrm>
            <a:off x="6789850" y="1873188"/>
            <a:ext cx="2072100" cy="585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300">
                <a:solidFill>
                  <a:srgbClr val="8A8A8A"/>
                </a:solidFill>
                <a:latin typeface="Merriweather"/>
                <a:ea typeface="Merriweather"/>
                <a:cs typeface="Merriweather"/>
                <a:sym typeface="Merriweather"/>
              </a:rPr>
              <a:t>Facebook annoys opted-in customers</a:t>
            </a:r>
            <a:endParaRPr sz="1300">
              <a:solidFill>
                <a:srgbClr val="8A8A8A"/>
              </a:solidFill>
              <a:latin typeface="Merriweather"/>
              <a:ea typeface="Merriweather"/>
              <a:cs typeface="Merriweather"/>
              <a:sym typeface="Merriweather"/>
            </a:endParaRPr>
          </a:p>
        </p:txBody>
      </p:sp>
      <p:cxnSp>
        <p:nvCxnSpPr>
          <p:cNvPr id="943" name="Google Shape;943;p73"/>
          <p:cNvCxnSpPr/>
          <p:nvPr/>
        </p:nvCxnSpPr>
        <p:spPr>
          <a:xfrm>
            <a:off x="6667800" y="1917025"/>
            <a:ext cx="154800" cy="0"/>
          </a:xfrm>
          <a:prstGeom prst="straightConnector1">
            <a:avLst/>
          </a:prstGeom>
          <a:noFill/>
          <a:ln w="9525" cap="flat" cmpd="sng">
            <a:solidFill>
              <a:srgbClr val="FF0000"/>
            </a:solidFill>
            <a:prstDash val="solid"/>
            <a:round/>
            <a:headEnd type="none" w="med" len="med"/>
            <a:tailEnd type="none" w="med" len="med"/>
          </a:ln>
        </p:spPr>
      </p:cxnSp>
      <p:cxnSp>
        <p:nvCxnSpPr>
          <p:cNvPr id="944" name="Google Shape;944;p73"/>
          <p:cNvCxnSpPr/>
          <p:nvPr/>
        </p:nvCxnSpPr>
        <p:spPr>
          <a:xfrm>
            <a:off x="6822600" y="1528975"/>
            <a:ext cx="0" cy="386100"/>
          </a:xfrm>
          <a:prstGeom prst="straightConnector1">
            <a:avLst/>
          </a:prstGeom>
          <a:noFill/>
          <a:ln w="9525" cap="flat" cmpd="sng">
            <a:solidFill>
              <a:srgbClr val="FF0000"/>
            </a:solidFill>
            <a:prstDash val="solid"/>
            <a:round/>
            <a:headEnd type="none" w="med" len="med"/>
            <a:tailEnd type="none" w="med" len="med"/>
          </a:ln>
        </p:spPr>
      </p:cxnSp>
      <p:sp>
        <p:nvSpPr>
          <p:cNvPr id="945" name="Google Shape;945;p73"/>
          <p:cNvSpPr/>
          <p:nvPr/>
        </p:nvSpPr>
        <p:spPr>
          <a:xfrm>
            <a:off x="574050" y="1495025"/>
            <a:ext cx="811500" cy="15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46" name="Google Shape;946;p73"/>
          <p:cNvCxnSpPr/>
          <p:nvPr/>
        </p:nvCxnSpPr>
        <p:spPr>
          <a:xfrm>
            <a:off x="6821675" y="1534575"/>
            <a:ext cx="74100" cy="0"/>
          </a:xfrm>
          <a:prstGeom prst="straightConnector1">
            <a:avLst/>
          </a:prstGeom>
          <a:noFill/>
          <a:ln w="9525" cap="flat" cmpd="sng">
            <a:solidFill>
              <a:srgbClr val="FF0000"/>
            </a:solidFill>
            <a:prstDash val="solid"/>
            <a:round/>
            <a:headEnd type="none" w="med" len="med"/>
            <a:tailEnd type="none" w="med" len="med"/>
          </a:ln>
        </p:spPr>
      </p:cxnSp>
      <p:cxnSp>
        <p:nvCxnSpPr>
          <p:cNvPr id="947" name="Google Shape;947;p73"/>
          <p:cNvCxnSpPr/>
          <p:nvPr/>
        </p:nvCxnSpPr>
        <p:spPr>
          <a:xfrm>
            <a:off x="5753100" y="1851600"/>
            <a:ext cx="154800" cy="0"/>
          </a:xfrm>
          <a:prstGeom prst="straightConnector1">
            <a:avLst/>
          </a:prstGeom>
          <a:noFill/>
          <a:ln w="9525" cap="flat" cmpd="sng">
            <a:solidFill>
              <a:srgbClr val="FF0000"/>
            </a:solidFill>
            <a:prstDash val="solid"/>
            <a:round/>
            <a:headEnd type="none" w="med" len="med"/>
            <a:tailEnd type="none" w="med" len="med"/>
          </a:ln>
        </p:spPr>
      </p:cxnSp>
      <p:cxnSp>
        <p:nvCxnSpPr>
          <p:cNvPr id="948" name="Google Shape;948;p73"/>
          <p:cNvCxnSpPr/>
          <p:nvPr/>
        </p:nvCxnSpPr>
        <p:spPr>
          <a:xfrm>
            <a:off x="5900850" y="1272950"/>
            <a:ext cx="0" cy="576900"/>
          </a:xfrm>
          <a:prstGeom prst="straightConnector1">
            <a:avLst/>
          </a:prstGeom>
          <a:noFill/>
          <a:ln w="9525" cap="flat" cmpd="sng">
            <a:solidFill>
              <a:srgbClr val="FF0000"/>
            </a:solidFill>
            <a:prstDash val="solid"/>
            <a:round/>
            <a:headEnd type="none" w="med" len="med"/>
            <a:tailEnd type="none" w="med" len="med"/>
          </a:ln>
        </p:spPr>
      </p:cxnSp>
      <p:sp>
        <p:nvSpPr>
          <p:cNvPr id="949" name="Google Shape;949;p73"/>
          <p:cNvSpPr txBox="1"/>
          <p:nvPr/>
        </p:nvSpPr>
        <p:spPr>
          <a:xfrm>
            <a:off x="4480525" y="779513"/>
            <a:ext cx="3181500" cy="585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300">
                <a:solidFill>
                  <a:srgbClr val="8A8A8A"/>
                </a:solidFill>
                <a:latin typeface="Merriweather"/>
                <a:ea typeface="Merriweather"/>
                <a:cs typeface="Merriweather"/>
                <a:sym typeface="Merriweather"/>
              </a:rPr>
              <a:t>Only feasible contact strategy from a unit economics perspective</a:t>
            </a:r>
            <a:endParaRPr sz="1300">
              <a:solidFill>
                <a:srgbClr val="8A8A8A"/>
              </a:solidFill>
              <a:latin typeface="Merriweather"/>
              <a:ea typeface="Merriweather"/>
              <a:cs typeface="Merriweather"/>
              <a:sym typeface="Merriweather"/>
            </a:endParaRPr>
          </a:p>
        </p:txBody>
      </p:sp>
      <p:pic>
        <p:nvPicPr>
          <p:cNvPr id="950" name="Google Shape;950;p73"/>
          <p:cNvPicPr preferRelativeResize="0"/>
          <p:nvPr/>
        </p:nvPicPr>
        <p:blipFill>
          <a:blip r:embed="rId4">
            <a:alphaModFix/>
          </a:blip>
          <a:stretch>
            <a:fillRect/>
          </a:stretch>
        </p:blipFill>
        <p:spPr>
          <a:xfrm>
            <a:off x="8157252" y="4738078"/>
            <a:ext cx="873225" cy="24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4"/>
        <p:cNvGrpSpPr/>
        <p:nvPr/>
      </p:nvGrpSpPr>
      <p:grpSpPr>
        <a:xfrm>
          <a:off x="0" y="0"/>
          <a:ext cx="0" cy="0"/>
          <a:chOff x="0" y="0"/>
          <a:chExt cx="0" cy="0"/>
        </a:xfrm>
      </p:grpSpPr>
      <p:sp>
        <p:nvSpPr>
          <p:cNvPr id="955" name="Google Shape;955;p74"/>
          <p:cNvSpPr/>
          <p:nvPr/>
        </p:nvSpPr>
        <p:spPr>
          <a:xfrm>
            <a:off x="2397300" y="2377950"/>
            <a:ext cx="4349400" cy="999000"/>
          </a:xfrm>
          <a:prstGeom prst="rect">
            <a:avLst/>
          </a:prstGeom>
          <a:noFill/>
          <a:ln>
            <a:noFill/>
          </a:ln>
        </p:spPr>
        <p:txBody>
          <a:bodyPr spcFirstLastPara="1" wrap="square" lIns="0" tIns="0" rIns="0" bIns="0" anchor="t" anchorCtr="0">
            <a:noAutofit/>
          </a:bodyPr>
          <a:lstStyle/>
          <a:p>
            <a:pPr marL="0" lvl="0" indent="0" algn="ctr" rtl="0">
              <a:lnSpc>
                <a:spcPct val="124359"/>
              </a:lnSpc>
              <a:spcBef>
                <a:spcPts val="0"/>
              </a:spcBef>
              <a:spcAft>
                <a:spcPts val="0"/>
              </a:spcAft>
              <a:buClr>
                <a:schemeClr val="dk1"/>
              </a:buClr>
              <a:buSzPts val="1100"/>
              <a:buFont typeface="Arial"/>
              <a:buNone/>
            </a:pPr>
            <a:r>
              <a:rPr lang="en-GB" sz="2638">
                <a:solidFill>
                  <a:schemeClr val="lt1"/>
                </a:solidFill>
                <a:latin typeface="IBM Plex Sans"/>
                <a:ea typeface="IBM Plex Sans"/>
                <a:cs typeface="IBM Plex Sans"/>
                <a:sym typeface="IBM Plex Sans"/>
              </a:rPr>
              <a:t>Forecasting with Causal Metrics</a:t>
            </a:r>
            <a:endParaRPr sz="2638">
              <a:solidFill>
                <a:schemeClr val="lt1"/>
              </a:solidFill>
              <a:latin typeface="IBM Plex Sans"/>
              <a:ea typeface="IBM Plex Sans"/>
              <a:cs typeface="IBM Plex Sans"/>
              <a:sym typeface="IBM Plex Sans"/>
            </a:endParaRPr>
          </a:p>
        </p:txBody>
      </p:sp>
      <p:sp>
        <p:nvSpPr>
          <p:cNvPr id="956" name="Google Shape;956;p74"/>
          <p:cNvSpPr/>
          <p:nvPr/>
        </p:nvSpPr>
        <p:spPr>
          <a:xfrm>
            <a:off x="3950400" y="1920275"/>
            <a:ext cx="1243200" cy="293100"/>
          </a:xfrm>
          <a:prstGeom prst="roundRect">
            <a:avLst>
              <a:gd name="adj" fmla="val 50000"/>
            </a:avLst>
          </a:prstGeom>
          <a:solidFill>
            <a:srgbClr val="DAFF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latin typeface="IBM Plex Sans"/>
                <a:ea typeface="IBM Plex Sans"/>
                <a:cs typeface="IBM Plex Sans"/>
                <a:sym typeface="IBM Plex Sans"/>
              </a:rPr>
              <a:t>MODULE 3</a:t>
            </a:r>
            <a:endParaRPr sz="1000" b="1">
              <a:latin typeface="IBM Plex Sans"/>
              <a:ea typeface="IBM Plex Sans"/>
              <a:cs typeface="IBM Plex Sans"/>
              <a:sym typeface="IBM Plex Sans"/>
            </a:endParaRPr>
          </a:p>
        </p:txBody>
      </p:sp>
      <p:pic>
        <p:nvPicPr>
          <p:cNvPr id="957" name="Google Shape;957;p74" title="white@1.5x.png"/>
          <p:cNvPicPr preferRelativeResize="0"/>
          <p:nvPr/>
        </p:nvPicPr>
        <p:blipFill>
          <a:blip r:embed="rId4">
            <a:alphaModFix/>
          </a:blip>
          <a:stretch>
            <a:fillRect/>
          </a:stretch>
        </p:blipFill>
        <p:spPr>
          <a:xfrm>
            <a:off x="4072349" y="4515238"/>
            <a:ext cx="999301" cy="2878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75"/>
          <p:cNvSpPr txBox="1">
            <a:spLocks noGrp="1"/>
          </p:cNvSpPr>
          <p:nvPr>
            <p:ph type="title" idx="4294967295"/>
          </p:nvPr>
        </p:nvSpPr>
        <p:spPr>
          <a:xfrm>
            <a:off x="301750" y="349375"/>
            <a:ext cx="8719500" cy="5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20" b="1">
                <a:latin typeface="IBM Plex Sans"/>
                <a:ea typeface="IBM Plex Sans"/>
                <a:cs typeface="IBM Plex Sans"/>
                <a:sym typeface="IBM Plex Sans"/>
              </a:rPr>
              <a:t>Forecasting with Causal Metrics</a:t>
            </a:r>
            <a:endParaRPr sz="2220" b="1">
              <a:latin typeface="IBM Plex Sans"/>
              <a:ea typeface="IBM Plex Sans"/>
              <a:cs typeface="IBM Plex Sans"/>
              <a:sym typeface="IBM Plex Sans"/>
            </a:endParaRPr>
          </a:p>
        </p:txBody>
      </p:sp>
      <p:pic>
        <p:nvPicPr>
          <p:cNvPr id="963" name="Google Shape;963;p75"/>
          <p:cNvPicPr preferRelativeResize="0"/>
          <p:nvPr/>
        </p:nvPicPr>
        <p:blipFill rotWithShape="1">
          <a:blip r:embed="rId3">
            <a:alphaModFix/>
          </a:blip>
          <a:srcRect l="620" t="2468" r="906" b="2960"/>
          <a:stretch/>
        </p:blipFill>
        <p:spPr>
          <a:xfrm>
            <a:off x="193275" y="1119050"/>
            <a:ext cx="6540000" cy="2950325"/>
          </a:xfrm>
          <a:prstGeom prst="rect">
            <a:avLst/>
          </a:prstGeom>
          <a:noFill/>
          <a:ln w="9525" cap="flat" cmpd="sng">
            <a:solidFill>
              <a:srgbClr val="9E9E9E"/>
            </a:solidFill>
            <a:prstDash val="solid"/>
            <a:round/>
            <a:headEnd type="none" w="sm" len="sm"/>
            <a:tailEnd type="none" w="sm" len="sm"/>
          </a:ln>
          <a:effectLst>
            <a:outerShdw blurRad="57150" dist="19050" dir="5400000" algn="bl" rotWithShape="0">
              <a:srgbClr val="000000">
                <a:alpha val="50000"/>
              </a:srgbClr>
            </a:outerShdw>
          </a:effectLst>
        </p:spPr>
      </p:pic>
      <p:pic>
        <p:nvPicPr>
          <p:cNvPr id="964" name="Google Shape;964;p75"/>
          <p:cNvPicPr preferRelativeResize="0"/>
          <p:nvPr/>
        </p:nvPicPr>
        <p:blipFill>
          <a:blip r:embed="rId4">
            <a:alphaModFix/>
          </a:blip>
          <a:stretch>
            <a:fillRect/>
          </a:stretch>
        </p:blipFill>
        <p:spPr>
          <a:xfrm>
            <a:off x="8157252" y="4738078"/>
            <a:ext cx="873225" cy="249500"/>
          </a:xfrm>
          <a:prstGeom prst="rect">
            <a:avLst/>
          </a:prstGeom>
          <a:noFill/>
          <a:ln>
            <a:noFill/>
          </a:ln>
        </p:spPr>
      </p:pic>
      <p:pic>
        <p:nvPicPr>
          <p:cNvPr id="965" name="Google Shape;965;p75"/>
          <p:cNvPicPr preferRelativeResize="0"/>
          <p:nvPr/>
        </p:nvPicPr>
        <p:blipFill>
          <a:blip r:embed="rId5">
            <a:alphaModFix/>
          </a:blip>
          <a:stretch>
            <a:fillRect/>
          </a:stretch>
        </p:blipFill>
        <p:spPr>
          <a:xfrm>
            <a:off x="6885675" y="1054375"/>
            <a:ext cx="2105928" cy="210592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76"/>
          <p:cNvSpPr txBox="1">
            <a:spLocks noGrp="1"/>
          </p:cNvSpPr>
          <p:nvPr>
            <p:ph type="title" idx="4294967295"/>
          </p:nvPr>
        </p:nvSpPr>
        <p:spPr>
          <a:xfrm>
            <a:off x="301750" y="349375"/>
            <a:ext cx="8719500" cy="5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20" b="1">
                <a:latin typeface="IBM Plex Sans"/>
                <a:ea typeface="IBM Plex Sans"/>
                <a:cs typeface="IBM Plex Sans"/>
                <a:sym typeface="IBM Plex Sans"/>
              </a:rPr>
              <a:t>Discussion</a:t>
            </a:r>
            <a:endParaRPr sz="2220" b="1">
              <a:latin typeface="IBM Plex Sans"/>
              <a:ea typeface="IBM Plex Sans"/>
              <a:cs typeface="IBM Plex Sans"/>
              <a:sym typeface="IBM Plex Sans"/>
            </a:endParaRPr>
          </a:p>
        </p:txBody>
      </p:sp>
      <p:pic>
        <p:nvPicPr>
          <p:cNvPr id="971" name="Google Shape;971;p76"/>
          <p:cNvPicPr preferRelativeResize="0"/>
          <p:nvPr/>
        </p:nvPicPr>
        <p:blipFill>
          <a:blip r:embed="rId3">
            <a:alphaModFix/>
          </a:blip>
          <a:stretch>
            <a:fillRect/>
          </a:stretch>
        </p:blipFill>
        <p:spPr>
          <a:xfrm>
            <a:off x="8157252" y="4738078"/>
            <a:ext cx="873225" cy="249500"/>
          </a:xfrm>
          <a:prstGeom prst="rect">
            <a:avLst/>
          </a:prstGeom>
          <a:noFill/>
          <a:ln>
            <a:noFill/>
          </a:ln>
        </p:spPr>
      </p:pic>
      <p:pic>
        <p:nvPicPr>
          <p:cNvPr id="972" name="Google Shape;972;p76"/>
          <p:cNvPicPr preferRelativeResize="0"/>
          <p:nvPr/>
        </p:nvPicPr>
        <p:blipFill rotWithShape="1">
          <a:blip r:embed="rId4">
            <a:alphaModFix/>
          </a:blip>
          <a:srcRect t="8759"/>
          <a:stretch/>
        </p:blipFill>
        <p:spPr>
          <a:xfrm>
            <a:off x="337625" y="1051875"/>
            <a:ext cx="8683624" cy="2953698"/>
          </a:xfrm>
          <a:prstGeom prst="rect">
            <a:avLst/>
          </a:prstGeom>
          <a:noFill/>
          <a:ln>
            <a:noFill/>
          </a:ln>
        </p:spPr>
      </p:pic>
      <p:pic>
        <p:nvPicPr>
          <p:cNvPr id="973" name="Google Shape;973;p76"/>
          <p:cNvPicPr preferRelativeResize="0"/>
          <p:nvPr/>
        </p:nvPicPr>
        <p:blipFill>
          <a:blip r:embed="rId5">
            <a:alphaModFix/>
          </a:blip>
          <a:stretch>
            <a:fillRect/>
          </a:stretch>
        </p:blipFill>
        <p:spPr>
          <a:xfrm>
            <a:off x="5821700" y="-1"/>
            <a:ext cx="1793024" cy="1793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2"/>
          <p:cNvSpPr/>
          <p:nvPr/>
        </p:nvSpPr>
        <p:spPr>
          <a:xfrm>
            <a:off x="611150" y="1184525"/>
            <a:ext cx="8000100" cy="3085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42"/>
          <p:cNvSpPr/>
          <p:nvPr/>
        </p:nvSpPr>
        <p:spPr>
          <a:xfrm>
            <a:off x="611148" y="479400"/>
            <a:ext cx="8048400" cy="387600"/>
          </a:xfrm>
          <a:prstGeom prst="rect">
            <a:avLst/>
          </a:prstGeom>
          <a:noFill/>
          <a:ln>
            <a:noFill/>
          </a:ln>
        </p:spPr>
        <p:txBody>
          <a:bodyPr spcFirstLastPara="1" wrap="square" lIns="0" tIns="0" rIns="0" bIns="0" anchor="t" anchorCtr="0">
            <a:noAutofit/>
          </a:bodyPr>
          <a:lstStyle/>
          <a:p>
            <a:pPr marL="0" lvl="0" indent="0" algn="l" rtl="0">
              <a:lnSpc>
                <a:spcPct val="124359"/>
              </a:lnSpc>
              <a:spcBef>
                <a:spcPts val="0"/>
              </a:spcBef>
              <a:spcAft>
                <a:spcPts val="0"/>
              </a:spcAft>
              <a:buClr>
                <a:schemeClr val="dk1"/>
              </a:buClr>
              <a:buSzPts val="1100"/>
              <a:buFont typeface="Arial"/>
              <a:buNone/>
            </a:pPr>
            <a:r>
              <a:rPr lang="en-GB" sz="2438" b="1">
                <a:solidFill>
                  <a:srgbClr val="151515"/>
                </a:solidFill>
                <a:latin typeface="IBM Plex Sans"/>
                <a:ea typeface="IBM Plex Sans"/>
                <a:cs typeface="IBM Plex Sans"/>
                <a:sym typeface="IBM Plex Sans"/>
              </a:rPr>
              <a:t>Market Shift</a:t>
            </a:r>
            <a:endParaRPr sz="2438" b="1">
              <a:solidFill>
                <a:srgbClr val="151515"/>
              </a:solidFill>
              <a:latin typeface="IBM Plex Sans"/>
              <a:ea typeface="IBM Plex Sans"/>
              <a:cs typeface="IBM Plex Sans"/>
              <a:sym typeface="IBM Plex Sans"/>
            </a:endParaRPr>
          </a:p>
          <a:p>
            <a:pPr marL="0" lvl="0" indent="0" algn="l" rtl="0">
              <a:lnSpc>
                <a:spcPct val="124359"/>
              </a:lnSpc>
              <a:spcBef>
                <a:spcPts val="0"/>
              </a:spcBef>
              <a:spcAft>
                <a:spcPts val="0"/>
              </a:spcAft>
              <a:buClr>
                <a:schemeClr val="dk1"/>
              </a:buClr>
              <a:buSzPts val="1100"/>
              <a:buFont typeface="Arial"/>
              <a:buNone/>
            </a:pPr>
            <a:endParaRPr sz="2438" b="1">
              <a:solidFill>
                <a:srgbClr val="151515"/>
              </a:solidFill>
              <a:latin typeface="IBM Plex Sans"/>
              <a:ea typeface="IBM Plex Sans"/>
              <a:cs typeface="IBM Plex Sans"/>
              <a:sym typeface="IBM Plex Sans"/>
            </a:endParaRPr>
          </a:p>
          <a:p>
            <a:pPr marL="0" marR="0" lvl="0" indent="0" algn="l" rtl="0">
              <a:lnSpc>
                <a:spcPct val="124359"/>
              </a:lnSpc>
              <a:spcBef>
                <a:spcPts val="0"/>
              </a:spcBef>
              <a:spcAft>
                <a:spcPts val="0"/>
              </a:spcAft>
              <a:buClr>
                <a:srgbClr val="151515"/>
              </a:buClr>
              <a:buSzPts val="2438"/>
              <a:buFont typeface="DM Sans"/>
              <a:buNone/>
            </a:pPr>
            <a:endParaRPr sz="2438" b="1">
              <a:solidFill>
                <a:srgbClr val="151515"/>
              </a:solidFill>
              <a:latin typeface="IBM Plex Sans"/>
              <a:ea typeface="IBM Plex Sans"/>
              <a:cs typeface="IBM Plex Sans"/>
              <a:sym typeface="IBM Plex Sans"/>
            </a:endParaRPr>
          </a:p>
        </p:txBody>
      </p:sp>
      <p:sp>
        <p:nvSpPr>
          <p:cNvPr id="191" name="Google Shape;191;p42"/>
          <p:cNvSpPr/>
          <p:nvPr/>
        </p:nvSpPr>
        <p:spPr>
          <a:xfrm>
            <a:off x="1530000" y="1832975"/>
            <a:ext cx="6084000" cy="17883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2400">
                <a:solidFill>
                  <a:schemeClr val="lt1"/>
                </a:solidFill>
                <a:latin typeface="IBM Plex Sans"/>
                <a:ea typeface="IBM Plex Sans"/>
                <a:cs typeface="IBM Plex Sans"/>
                <a:sym typeface="IBM Plex Sans"/>
              </a:rPr>
              <a:t>Consumer behavior has changed fundamentally, </a:t>
            </a:r>
            <a:r>
              <a:rPr lang="en-GB" sz="2400" b="1" i="1">
                <a:solidFill>
                  <a:schemeClr val="lt1"/>
                </a:solidFill>
                <a:latin typeface="IBM Plex Sans"/>
                <a:ea typeface="IBM Plex Sans"/>
                <a:cs typeface="IBM Plex Sans"/>
                <a:sym typeface="IBM Plex Sans"/>
              </a:rPr>
              <a:t>but Attribution has stayed about </a:t>
            </a:r>
            <a:r>
              <a:rPr lang="en-GB" sz="2400">
                <a:solidFill>
                  <a:schemeClr val="lt1"/>
                </a:solidFill>
                <a:latin typeface="IBM Plex Sans"/>
                <a:ea typeface="IBM Plex Sans"/>
                <a:cs typeface="IBM Plex Sans"/>
                <a:sym typeface="IBM Plex Sans"/>
              </a:rPr>
              <a:t>the same for the last 20 years</a:t>
            </a:r>
            <a:endParaRPr sz="2400">
              <a:solidFill>
                <a:schemeClr val="lt1"/>
              </a:solidFill>
              <a:latin typeface="IBM Plex Sans"/>
              <a:ea typeface="IBM Plex Sans"/>
              <a:cs typeface="IBM Plex Sans"/>
              <a:sym typeface="IBM Plex Sans"/>
            </a:endParaRPr>
          </a:p>
          <a:p>
            <a:pPr marL="0" lvl="0" indent="0" algn="ctr" rtl="0">
              <a:lnSpc>
                <a:spcPct val="115000"/>
              </a:lnSpc>
              <a:spcBef>
                <a:spcPts val="0"/>
              </a:spcBef>
              <a:spcAft>
                <a:spcPts val="0"/>
              </a:spcAft>
              <a:buClr>
                <a:schemeClr val="dk1"/>
              </a:buClr>
              <a:buSzPts val="1100"/>
              <a:buFont typeface="Arial"/>
              <a:buNone/>
            </a:pPr>
            <a:endParaRPr sz="2400">
              <a:solidFill>
                <a:schemeClr val="lt1"/>
              </a:solidFill>
              <a:latin typeface="IBM Plex Sans"/>
              <a:ea typeface="IBM Plex Sans"/>
              <a:cs typeface="IBM Plex Sans"/>
              <a:sym typeface="IBM Plex Sans"/>
            </a:endParaRPr>
          </a:p>
          <a:p>
            <a:pPr marL="0" marR="0" lvl="0" indent="0" algn="ctr" rtl="0">
              <a:lnSpc>
                <a:spcPct val="115000"/>
              </a:lnSpc>
              <a:spcBef>
                <a:spcPts val="0"/>
              </a:spcBef>
              <a:spcAft>
                <a:spcPts val="0"/>
              </a:spcAft>
              <a:buClr>
                <a:srgbClr val="464646"/>
              </a:buClr>
              <a:buSzPts val="969"/>
              <a:buFont typeface="Inter"/>
              <a:buNone/>
            </a:pPr>
            <a:endParaRPr sz="2400">
              <a:solidFill>
                <a:schemeClr val="lt1"/>
              </a:solidFill>
              <a:latin typeface="IBM Plex Sans"/>
              <a:ea typeface="IBM Plex Sans"/>
              <a:cs typeface="IBM Plex Sans"/>
              <a:sym typeface="IBM Plex Sans"/>
            </a:endParaRPr>
          </a:p>
        </p:txBody>
      </p:sp>
      <p:pic>
        <p:nvPicPr>
          <p:cNvPr id="192" name="Google Shape;192;p42"/>
          <p:cNvPicPr preferRelativeResize="0"/>
          <p:nvPr/>
        </p:nvPicPr>
        <p:blipFill>
          <a:blip r:embed="rId3">
            <a:alphaModFix/>
          </a:blip>
          <a:stretch>
            <a:fillRect/>
          </a:stretch>
        </p:blipFill>
        <p:spPr>
          <a:xfrm>
            <a:off x="8157252" y="4738078"/>
            <a:ext cx="873225" cy="249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a:spLocks noGrp="1"/>
          </p:cNvSpPr>
          <p:nvPr>
            <p:ph type="title"/>
          </p:nvPr>
        </p:nvSpPr>
        <p:spPr>
          <a:xfrm>
            <a:off x="373500" y="404575"/>
            <a:ext cx="81282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200" b="1">
                <a:latin typeface="IBM Plex Sans"/>
                <a:ea typeface="IBM Plex Sans"/>
                <a:cs typeface="IBM Plex Sans"/>
                <a:sym typeface="IBM Plex Sans"/>
              </a:rPr>
              <a:t>Consumer’s Journey with your brand is now</a:t>
            </a:r>
            <a:r>
              <a:rPr lang="en-GB" sz="2200" b="1">
                <a:solidFill>
                  <a:srgbClr val="C81414"/>
                </a:solidFill>
                <a:latin typeface="IBM Plex Sans"/>
                <a:ea typeface="IBM Plex Sans"/>
                <a:cs typeface="IBM Plex Sans"/>
                <a:sym typeface="IBM Plex Sans"/>
              </a:rPr>
              <a:t> Cross-channel</a:t>
            </a:r>
            <a:endParaRPr sz="2200" b="1">
              <a:solidFill>
                <a:srgbClr val="C81414"/>
              </a:solidFill>
              <a:latin typeface="IBM Plex Sans"/>
              <a:ea typeface="IBM Plex Sans"/>
              <a:cs typeface="IBM Plex Sans"/>
              <a:sym typeface="IBM Plex Sans"/>
            </a:endParaRPr>
          </a:p>
        </p:txBody>
      </p:sp>
      <p:cxnSp>
        <p:nvCxnSpPr>
          <p:cNvPr id="198" name="Google Shape;198;p43"/>
          <p:cNvCxnSpPr/>
          <p:nvPr/>
        </p:nvCxnSpPr>
        <p:spPr>
          <a:xfrm>
            <a:off x="1606641" y="2371962"/>
            <a:ext cx="4212000" cy="0"/>
          </a:xfrm>
          <a:prstGeom prst="straightConnector1">
            <a:avLst/>
          </a:prstGeom>
          <a:noFill/>
          <a:ln w="9525" cap="flat" cmpd="sng">
            <a:solidFill>
              <a:srgbClr val="000000"/>
            </a:solidFill>
            <a:prstDash val="dash"/>
            <a:round/>
            <a:headEnd type="none" w="sm" len="sm"/>
            <a:tailEnd type="none" w="sm" len="sm"/>
          </a:ln>
        </p:spPr>
      </p:cxnSp>
      <p:pic>
        <p:nvPicPr>
          <p:cNvPr id="199" name="Google Shape;199;p43" descr="impression.png"/>
          <p:cNvPicPr preferRelativeResize="0"/>
          <p:nvPr/>
        </p:nvPicPr>
        <p:blipFill rotWithShape="1">
          <a:blip r:embed="rId3">
            <a:alphaModFix amt="88000"/>
          </a:blip>
          <a:srcRect/>
          <a:stretch/>
        </p:blipFill>
        <p:spPr>
          <a:xfrm>
            <a:off x="2757041" y="2281700"/>
            <a:ext cx="180600" cy="180600"/>
          </a:xfrm>
          <a:prstGeom prst="rect">
            <a:avLst/>
          </a:prstGeom>
          <a:noFill/>
          <a:ln>
            <a:noFill/>
          </a:ln>
        </p:spPr>
      </p:pic>
      <p:pic>
        <p:nvPicPr>
          <p:cNvPr id="200" name="Google Shape;200;p43" descr="impression.png"/>
          <p:cNvPicPr preferRelativeResize="0"/>
          <p:nvPr/>
        </p:nvPicPr>
        <p:blipFill rotWithShape="1">
          <a:blip r:embed="rId3">
            <a:alphaModFix amt="88000"/>
          </a:blip>
          <a:srcRect/>
          <a:stretch/>
        </p:blipFill>
        <p:spPr>
          <a:xfrm>
            <a:off x="3034541" y="2281700"/>
            <a:ext cx="180600" cy="180600"/>
          </a:xfrm>
          <a:prstGeom prst="rect">
            <a:avLst/>
          </a:prstGeom>
          <a:noFill/>
          <a:ln>
            <a:noFill/>
          </a:ln>
        </p:spPr>
      </p:pic>
      <p:pic>
        <p:nvPicPr>
          <p:cNvPr id="201" name="Google Shape;201;p43" descr="impression.png"/>
          <p:cNvPicPr preferRelativeResize="0"/>
          <p:nvPr/>
        </p:nvPicPr>
        <p:blipFill rotWithShape="1">
          <a:blip r:embed="rId3">
            <a:alphaModFix amt="88000"/>
          </a:blip>
          <a:srcRect/>
          <a:stretch/>
        </p:blipFill>
        <p:spPr>
          <a:xfrm>
            <a:off x="2675766" y="2281700"/>
            <a:ext cx="180600" cy="180600"/>
          </a:xfrm>
          <a:prstGeom prst="rect">
            <a:avLst/>
          </a:prstGeom>
          <a:noFill/>
          <a:ln>
            <a:noFill/>
          </a:ln>
        </p:spPr>
      </p:pic>
      <p:pic>
        <p:nvPicPr>
          <p:cNvPr id="202" name="Google Shape;202;p43" descr="click.jpg"/>
          <p:cNvPicPr preferRelativeResize="0"/>
          <p:nvPr/>
        </p:nvPicPr>
        <p:blipFill rotWithShape="1">
          <a:blip r:embed="rId4">
            <a:alphaModFix/>
          </a:blip>
          <a:srcRect/>
          <a:stretch/>
        </p:blipFill>
        <p:spPr>
          <a:xfrm>
            <a:off x="3307940" y="2260749"/>
            <a:ext cx="222300" cy="222300"/>
          </a:xfrm>
          <a:prstGeom prst="rect">
            <a:avLst/>
          </a:prstGeom>
          <a:noFill/>
          <a:ln>
            <a:noFill/>
          </a:ln>
        </p:spPr>
      </p:pic>
      <p:cxnSp>
        <p:nvCxnSpPr>
          <p:cNvPr id="203" name="Google Shape;203;p43"/>
          <p:cNvCxnSpPr/>
          <p:nvPr/>
        </p:nvCxnSpPr>
        <p:spPr>
          <a:xfrm>
            <a:off x="1606641" y="2875075"/>
            <a:ext cx="4212000" cy="0"/>
          </a:xfrm>
          <a:prstGeom prst="straightConnector1">
            <a:avLst/>
          </a:prstGeom>
          <a:noFill/>
          <a:ln w="9525" cap="flat" cmpd="sng">
            <a:solidFill>
              <a:srgbClr val="000000"/>
            </a:solidFill>
            <a:prstDash val="dash"/>
            <a:round/>
            <a:headEnd type="none" w="sm" len="sm"/>
            <a:tailEnd type="none" w="sm" len="sm"/>
          </a:ln>
        </p:spPr>
      </p:cxnSp>
      <p:pic>
        <p:nvPicPr>
          <p:cNvPr id="204" name="Google Shape;204;p43" descr="click.jpg"/>
          <p:cNvPicPr preferRelativeResize="0"/>
          <p:nvPr/>
        </p:nvPicPr>
        <p:blipFill rotWithShape="1">
          <a:blip r:embed="rId4">
            <a:alphaModFix/>
          </a:blip>
          <a:srcRect/>
          <a:stretch/>
        </p:blipFill>
        <p:spPr>
          <a:xfrm>
            <a:off x="5039340" y="2763874"/>
            <a:ext cx="222300" cy="222300"/>
          </a:xfrm>
          <a:prstGeom prst="rect">
            <a:avLst/>
          </a:prstGeom>
          <a:noFill/>
          <a:ln>
            <a:noFill/>
          </a:ln>
        </p:spPr>
      </p:pic>
      <p:pic>
        <p:nvPicPr>
          <p:cNvPr id="205" name="Google Shape;205;p43" descr="click.jpg"/>
          <p:cNvPicPr preferRelativeResize="0"/>
          <p:nvPr/>
        </p:nvPicPr>
        <p:blipFill rotWithShape="1">
          <a:blip r:embed="rId4">
            <a:alphaModFix/>
          </a:blip>
          <a:srcRect/>
          <a:stretch/>
        </p:blipFill>
        <p:spPr>
          <a:xfrm>
            <a:off x="3845615" y="2763874"/>
            <a:ext cx="222300" cy="222300"/>
          </a:xfrm>
          <a:prstGeom prst="rect">
            <a:avLst/>
          </a:prstGeom>
          <a:noFill/>
          <a:ln>
            <a:noFill/>
          </a:ln>
        </p:spPr>
      </p:pic>
      <p:grpSp>
        <p:nvGrpSpPr>
          <p:cNvPr id="206" name="Google Shape;206;p43"/>
          <p:cNvGrpSpPr/>
          <p:nvPr/>
        </p:nvGrpSpPr>
        <p:grpSpPr>
          <a:xfrm>
            <a:off x="304800" y="3584350"/>
            <a:ext cx="5513841" cy="375174"/>
            <a:chOff x="304800" y="3889150"/>
            <a:chExt cx="5513841" cy="375174"/>
          </a:xfrm>
        </p:grpSpPr>
        <p:pic>
          <p:nvPicPr>
            <p:cNvPr id="207" name="Google Shape;207;p43" descr="purchase.png"/>
            <p:cNvPicPr preferRelativeResize="0"/>
            <p:nvPr/>
          </p:nvPicPr>
          <p:blipFill rotWithShape="1">
            <a:blip r:embed="rId5">
              <a:alphaModFix/>
            </a:blip>
            <a:srcRect/>
            <a:stretch/>
          </p:blipFill>
          <p:spPr>
            <a:xfrm>
              <a:off x="5358740" y="3958024"/>
              <a:ext cx="306300" cy="306300"/>
            </a:xfrm>
            <a:prstGeom prst="rect">
              <a:avLst/>
            </a:prstGeom>
            <a:noFill/>
            <a:ln>
              <a:noFill/>
            </a:ln>
          </p:spPr>
        </p:pic>
        <p:cxnSp>
          <p:nvCxnSpPr>
            <p:cNvPr id="208" name="Google Shape;208;p43"/>
            <p:cNvCxnSpPr/>
            <p:nvPr/>
          </p:nvCxnSpPr>
          <p:spPr>
            <a:xfrm>
              <a:off x="1606641" y="4088350"/>
              <a:ext cx="4212000" cy="0"/>
            </a:xfrm>
            <a:prstGeom prst="straightConnector1">
              <a:avLst/>
            </a:prstGeom>
            <a:noFill/>
            <a:ln w="9525" cap="flat" cmpd="sng">
              <a:solidFill>
                <a:srgbClr val="000000"/>
              </a:solidFill>
              <a:prstDash val="dash"/>
              <a:round/>
              <a:headEnd type="none" w="sm" len="sm"/>
              <a:tailEnd type="none" w="sm" len="sm"/>
            </a:ln>
          </p:spPr>
        </p:cxnSp>
        <p:pic>
          <p:nvPicPr>
            <p:cNvPr id="209" name="Google Shape;209;p43" descr="female_user_icon.png"/>
            <p:cNvPicPr preferRelativeResize="0"/>
            <p:nvPr/>
          </p:nvPicPr>
          <p:blipFill rotWithShape="1">
            <a:blip r:embed="rId6">
              <a:alphaModFix amt="31000"/>
            </a:blip>
            <a:srcRect/>
            <a:stretch/>
          </p:blipFill>
          <p:spPr>
            <a:xfrm>
              <a:off x="5072991" y="3889177"/>
              <a:ext cx="222300" cy="222300"/>
            </a:xfrm>
            <a:prstGeom prst="rect">
              <a:avLst/>
            </a:prstGeom>
            <a:noFill/>
            <a:ln>
              <a:noFill/>
            </a:ln>
          </p:spPr>
        </p:pic>
        <p:pic>
          <p:nvPicPr>
            <p:cNvPr id="210" name="Google Shape;210;p43" descr="female_user_icon.png"/>
            <p:cNvPicPr preferRelativeResize="0"/>
            <p:nvPr/>
          </p:nvPicPr>
          <p:blipFill rotWithShape="1">
            <a:blip r:embed="rId6">
              <a:alphaModFix amt="31000"/>
            </a:blip>
            <a:srcRect/>
            <a:stretch/>
          </p:blipFill>
          <p:spPr>
            <a:xfrm>
              <a:off x="4632441" y="3889177"/>
              <a:ext cx="222300" cy="222300"/>
            </a:xfrm>
            <a:prstGeom prst="rect">
              <a:avLst/>
            </a:prstGeom>
            <a:noFill/>
            <a:ln>
              <a:noFill/>
            </a:ln>
          </p:spPr>
        </p:pic>
        <p:sp>
          <p:nvSpPr>
            <p:cNvPr id="211" name="Google Shape;211;p43"/>
            <p:cNvSpPr txBox="1"/>
            <p:nvPr/>
          </p:nvSpPr>
          <p:spPr>
            <a:xfrm>
              <a:off x="304800" y="3889150"/>
              <a:ext cx="1301700" cy="3066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7F7F7F"/>
                </a:buClr>
                <a:buFont typeface="Source Sans Pro"/>
                <a:buNone/>
              </a:pPr>
              <a:r>
                <a:rPr lang="en-GB" sz="1400">
                  <a:solidFill>
                    <a:srgbClr val="7F7F7F"/>
                  </a:solidFill>
                  <a:latin typeface="Source Sans Pro"/>
                  <a:ea typeface="Source Sans Pro"/>
                  <a:cs typeface="Source Sans Pro"/>
                  <a:sym typeface="Source Sans Pro"/>
                </a:rPr>
                <a:t>YourSite.com</a:t>
              </a:r>
              <a:endParaRPr/>
            </a:p>
          </p:txBody>
        </p:sp>
        <p:pic>
          <p:nvPicPr>
            <p:cNvPr id="212" name="Google Shape;212;p43" descr="female_user_icon.png"/>
            <p:cNvPicPr preferRelativeResize="0"/>
            <p:nvPr/>
          </p:nvPicPr>
          <p:blipFill rotWithShape="1">
            <a:blip r:embed="rId6">
              <a:alphaModFix amt="31000"/>
            </a:blip>
            <a:srcRect/>
            <a:stretch/>
          </p:blipFill>
          <p:spPr>
            <a:xfrm>
              <a:off x="3530366" y="3889177"/>
              <a:ext cx="222300" cy="222300"/>
            </a:xfrm>
            <a:prstGeom prst="rect">
              <a:avLst/>
            </a:prstGeom>
            <a:noFill/>
            <a:ln>
              <a:noFill/>
            </a:ln>
          </p:spPr>
        </p:pic>
        <p:pic>
          <p:nvPicPr>
            <p:cNvPr id="213" name="Google Shape;213;p43" descr="female_user_icon.png"/>
            <p:cNvPicPr preferRelativeResize="0"/>
            <p:nvPr/>
          </p:nvPicPr>
          <p:blipFill rotWithShape="1">
            <a:blip r:embed="rId6">
              <a:alphaModFix amt="31000"/>
            </a:blip>
            <a:srcRect/>
            <a:stretch/>
          </p:blipFill>
          <p:spPr>
            <a:xfrm>
              <a:off x="3906141" y="3889177"/>
              <a:ext cx="222300" cy="222300"/>
            </a:xfrm>
            <a:prstGeom prst="rect">
              <a:avLst/>
            </a:prstGeom>
            <a:noFill/>
            <a:ln>
              <a:noFill/>
            </a:ln>
          </p:spPr>
        </p:pic>
      </p:grpSp>
      <p:sp>
        <p:nvSpPr>
          <p:cNvPr id="214" name="Google Shape;214;p43"/>
          <p:cNvSpPr/>
          <p:nvPr/>
        </p:nvSpPr>
        <p:spPr>
          <a:xfrm>
            <a:off x="6851160" y="2571750"/>
            <a:ext cx="19899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a:solidFill>
                  <a:srgbClr val="7F7F7F"/>
                </a:solidFill>
                <a:latin typeface="IBM Plex Sans Medium"/>
                <a:ea typeface="IBM Plex Sans Medium"/>
                <a:cs typeface="IBM Plex Sans Medium"/>
                <a:sym typeface="IBM Plex Sans Medium"/>
              </a:rPr>
              <a:t>Your brand gets touched by a typical consumer across multiple media platforms before they transact on your site</a:t>
            </a:r>
            <a:endParaRPr sz="1200">
              <a:solidFill>
                <a:srgbClr val="7F7F7F"/>
              </a:solidFill>
              <a:latin typeface="IBM Plex Sans Medium"/>
              <a:ea typeface="IBM Plex Sans Medium"/>
              <a:cs typeface="IBM Plex Sans Medium"/>
              <a:sym typeface="IBM Plex Sans Medium"/>
            </a:endParaRPr>
          </a:p>
        </p:txBody>
      </p:sp>
      <p:pic>
        <p:nvPicPr>
          <p:cNvPr id="215" name="Google Shape;215;p43" descr="Image result for exclamation mark"/>
          <p:cNvPicPr preferRelativeResize="0"/>
          <p:nvPr/>
        </p:nvPicPr>
        <p:blipFill rotWithShape="1">
          <a:blip r:embed="rId7">
            <a:alphaModFix/>
          </a:blip>
          <a:srcRect/>
          <a:stretch/>
        </p:blipFill>
        <p:spPr>
          <a:xfrm>
            <a:off x="6614074" y="2623074"/>
            <a:ext cx="252000" cy="252000"/>
          </a:xfrm>
          <a:prstGeom prst="rect">
            <a:avLst/>
          </a:prstGeom>
          <a:noFill/>
          <a:ln>
            <a:noFill/>
          </a:ln>
        </p:spPr>
      </p:pic>
      <p:pic>
        <p:nvPicPr>
          <p:cNvPr id="216" name="Google Shape;216;p43" descr="impression.png"/>
          <p:cNvPicPr preferRelativeResize="0"/>
          <p:nvPr/>
        </p:nvPicPr>
        <p:blipFill rotWithShape="1">
          <a:blip r:embed="rId3">
            <a:alphaModFix amt="88000"/>
          </a:blip>
          <a:srcRect/>
          <a:stretch/>
        </p:blipFill>
        <p:spPr>
          <a:xfrm>
            <a:off x="2169041" y="1746862"/>
            <a:ext cx="180600" cy="180600"/>
          </a:xfrm>
          <a:prstGeom prst="rect">
            <a:avLst/>
          </a:prstGeom>
          <a:noFill/>
          <a:ln>
            <a:noFill/>
          </a:ln>
        </p:spPr>
      </p:pic>
      <p:pic>
        <p:nvPicPr>
          <p:cNvPr id="217" name="Google Shape;217;p43" descr="impression.png"/>
          <p:cNvPicPr preferRelativeResize="0"/>
          <p:nvPr/>
        </p:nvPicPr>
        <p:blipFill rotWithShape="1">
          <a:blip r:embed="rId3">
            <a:alphaModFix amt="88000"/>
          </a:blip>
          <a:srcRect/>
          <a:stretch/>
        </p:blipFill>
        <p:spPr>
          <a:xfrm>
            <a:off x="2529091" y="1746862"/>
            <a:ext cx="180600" cy="180600"/>
          </a:xfrm>
          <a:prstGeom prst="rect">
            <a:avLst/>
          </a:prstGeom>
          <a:noFill/>
          <a:ln>
            <a:noFill/>
          </a:ln>
        </p:spPr>
      </p:pic>
      <p:pic>
        <p:nvPicPr>
          <p:cNvPr id="218" name="Google Shape;218;p43" descr="impression.png"/>
          <p:cNvPicPr preferRelativeResize="0"/>
          <p:nvPr/>
        </p:nvPicPr>
        <p:blipFill rotWithShape="1">
          <a:blip r:embed="rId3">
            <a:alphaModFix amt="88000"/>
          </a:blip>
          <a:srcRect/>
          <a:stretch/>
        </p:blipFill>
        <p:spPr>
          <a:xfrm>
            <a:off x="2919341" y="1746862"/>
            <a:ext cx="180600" cy="180600"/>
          </a:xfrm>
          <a:prstGeom prst="rect">
            <a:avLst/>
          </a:prstGeom>
          <a:noFill/>
          <a:ln>
            <a:noFill/>
          </a:ln>
        </p:spPr>
      </p:pic>
      <p:cxnSp>
        <p:nvCxnSpPr>
          <p:cNvPr id="219" name="Google Shape;219;p43"/>
          <p:cNvCxnSpPr/>
          <p:nvPr/>
        </p:nvCxnSpPr>
        <p:spPr>
          <a:xfrm>
            <a:off x="1606641" y="1837100"/>
            <a:ext cx="4212000" cy="0"/>
          </a:xfrm>
          <a:prstGeom prst="straightConnector1">
            <a:avLst/>
          </a:prstGeom>
          <a:noFill/>
          <a:ln w="9525" cap="flat" cmpd="sng">
            <a:solidFill>
              <a:srgbClr val="000000"/>
            </a:solidFill>
            <a:prstDash val="dash"/>
            <a:round/>
            <a:headEnd type="none" w="sm" len="sm"/>
            <a:tailEnd type="none" w="sm" len="sm"/>
          </a:ln>
        </p:spPr>
      </p:cxnSp>
      <p:pic>
        <p:nvPicPr>
          <p:cNvPr id="220" name="Google Shape;220;p43" descr="impression.png"/>
          <p:cNvPicPr preferRelativeResize="0"/>
          <p:nvPr/>
        </p:nvPicPr>
        <p:blipFill rotWithShape="1">
          <a:blip r:embed="rId3">
            <a:alphaModFix amt="88000"/>
          </a:blip>
          <a:srcRect/>
          <a:stretch/>
        </p:blipFill>
        <p:spPr>
          <a:xfrm>
            <a:off x="4098741" y="1746850"/>
            <a:ext cx="180600" cy="180600"/>
          </a:xfrm>
          <a:prstGeom prst="rect">
            <a:avLst/>
          </a:prstGeom>
          <a:noFill/>
          <a:ln>
            <a:noFill/>
          </a:ln>
        </p:spPr>
      </p:pic>
      <p:pic>
        <p:nvPicPr>
          <p:cNvPr id="221" name="Google Shape;221;p43" descr="impression.png"/>
          <p:cNvPicPr preferRelativeResize="0"/>
          <p:nvPr/>
        </p:nvPicPr>
        <p:blipFill rotWithShape="1">
          <a:blip r:embed="rId3">
            <a:alphaModFix amt="88000"/>
          </a:blip>
          <a:srcRect/>
          <a:stretch/>
        </p:blipFill>
        <p:spPr>
          <a:xfrm>
            <a:off x="3900791" y="1753550"/>
            <a:ext cx="180600" cy="180600"/>
          </a:xfrm>
          <a:prstGeom prst="rect">
            <a:avLst/>
          </a:prstGeom>
          <a:noFill/>
          <a:ln>
            <a:noFill/>
          </a:ln>
        </p:spPr>
      </p:pic>
      <p:pic>
        <p:nvPicPr>
          <p:cNvPr id="222" name="Google Shape;222;p43"/>
          <p:cNvPicPr preferRelativeResize="0"/>
          <p:nvPr/>
        </p:nvPicPr>
        <p:blipFill>
          <a:blip r:embed="rId8">
            <a:alphaModFix/>
          </a:blip>
          <a:stretch>
            <a:fillRect/>
          </a:stretch>
        </p:blipFill>
        <p:spPr>
          <a:xfrm>
            <a:off x="1255503" y="2746542"/>
            <a:ext cx="251926" cy="257067"/>
          </a:xfrm>
          <a:prstGeom prst="rect">
            <a:avLst/>
          </a:prstGeom>
          <a:noFill/>
          <a:ln>
            <a:noFill/>
          </a:ln>
        </p:spPr>
      </p:pic>
      <p:pic>
        <p:nvPicPr>
          <p:cNvPr id="223" name="Google Shape;223;p43"/>
          <p:cNvPicPr preferRelativeResize="0"/>
          <p:nvPr/>
        </p:nvPicPr>
        <p:blipFill>
          <a:blip r:embed="rId9">
            <a:alphaModFix/>
          </a:blip>
          <a:stretch>
            <a:fillRect/>
          </a:stretch>
        </p:blipFill>
        <p:spPr>
          <a:xfrm>
            <a:off x="1255503" y="2245926"/>
            <a:ext cx="251925" cy="251925"/>
          </a:xfrm>
          <a:prstGeom prst="rect">
            <a:avLst/>
          </a:prstGeom>
          <a:noFill/>
          <a:ln>
            <a:noFill/>
          </a:ln>
        </p:spPr>
      </p:pic>
      <p:sp>
        <p:nvSpPr>
          <p:cNvPr id="224" name="Google Shape;224;p43"/>
          <p:cNvSpPr txBox="1"/>
          <p:nvPr/>
        </p:nvSpPr>
        <p:spPr>
          <a:xfrm>
            <a:off x="6485075" y="205030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sp>
        <p:nvSpPr>
          <p:cNvPr id="225" name="Google Shape;225;p43"/>
          <p:cNvSpPr txBox="1">
            <a:spLocks noGrp="1"/>
          </p:cNvSpPr>
          <p:nvPr>
            <p:ph type="title"/>
          </p:nvPr>
        </p:nvSpPr>
        <p:spPr>
          <a:xfrm>
            <a:off x="414051" y="855600"/>
            <a:ext cx="605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GB" sz="1300">
                <a:solidFill>
                  <a:srgbClr val="595959"/>
                </a:solidFill>
                <a:latin typeface="IBM Plex Sans"/>
                <a:ea typeface="IBM Plex Sans"/>
                <a:cs typeface="IBM Plex Sans"/>
                <a:sym typeface="IBM Plex Sans"/>
              </a:rPr>
              <a:t>Your brand gets touched by a typical consumer across multiple media platforms before they transact on your site</a:t>
            </a:r>
            <a:endParaRPr sz="1300">
              <a:solidFill>
                <a:srgbClr val="595959"/>
              </a:solidFill>
              <a:latin typeface="IBM Plex Sans"/>
              <a:ea typeface="IBM Plex Sans"/>
              <a:cs typeface="IBM Plex Sans"/>
              <a:sym typeface="IBM Plex Sans"/>
            </a:endParaRPr>
          </a:p>
        </p:txBody>
      </p:sp>
      <p:pic>
        <p:nvPicPr>
          <p:cNvPr id="226" name="Google Shape;226;p43"/>
          <p:cNvPicPr preferRelativeResize="0"/>
          <p:nvPr/>
        </p:nvPicPr>
        <p:blipFill>
          <a:blip r:embed="rId10">
            <a:alphaModFix/>
          </a:blip>
          <a:stretch>
            <a:fillRect/>
          </a:stretch>
        </p:blipFill>
        <p:spPr>
          <a:xfrm>
            <a:off x="8157252" y="4738078"/>
            <a:ext cx="873225" cy="249500"/>
          </a:xfrm>
          <a:prstGeom prst="rect">
            <a:avLst/>
          </a:prstGeom>
          <a:noFill/>
          <a:ln>
            <a:noFill/>
          </a:ln>
        </p:spPr>
      </p:pic>
      <p:pic>
        <p:nvPicPr>
          <p:cNvPr id="227" name="Google Shape;227;p43"/>
          <p:cNvPicPr preferRelativeResize="0"/>
          <p:nvPr/>
        </p:nvPicPr>
        <p:blipFill>
          <a:blip r:embed="rId11">
            <a:alphaModFix/>
          </a:blip>
          <a:stretch>
            <a:fillRect/>
          </a:stretch>
        </p:blipFill>
        <p:spPr>
          <a:xfrm>
            <a:off x="1190888" y="1689188"/>
            <a:ext cx="464512" cy="3484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cxnSp>
        <p:nvCxnSpPr>
          <p:cNvPr id="232" name="Google Shape;232;p44"/>
          <p:cNvCxnSpPr/>
          <p:nvPr/>
        </p:nvCxnSpPr>
        <p:spPr>
          <a:xfrm>
            <a:off x="1606641" y="2371962"/>
            <a:ext cx="4212000" cy="0"/>
          </a:xfrm>
          <a:prstGeom prst="straightConnector1">
            <a:avLst/>
          </a:prstGeom>
          <a:noFill/>
          <a:ln w="9525" cap="flat" cmpd="sng">
            <a:solidFill>
              <a:srgbClr val="000000"/>
            </a:solidFill>
            <a:prstDash val="dash"/>
            <a:round/>
            <a:headEnd type="none" w="sm" len="sm"/>
            <a:tailEnd type="none" w="sm" len="sm"/>
          </a:ln>
        </p:spPr>
      </p:cxnSp>
      <p:pic>
        <p:nvPicPr>
          <p:cNvPr id="233" name="Google Shape;233;p44" descr="impression.png"/>
          <p:cNvPicPr preferRelativeResize="0"/>
          <p:nvPr/>
        </p:nvPicPr>
        <p:blipFill rotWithShape="1">
          <a:blip r:embed="rId3">
            <a:alphaModFix amt="88000"/>
          </a:blip>
          <a:srcRect/>
          <a:stretch/>
        </p:blipFill>
        <p:spPr>
          <a:xfrm>
            <a:off x="2757041" y="2281700"/>
            <a:ext cx="180600" cy="180600"/>
          </a:xfrm>
          <a:prstGeom prst="rect">
            <a:avLst/>
          </a:prstGeom>
          <a:noFill/>
          <a:ln>
            <a:noFill/>
          </a:ln>
        </p:spPr>
      </p:pic>
      <p:pic>
        <p:nvPicPr>
          <p:cNvPr id="234" name="Google Shape;234;p44" descr="impression.png"/>
          <p:cNvPicPr preferRelativeResize="0"/>
          <p:nvPr/>
        </p:nvPicPr>
        <p:blipFill rotWithShape="1">
          <a:blip r:embed="rId3">
            <a:alphaModFix amt="88000"/>
          </a:blip>
          <a:srcRect/>
          <a:stretch/>
        </p:blipFill>
        <p:spPr>
          <a:xfrm>
            <a:off x="3034541" y="2281700"/>
            <a:ext cx="180600" cy="180600"/>
          </a:xfrm>
          <a:prstGeom prst="rect">
            <a:avLst/>
          </a:prstGeom>
          <a:noFill/>
          <a:ln>
            <a:noFill/>
          </a:ln>
        </p:spPr>
      </p:pic>
      <p:pic>
        <p:nvPicPr>
          <p:cNvPr id="235" name="Google Shape;235;p44" descr="impression.png"/>
          <p:cNvPicPr preferRelativeResize="0"/>
          <p:nvPr/>
        </p:nvPicPr>
        <p:blipFill rotWithShape="1">
          <a:blip r:embed="rId3">
            <a:alphaModFix amt="88000"/>
          </a:blip>
          <a:srcRect/>
          <a:stretch/>
        </p:blipFill>
        <p:spPr>
          <a:xfrm>
            <a:off x="2675766" y="2281700"/>
            <a:ext cx="180600" cy="180600"/>
          </a:xfrm>
          <a:prstGeom prst="rect">
            <a:avLst/>
          </a:prstGeom>
          <a:noFill/>
          <a:ln>
            <a:noFill/>
          </a:ln>
        </p:spPr>
      </p:pic>
      <p:pic>
        <p:nvPicPr>
          <p:cNvPr id="236" name="Google Shape;236;p44" descr="click.jpg"/>
          <p:cNvPicPr preferRelativeResize="0"/>
          <p:nvPr/>
        </p:nvPicPr>
        <p:blipFill rotWithShape="1">
          <a:blip r:embed="rId4">
            <a:alphaModFix/>
          </a:blip>
          <a:srcRect/>
          <a:stretch/>
        </p:blipFill>
        <p:spPr>
          <a:xfrm>
            <a:off x="3307940" y="2260749"/>
            <a:ext cx="222300" cy="222300"/>
          </a:xfrm>
          <a:prstGeom prst="rect">
            <a:avLst/>
          </a:prstGeom>
          <a:noFill/>
          <a:ln>
            <a:noFill/>
          </a:ln>
        </p:spPr>
      </p:pic>
      <p:cxnSp>
        <p:nvCxnSpPr>
          <p:cNvPr id="237" name="Google Shape;237;p44"/>
          <p:cNvCxnSpPr/>
          <p:nvPr/>
        </p:nvCxnSpPr>
        <p:spPr>
          <a:xfrm>
            <a:off x="1606641" y="2875075"/>
            <a:ext cx="4212000" cy="0"/>
          </a:xfrm>
          <a:prstGeom prst="straightConnector1">
            <a:avLst/>
          </a:prstGeom>
          <a:noFill/>
          <a:ln w="9525" cap="flat" cmpd="sng">
            <a:solidFill>
              <a:srgbClr val="000000"/>
            </a:solidFill>
            <a:prstDash val="dash"/>
            <a:round/>
            <a:headEnd type="none" w="sm" len="sm"/>
            <a:tailEnd type="none" w="sm" len="sm"/>
          </a:ln>
        </p:spPr>
      </p:cxnSp>
      <p:pic>
        <p:nvPicPr>
          <p:cNvPr id="238" name="Google Shape;238;p44" descr="click.jpg"/>
          <p:cNvPicPr preferRelativeResize="0"/>
          <p:nvPr/>
        </p:nvPicPr>
        <p:blipFill rotWithShape="1">
          <a:blip r:embed="rId5">
            <a:alphaModFix/>
          </a:blip>
          <a:srcRect/>
          <a:stretch/>
        </p:blipFill>
        <p:spPr>
          <a:xfrm>
            <a:off x="5039340" y="2763874"/>
            <a:ext cx="222300" cy="222300"/>
          </a:xfrm>
          <a:prstGeom prst="rect">
            <a:avLst/>
          </a:prstGeom>
          <a:noFill/>
          <a:ln>
            <a:noFill/>
          </a:ln>
        </p:spPr>
      </p:pic>
      <p:pic>
        <p:nvPicPr>
          <p:cNvPr id="239" name="Google Shape;239;p44" descr="click.jpg"/>
          <p:cNvPicPr preferRelativeResize="0"/>
          <p:nvPr/>
        </p:nvPicPr>
        <p:blipFill rotWithShape="1">
          <a:blip r:embed="rId4">
            <a:alphaModFix/>
          </a:blip>
          <a:srcRect/>
          <a:stretch/>
        </p:blipFill>
        <p:spPr>
          <a:xfrm>
            <a:off x="3845615" y="2763874"/>
            <a:ext cx="222300" cy="222300"/>
          </a:xfrm>
          <a:prstGeom prst="rect">
            <a:avLst/>
          </a:prstGeom>
          <a:noFill/>
          <a:ln>
            <a:noFill/>
          </a:ln>
        </p:spPr>
      </p:pic>
      <p:grpSp>
        <p:nvGrpSpPr>
          <p:cNvPr id="240" name="Google Shape;240;p44"/>
          <p:cNvGrpSpPr/>
          <p:nvPr/>
        </p:nvGrpSpPr>
        <p:grpSpPr>
          <a:xfrm>
            <a:off x="304800" y="3584350"/>
            <a:ext cx="5513841" cy="375174"/>
            <a:chOff x="304800" y="3889150"/>
            <a:chExt cx="5513841" cy="375174"/>
          </a:xfrm>
        </p:grpSpPr>
        <p:pic>
          <p:nvPicPr>
            <p:cNvPr id="241" name="Google Shape;241;p44" descr="purchase.png"/>
            <p:cNvPicPr preferRelativeResize="0"/>
            <p:nvPr/>
          </p:nvPicPr>
          <p:blipFill rotWithShape="1">
            <a:blip r:embed="rId6">
              <a:alphaModFix/>
            </a:blip>
            <a:srcRect/>
            <a:stretch/>
          </p:blipFill>
          <p:spPr>
            <a:xfrm>
              <a:off x="5358740" y="3958024"/>
              <a:ext cx="306300" cy="306300"/>
            </a:xfrm>
            <a:prstGeom prst="rect">
              <a:avLst/>
            </a:prstGeom>
            <a:noFill/>
            <a:ln>
              <a:noFill/>
            </a:ln>
          </p:spPr>
        </p:pic>
        <p:cxnSp>
          <p:nvCxnSpPr>
            <p:cNvPr id="242" name="Google Shape;242;p44"/>
            <p:cNvCxnSpPr/>
            <p:nvPr/>
          </p:nvCxnSpPr>
          <p:spPr>
            <a:xfrm>
              <a:off x="1606641" y="4088350"/>
              <a:ext cx="4212000" cy="0"/>
            </a:xfrm>
            <a:prstGeom prst="straightConnector1">
              <a:avLst/>
            </a:prstGeom>
            <a:noFill/>
            <a:ln w="9525" cap="flat" cmpd="sng">
              <a:solidFill>
                <a:srgbClr val="000000"/>
              </a:solidFill>
              <a:prstDash val="dash"/>
              <a:round/>
              <a:headEnd type="none" w="sm" len="sm"/>
              <a:tailEnd type="none" w="sm" len="sm"/>
            </a:ln>
          </p:spPr>
        </p:cxnSp>
        <p:pic>
          <p:nvPicPr>
            <p:cNvPr id="243" name="Google Shape;243;p44" descr="female_user_icon.png"/>
            <p:cNvPicPr preferRelativeResize="0"/>
            <p:nvPr/>
          </p:nvPicPr>
          <p:blipFill rotWithShape="1">
            <a:blip r:embed="rId7">
              <a:alphaModFix amt="31000"/>
            </a:blip>
            <a:srcRect/>
            <a:stretch/>
          </p:blipFill>
          <p:spPr>
            <a:xfrm>
              <a:off x="5072991" y="3889177"/>
              <a:ext cx="222300" cy="222300"/>
            </a:xfrm>
            <a:prstGeom prst="rect">
              <a:avLst/>
            </a:prstGeom>
            <a:noFill/>
            <a:ln>
              <a:noFill/>
            </a:ln>
          </p:spPr>
        </p:pic>
        <p:pic>
          <p:nvPicPr>
            <p:cNvPr id="244" name="Google Shape;244;p44" descr="female_user_icon.png"/>
            <p:cNvPicPr preferRelativeResize="0"/>
            <p:nvPr/>
          </p:nvPicPr>
          <p:blipFill rotWithShape="1">
            <a:blip r:embed="rId7">
              <a:alphaModFix amt="31000"/>
            </a:blip>
            <a:srcRect/>
            <a:stretch/>
          </p:blipFill>
          <p:spPr>
            <a:xfrm>
              <a:off x="4632441" y="3889177"/>
              <a:ext cx="222300" cy="222300"/>
            </a:xfrm>
            <a:prstGeom prst="rect">
              <a:avLst/>
            </a:prstGeom>
            <a:noFill/>
            <a:ln>
              <a:noFill/>
            </a:ln>
          </p:spPr>
        </p:pic>
        <p:sp>
          <p:nvSpPr>
            <p:cNvPr id="245" name="Google Shape;245;p44"/>
            <p:cNvSpPr txBox="1"/>
            <p:nvPr/>
          </p:nvSpPr>
          <p:spPr>
            <a:xfrm>
              <a:off x="304800" y="3889150"/>
              <a:ext cx="1301700" cy="3066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7F7F7F"/>
                </a:buClr>
                <a:buFont typeface="Source Sans Pro"/>
                <a:buNone/>
              </a:pPr>
              <a:r>
                <a:rPr lang="en-GB" sz="1400">
                  <a:solidFill>
                    <a:srgbClr val="7F7F7F"/>
                  </a:solidFill>
                  <a:latin typeface="Source Sans Pro"/>
                  <a:ea typeface="Source Sans Pro"/>
                  <a:cs typeface="Source Sans Pro"/>
                  <a:sym typeface="Source Sans Pro"/>
                </a:rPr>
                <a:t>YourSite.com</a:t>
              </a:r>
              <a:endParaRPr/>
            </a:p>
          </p:txBody>
        </p:sp>
        <p:pic>
          <p:nvPicPr>
            <p:cNvPr id="246" name="Google Shape;246;p44" descr="female_user_icon.png"/>
            <p:cNvPicPr preferRelativeResize="0"/>
            <p:nvPr/>
          </p:nvPicPr>
          <p:blipFill rotWithShape="1">
            <a:blip r:embed="rId7">
              <a:alphaModFix amt="31000"/>
            </a:blip>
            <a:srcRect/>
            <a:stretch/>
          </p:blipFill>
          <p:spPr>
            <a:xfrm>
              <a:off x="3530366" y="3889177"/>
              <a:ext cx="222300" cy="222300"/>
            </a:xfrm>
            <a:prstGeom prst="rect">
              <a:avLst/>
            </a:prstGeom>
            <a:noFill/>
            <a:ln>
              <a:noFill/>
            </a:ln>
          </p:spPr>
        </p:pic>
        <p:pic>
          <p:nvPicPr>
            <p:cNvPr id="247" name="Google Shape;247;p44" descr="female_user_icon.png"/>
            <p:cNvPicPr preferRelativeResize="0"/>
            <p:nvPr/>
          </p:nvPicPr>
          <p:blipFill rotWithShape="1">
            <a:blip r:embed="rId7">
              <a:alphaModFix amt="31000"/>
            </a:blip>
            <a:srcRect/>
            <a:stretch/>
          </p:blipFill>
          <p:spPr>
            <a:xfrm>
              <a:off x="3906141" y="3889177"/>
              <a:ext cx="222300" cy="222300"/>
            </a:xfrm>
            <a:prstGeom prst="rect">
              <a:avLst/>
            </a:prstGeom>
            <a:noFill/>
            <a:ln>
              <a:noFill/>
            </a:ln>
          </p:spPr>
        </p:pic>
      </p:grpSp>
      <p:sp>
        <p:nvSpPr>
          <p:cNvPr id="248" name="Google Shape;248;p44"/>
          <p:cNvSpPr/>
          <p:nvPr/>
        </p:nvSpPr>
        <p:spPr>
          <a:xfrm>
            <a:off x="6868450" y="2574050"/>
            <a:ext cx="19638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Last Click attribution ignores every touch before the last touch</a:t>
            </a:r>
            <a:endParaRPr sz="1800">
              <a:solidFill>
                <a:srgbClr val="000000"/>
              </a:solidFill>
              <a:latin typeface="Montserrat Medium"/>
              <a:ea typeface="Montserrat Medium"/>
              <a:cs typeface="Montserrat Medium"/>
              <a:sym typeface="Montserrat Medium"/>
            </a:endParaRPr>
          </a:p>
        </p:txBody>
      </p:sp>
      <p:pic>
        <p:nvPicPr>
          <p:cNvPr id="249" name="Google Shape;249;p44" descr="impression.png"/>
          <p:cNvPicPr preferRelativeResize="0"/>
          <p:nvPr/>
        </p:nvPicPr>
        <p:blipFill rotWithShape="1">
          <a:blip r:embed="rId3">
            <a:alphaModFix amt="88000"/>
          </a:blip>
          <a:srcRect/>
          <a:stretch/>
        </p:blipFill>
        <p:spPr>
          <a:xfrm>
            <a:off x="2169041" y="1746862"/>
            <a:ext cx="180600" cy="180600"/>
          </a:xfrm>
          <a:prstGeom prst="rect">
            <a:avLst/>
          </a:prstGeom>
          <a:noFill/>
          <a:ln>
            <a:noFill/>
          </a:ln>
        </p:spPr>
      </p:pic>
      <p:pic>
        <p:nvPicPr>
          <p:cNvPr id="250" name="Google Shape;250;p44" descr="impression.png"/>
          <p:cNvPicPr preferRelativeResize="0"/>
          <p:nvPr/>
        </p:nvPicPr>
        <p:blipFill rotWithShape="1">
          <a:blip r:embed="rId3">
            <a:alphaModFix amt="88000"/>
          </a:blip>
          <a:srcRect/>
          <a:stretch/>
        </p:blipFill>
        <p:spPr>
          <a:xfrm>
            <a:off x="2529091" y="1746862"/>
            <a:ext cx="180600" cy="180600"/>
          </a:xfrm>
          <a:prstGeom prst="rect">
            <a:avLst/>
          </a:prstGeom>
          <a:noFill/>
          <a:ln>
            <a:noFill/>
          </a:ln>
        </p:spPr>
      </p:pic>
      <p:pic>
        <p:nvPicPr>
          <p:cNvPr id="251" name="Google Shape;251;p44" descr="impression.png"/>
          <p:cNvPicPr preferRelativeResize="0"/>
          <p:nvPr/>
        </p:nvPicPr>
        <p:blipFill rotWithShape="1">
          <a:blip r:embed="rId3">
            <a:alphaModFix amt="88000"/>
          </a:blip>
          <a:srcRect/>
          <a:stretch/>
        </p:blipFill>
        <p:spPr>
          <a:xfrm>
            <a:off x="2919341" y="1746862"/>
            <a:ext cx="180600" cy="180600"/>
          </a:xfrm>
          <a:prstGeom prst="rect">
            <a:avLst/>
          </a:prstGeom>
          <a:noFill/>
          <a:ln>
            <a:noFill/>
          </a:ln>
        </p:spPr>
      </p:pic>
      <p:cxnSp>
        <p:nvCxnSpPr>
          <p:cNvPr id="252" name="Google Shape;252;p44"/>
          <p:cNvCxnSpPr/>
          <p:nvPr/>
        </p:nvCxnSpPr>
        <p:spPr>
          <a:xfrm>
            <a:off x="1606641" y="1837100"/>
            <a:ext cx="4212000" cy="0"/>
          </a:xfrm>
          <a:prstGeom prst="straightConnector1">
            <a:avLst/>
          </a:prstGeom>
          <a:noFill/>
          <a:ln w="9525" cap="flat" cmpd="sng">
            <a:solidFill>
              <a:srgbClr val="000000"/>
            </a:solidFill>
            <a:prstDash val="dash"/>
            <a:round/>
            <a:headEnd type="none" w="sm" len="sm"/>
            <a:tailEnd type="none" w="sm" len="sm"/>
          </a:ln>
        </p:spPr>
      </p:cxnSp>
      <p:pic>
        <p:nvPicPr>
          <p:cNvPr id="253" name="Google Shape;253;p44" descr="impression.png"/>
          <p:cNvPicPr preferRelativeResize="0"/>
          <p:nvPr/>
        </p:nvPicPr>
        <p:blipFill rotWithShape="1">
          <a:blip r:embed="rId3">
            <a:alphaModFix amt="88000"/>
          </a:blip>
          <a:srcRect/>
          <a:stretch/>
        </p:blipFill>
        <p:spPr>
          <a:xfrm>
            <a:off x="4098741" y="1746850"/>
            <a:ext cx="180600" cy="180600"/>
          </a:xfrm>
          <a:prstGeom prst="rect">
            <a:avLst/>
          </a:prstGeom>
          <a:noFill/>
          <a:ln>
            <a:noFill/>
          </a:ln>
        </p:spPr>
      </p:pic>
      <p:pic>
        <p:nvPicPr>
          <p:cNvPr id="254" name="Google Shape;254;p44" descr="impression.png"/>
          <p:cNvPicPr preferRelativeResize="0"/>
          <p:nvPr/>
        </p:nvPicPr>
        <p:blipFill rotWithShape="1">
          <a:blip r:embed="rId3">
            <a:alphaModFix amt="88000"/>
          </a:blip>
          <a:srcRect/>
          <a:stretch/>
        </p:blipFill>
        <p:spPr>
          <a:xfrm>
            <a:off x="3900791" y="1753550"/>
            <a:ext cx="180600" cy="180600"/>
          </a:xfrm>
          <a:prstGeom prst="rect">
            <a:avLst/>
          </a:prstGeom>
          <a:noFill/>
          <a:ln>
            <a:noFill/>
          </a:ln>
        </p:spPr>
      </p:pic>
      <p:pic>
        <p:nvPicPr>
          <p:cNvPr id="255" name="Google Shape;255;p44"/>
          <p:cNvPicPr preferRelativeResize="0"/>
          <p:nvPr/>
        </p:nvPicPr>
        <p:blipFill>
          <a:blip r:embed="rId8">
            <a:alphaModFix/>
          </a:blip>
          <a:stretch>
            <a:fillRect/>
          </a:stretch>
        </p:blipFill>
        <p:spPr>
          <a:xfrm>
            <a:off x="1255503" y="2746542"/>
            <a:ext cx="251926" cy="257067"/>
          </a:xfrm>
          <a:prstGeom prst="rect">
            <a:avLst/>
          </a:prstGeom>
          <a:noFill/>
          <a:ln>
            <a:noFill/>
          </a:ln>
        </p:spPr>
      </p:pic>
      <p:pic>
        <p:nvPicPr>
          <p:cNvPr id="256" name="Google Shape;256;p44"/>
          <p:cNvPicPr preferRelativeResize="0"/>
          <p:nvPr/>
        </p:nvPicPr>
        <p:blipFill>
          <a:blip r:embed="rId9">
            <a:alphaModFix/>
          </a:blip>
          <a:stretch>
            <a:fillRect/>
          </a:stretch>
        </p:blipFill>
        <p:spPr>
          <a:xfrm>
            <a:off x="1255503" y="2245926"/>
            <a:ext cx="251925" cy="251925"/>
          </a:xfrm>
          <a:prstGeom prst="rect">
            <a:avLst/>
          </a:prstGeom>
          <a:noFill/>
          <a:ln>
            <a:noFill/>
          </a:ln>
        </p:spPr>
      </p:pic>
      <p:grpSp>
        <p:nvGrpSpPr>
          <p:cNvPr id="257" name="Google Shape;257;p44"/>
          <p:cNvGrpSpPr/>
          <p:nvPr/>
        </p:nvGrpSpPr>
        <p:grpSpPr>
          <a:xfrm>
            <a:off x="4923900" y="2478300"/>
            <a:ext cx="486300" cy="306600"/>
            <a:chOff x="6486912" y="2783100"/>
            <a:chExt cx="486300" cy="306600"/>
          </a:xfrm>
        </p:grpSpPr>
        <p:sp>
          <p:nvSpPr>
            <p:cNvPr id="258" name="Google Shape;258;p44"/>
            <p:cNvSpPr txBox="1"/>
            <p:nvPr/>
          </p:nvSpPr>
          <p:spPr>
            <a:xfrm>
              <a:off x="6486912" y="2783100"/>
              <a:ext cx="486300" cy="306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Font typeface="Calibri"/>
                <a:buNone/>
              </a:pPr>
              <a:r>
                <a:rPr lang="en-GB" sz="1000">
                  <a:solidFill>
                    <a:srgbClr val="000000"/>
                  </a:solidFill>
                  <a:latin typeface="Calibri"/>
                  <a:ea typeface="Calibri"/>
                  <a:cs typeface="Calibri"/>
                  <a:sym typeface="Calibri"/>
                </a:rPr>
                <a:t>100%</a:t>
              </a:r>
              <a:endParaRPr/>
            </a:p>
          </p:txBody>
        </p:sp>
        <p:sp>
          <p:nvSpPr>
            <p:cNvPr id="259" name="Google Shape;259;p44"/>
            <p:cNvSpPr/>
            <p:nvPr/>
          </p:nvSpPr>
          <p:spPr>
            <a:xfrm rot="10800000">
              <a:off x="6654612" y="2808400"/>
              <a:ext cx="150900" cy="74700"/>
            </a:xfrm>
            <a:prstGeom prst="triangle">
              <a:avLst>
                <a:gd name="adj" fmla="val 50000"/>
              </a:avLst>
            </a:prstGeom>
            <a:solidFill>
              <a:srgbClr val="98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Font typeface="Calibri"/>
                <a:buNone/>
              </a:pPr>
              <a:endParaRPr sz="1800">
                <a:solidFill>
                  <a:srgbClr val="000000"/>
                </a:solidFill>
                <a:latin typeface="Calibri"/>
                <a:ea typeface="Calibri"/>
                <a:cs typeface="Calibri"/>
                <a:sym typeface="Calibri"/>
              </a:endParaRPr>
            </a:p>
          </p:txBody>
        </p:sp>
      </p:grpSp>
      <p:pic>
        <p:nvPicPr>
          <p:cNvPr id="260" name="Google Shape;260;p44" descr="Image result for error"/>
          <p:cNvPicPr preferRelativeResize="0"/>
          <p:nvPr/>
        </p:nvPicPr>
        <p:blipFill rotWithShape="1">
          <a:blip r:embed="rId10">
            <a:alphaModFix/>
          </a:blip>
          <a:srcRect/>
          <a:stretch/>
        </p:blipFill>
        <p:spPr>
          <a:xfrm>
            <a:off x="6569726" y="2647951"/>
            <a:ext cx="255900" cy="255900"/>
          </a:xfrm>
          <a:prstGeom prst="rect">
            <a:avLst/>
          </a:prstGeom>
          <a:noFill/>
          <a:ln>
            <a:noFill/>
          </a:ln>
        </p:spPr>
      </p:pic>
      <p:sp>
        <p:nvSpPr>
          <p:cNvPr id="261" name="Google Shape;261;p44"/>
          <p:cNvSpPr txBox="1">
            <a:spLocks noGrp="1"/>
          </p:cNvSpPr>
          <p:nvPr>
            <p:ph type="title"/>
          </p:nvPr>
        </p:nvSpPr>
        <p:spPr>
          <a:xfrm>
            <a:off x="457200" y="623200"/>
            <a:ext cx="82296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400" b="1">
                <a:latin typeface="IBM Plex Sans"/>
                <a:ea typeface="IBM Plex Sans"/>
                <a:cs typeface="IBM Plex Sans"/>
                <a:sym typeface="IBM Plex Sans"/>
              </a:rPr>
              <a:t>But Attribution is mostly </a:t>
            </a:r>
            <a:r>
              <a:rPr lang="en-GB" sz="2400">
                <a:solidFill>
                  <a:srgbClr val="C81414"/>
                </a:solidFill>
                <a:latin typeface="Roboto Black"/>
                <a:ea typeface="Roboto Black"/>
                <a:cs typeface="Roboto Black"/>
                <a:sym typeface="Roboto Black"/>
              </a:rPr>
              <a:t>last click</a:t>
            </a:r>
            <a:endParaRPr sz="2400">
              <a:solidFill>
                <a:srgbClr val="C81414"/>
              </a:solidFill>
              <a:latin typeface="Roboto Black"/>
              <a:ea typeface="Roboto Black"/>
              <a:cs typeface="Roboto Black"/>
              <a:sym typeface="Roboto Black"/>
            </a:endParaRPr>
          </a:p>
        </p:txBody>
      </p:sp>
      <p:sp>
        <p:nvSpPr>
          <p:cNvPr id="262" name="Google Shape;262;p44"/>
          <p:cNvSpPr txBox="1"/>
          <p:nvPr/>
        </p:nvSpPr>
        <p:spPr>
          <a:xfrm>
            <a:off x="6485075" y="205030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pic>
        <p:nvPicPr>
          <p:cNvPr id="263" name="Google Shape;263;p44"/>
          <p:cNvPicPr preferRelativeResize="0"/>
          <p:nvPr/>
        </p:nvPicPr>
        <p:blipFill>
          <a:blip r:embed="rId11">
            <a:alphaModFix/>
          </a:blip>
          <a:stretch>
            <a:fillRect/>
          </a:stretch>
        </p:blipFill>
        <p:spPr>
          <a:xfrm>
            <a:off x="8157252" y="4738078"/>
            <a:ext cx="873225" cy="249500"/>
          </a:xfrm>
          <a:prstGeom prst="rect">
            <a:avLst/>
          </a:prstGeom>
          <a:noFill/>
          <a:ln>
            <a:noFill/>
          </a:ln>
        </p:spPr>
      </p:pic>
      <p:pic>
        <p:nvPicPr>
          <p:cNvPr id="264" name="Google Shape;264;p44"/>
          <p:cNvPicPr preferRelativeResize="0"/>
          <p:nvPr/>
        </p:nvPicPr>
        <p:blipFill>
          <a:blip r:embed="rId12">
            <a:alphaModFix/>
          </a:blip>
          <a:stretch>
            <a:fillRect/>
          </a:stretch>
        </p:blipFill>
        <p:spPr>
          <a:xfrm>
            <a:off x="1190888" y="1689188"/>
            <a:ext cx="464512" cy="3484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p:nvPr/>
        </p:nvSpPr>
        <p:spPr>
          <a:xfrm>
            <a:off x="2833825" y="397587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100</a:t>
            </a:r>
            <a:endParaRPr sz="900">
              <a:solidFill>
                <a:srgbClr val="7F7F7F"/>
              </a:solidFill>
              <a:latin typeface="Roboto"/>
              <a:ea typeface="Roboto"/>
              <a:cs typeface="Roboto"/>
              <a:sym typeface="Roboto"/>
            </a:endParaRPr>
          </a:p>
        </p:txBody>
      </p:sp>
      <p:cxnSp>
        <p:nvCxnSpPr>
          <p:cNvPr id="270" name="Google Shape;270;p45"/>
          <p:cNvCxnSpPr/>
          <p:nvPr/>
        </p:nvCxnSpPr>
        <p:spPr>
          <a:xfrm>
            <a:off x="1011600" y="1615550"/>
            <a:ext cx="0" cy="2821800"/>
          </a:xfrm>
          <a:prstGeom prst="straightConnector1">
            <a:avLst/>
          </a:prstGeom>
          <a:noFill/>
          <a:ln w="9525" cap="flat" cmpd="sng">
            <a:solidFill>
              <a:srgbClr val="C2C2C2"/>
            </a:solidFill>
            <a:prstDash val="solid"/>
            <a:round/>
            <a:headEnd type="none" w="med" len="med"/>
            <a:tailEnd type="none" w="med" len="med"/>
          </a:ln>
        </p:spPr>
      </p:cxnSp>
      <p:cxnSp>
        <p:nvCxnSpPr>
          <p:cNvPr id="271" name="Google Shape;271;p45"/>
          <p:cNvCxnSpPr/>
          <p:nvPr/>
        </p:nvCxnSpPr>
        <p:spPr>
          <a:xfrm>
            <a:off x="914100" y="1725700"/>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72" name="Google Shape;272;p45"/>
          <p:cNvCxnSpPr/>
          <p:nvPr/>
        </p:nvCxnSpPr>
        <p:spPr>
          <a:xfrm>
            <a:off x="914100" y="248365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73" name="Google Shape;273;p45"/>
          <p:cNvCxnSpPr/>
          <p:nvPr/>
        </p:nvCxnSpPr>
        <p:spPr>
          <a:xfrm>
            <a:off x="914100" y="2862638"/>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74" name="Google Shape;274;p45"/>
          <p:cNvCxnSpPr/>
          <p:nvPr/>
        </p:nvCxnSpPr>
        <p:spPr>
          <a:xfrm>
            <a:off x="914100" y="3241617"/>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75" name="Google Shape;275;p45"/>
          <p:cNvCxnSpPr/>
          <p:nvPr/>
        </p:nvCxnSpPr>
        <p:spPr>
          <a:xfrm>
            <a:off x="914100" y="3620596"/>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76" name="Google Shape;276;p45"/>
          <p:cNvCxnSpPr/>
          <p:nvPr/>
        </p:nvCxnSpPr>
        <p:spPr>
          <a:xfrm>
            <a:off x="914100" y="3999575"/>
            <a:ext cx="195000" cy="0"/>
          </a:xfrm>
          <a:prstGeom prst="straightConnector1">
            <a:avLst/>
          </a:prstGeom>
          <a:noFill/>
          <a:ln w="9525" cap="flat" cmpd="sng">
            <a:solidFill>
              <a:srgbClr val="C2C2C2"/>
            </a:solidFill>
            <a:prstDash val="solid"/>
            <a:round/>
            <a:headEnd type="none" w="med" len="med"/>
            <a:tailEnd type="none" w="med" len="med"/>
          </a:ln>
        </p:spPr>
      </p:cxnSp>
      <p:sp>
        <p:nvSpPr>
          <p:cNvPr id="277" name="Google Shape;277;p45"/>
          <p:cNvSpPr txBox="1"/>
          <p:nvPr/>
        </p:nvSpPr>
        <p:spPr>
          <a:xfrm>
            <a:off x="537200" y="15563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14k</a:t>
            </a:r>
            <a:endParaRPr sz="1000">
              <a:solidFill>
                <a:srgbClr val="7F7F7F"/>
              </a:solidFill>
              <a:latin typeface="Oswald Light"/>
              <a:ea typeface="Oswald Light"/>
              <a:cs typeface="Oswald Light"/>
              <a:sym typeface="Oswald Light"/>
            </a:endParaRPr>
          </a:p>
        </p:txBody>
      </p:sp>
      <p:sp>
        <p:nvSpPr>
          <p:cNvPr id="278" name="Google Shape;278;p45"/>
          <p:cNvSpPr txBox="1"/>
          <p:nvPr/>
        </p:nvSpPr>
        <p:spPr>
          <a:xfrm>
            <a:off x="537200" y="19416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12k</a:t>
            </a:r>
            <a:endParaRPr sz="1000">
              <a:solidFill>
                <a:srgbClr val="7F7F7F"/>
              </a:solidFill>
              <a:latin typeface="Oswald Light"/>
              <a:ea typeface="Oswald Light"/>
              <a:cs typeface="Oswald Light"/>
              <a:sym typeface="Oswald Light"/>
            </a:endParaRPr>
          </a:p>
        </p:txBody>
      </p:sp>
      <p:sp>
        <p:nvSpPr>
          <p:cNvPr id="279" name="Google Shape;279;p45"/>
          <p:cNvSpPr txBox="1"/>
          <p:nvPr/>
        </p:nvSpPr>
        <p:spPr>
          <a:xfrm>
            <a:off x="537200" y="23079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10k</a:t>
            </a:r>
            <a:endParaRPr sz="1000">
              <a:solidFill>
                <a:srgbClr val="7F7F7F"/>
              </a:solidFill>
              <a:latin typeface="Oswald Light"/>
              <a:ea typeface="Oswald Light"/>
              <a:cs typeface="Oswald Light"/>
              <a:sym typeface="Oswald Light"/>
            </a:endParaRPr>
          </a:p>
        </p:txBody>
      </p:sp>
      <p:sp>
        <p:nvSpPr>
          <p:cNvPr id="280" name="Google Shape;280;p45"/>
          <p:cNvSpPr txBox="1"/>
          <p:nvPr/>
        </p:nvSpPr>
        <p:spPr>
          <a:xfrm>
            <a:off x="537200" y="2693288"/>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8k</a:t>
            </a:r>
            <a:endParaRPr sz="1000">
              <a:solidFill>
                <a:srgbClr val="7F7F7F"/>
              </a:solidFill>
              <a:latin typeface="Oswald Light"/>
              <a:ea typeface="Oswald Light"/>
              <a:cs typeface="Oswald Light"/>
              <a:sym typeface="Oswald Light"/>
            </a:endParaRPr>
          </a:p>
        </p:txBody>
      </p:sp>
      <p:sp>
        <p:nvSpPr>
          <p:cNvPr id="281" name="Google Shape;281;p45"/>
          <p:cNvSpPr txBox="1"/>
          <p:nvPr/>
        </p:nvSpPr>
        <p:spPr>
          <a:xfrm>
            <a:off x="537200" y="30595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6k</a:t>
            </a:r>
            <a:endParaRPr sz="1000">
              <a:solidFill>
                <a:srgbClr val="7F7F7F"/>
              </a:solidFill>
              <a:latin typeface="Oswald Light"/>
              <a:ea typeface="Oswald Light"/>
              <a:cs typeface="Oswald Light"/>
              <a:sym typeface="Oswald Light"/>
            </a:endParaRPr>
          </a:p>
        </p:txBody>
      </p:sp>
      <p:sp>
        <p:nvSpPr>
          <p:cNvPr id="282" name="Google Shape;282;p45"/>
          <p:cNvSpPr txBox="1"/>
          <p:nvPr/>
        </p:nvSpPr>
        <p:spPr>
          <a:xfrm>
            <a:off x="537200" y="344490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4k</a:t>
            </a:r>
            <a:endParaRPr sz="1000">
              <a:solidFill>
                <a:srgbClr val="7F7F7F"/>
              </a:solidFill>
              <a:latin typeface="Oswald Light"/>
              <a:ea typeface="Oswald Light"/>
              <a:cs typeface="Oswald Light"/>
              <a:sym typeface="Oswald Light"/>
            </a:endParaRPr>
          </a:p>
        </p:txBody>
      </p:sp>
      <p:sp>
        <p:nvSpPr>
          <p:cNvPr id="283" name="Google Shape;283;p45"/>
          <p:cNvSpPr txBox="1"/>
          <p:nvPr/>
        </p:nvSpPr>
        <p:spPr>
          <a:xfrm>
            <a:off x="537200" y="383022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2k</a:t>
            </a:r>
            <a:endParaRPr sz="1000">
              <a:solidFill>
                <a:srgbClr val="7F7F7F"/>
              </a:solidFill>
              <a:latin typeface="Oswald Light"/>
              <a:ea typeface="Oswald Light"/>
              <a:cs typeface="Oswald Light"/>
              <a:sym typeface="Oswald Light"/>
            </a:endParaRPr>
          </a:p>
        </p:txBody>
      </p:sp>
      <p:cxnSp>
        <p:nvCxnSpPr>
          <p:cNvPr id="284" name="Google Shape;284;p45"/>
          <p:cNvCxnSpPr/>
          <p:nvPr/>
        </p:nvCxnSpPr>
        <p:spPr>
          <a:xfrm>
            <a:off x="914100" y="2104679"/>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285" name="Google Shape;285;p45"/>
          <p:cNvCxnSpPr/>
          <p:nvPr/>
        </p:nvCxnSpPr>
        <p:spPr>
          <a:xfrm>
            <a:off x="537200" y="4251050"/>
            <a:ext cx="5465400" cy="0"/>
          </a:xfrm>
          <a:prstGeom prst="straightConnector1">
            <a:avLst/>
          </a:prstGeom>
          <a:noFill/>
          <a:ln w="9525" cap="flat" cmpd="sng">
            <a:solidFill>
              <a:srgbClr val="CCCCCC"/>
            </a:solidFill>
            <a:prstDash val="solid"/>
            <a:round/>
            <a:headEnd type="none" w="med" len="med"/>
            <a:tailEnd type="none" w="med" len="med"/>
          </a:ln>
        </p:spPr>
      </p:cxnSp>
      <p:sp>
        <p:nvSpPr>
          <p:cNvPr id="286" name="Google Shape;286;p45"/>
          <p:cNvSpPr/>
          <p:nvPr/>
        </p:nvSpPr>
        <p:spPr>
          <a:xfrm>
            <a:off x="1384575" y="4133275"/>
            <a:ext cx="376800" cy="117600"/>
          </a:xfrm>
          <a:prstGeom prst="rect">
            <a:avLst/>
          </a:prstGeom>
          <a:solidFill>
            <a:srgbClr val="3B5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5"/>
          <p:cNvSpPr/>
          <p:nvPr/>
        </p:nvSpPr>
        <p:spPr>
          <a:xfrm>
            <a:off x="2134350" y="3142750"/>
            <a:ext cx="376800" cy="1108200"/>
          </a:xfrm>
          <a:prstGeom prst="rect">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5"/>
          <p:cNvSpPr/>
          <p:nvPr/>
        </p:nvSpPr>
        <p:spPr>
          <a:xfrm>
            <a:off x="2884125" y="4200750"/>
            <a:ext cx="376800" cy="50400"/>
          </a:xfrm>
          <a:prstGeom prst="rect">
            <a:avLst/>
          </a:prstGeom>
          <a:solidFill>
            <a:srgbClr val="D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5"/>
          <p:cNvSpPr txBox="1"/>
          <p:nvPr/>
        </p:nvSpPr>
        <p:spPr>
          <a:xfrm rot="-5400000">
            <a:off x="-287400" y="2609500"/>
            <a:ext cx="158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Oswald Light"/>
                <a:ea typeface="Oswald Light"/>
                <a:cs typeface="Oswald Light"/>
                <a:sym typeface="Oswald Light"/>
              </a:rPr>
              <a:t>Conversions</a:t>
            </a:r>
            <a:endParaRPr sz="1800">
              <a:latin typeface="Oswald Light"/>
              <a:ea typeface="Oswald Light"/>
              <a:cs typeface="Oswald Light"/>
              <a:sym typeface="Oswald Light"/>
            </a:endParaRPr>
          </a:p>
        </p:txBody>
      </p:sp>
      <p:pic>
        <p:nvPicPr>
          <p:cNvPr id="290" name="Google Shape;290;p45"/>
          <p:cNvPicPr preferRelativeResize="0"/>
          <p:nvPr/>
        </p:nvPicPr>
        <p:blipFill>
          <a:blip r:embed="rId3">
            <a:alphaModFix amt="26000"/>
          </a:blip>
          <a:stretch>
            <a:fillRect/>
          </a:stretch>
        </p:blipFill>
        <p:spPr>
          <a:xfrm>
            <a:off x="1471000" y="4317033"/>
            <a:ext cx="203947" cy="203956"/>
          </a:xfrm>
          <a:prstGeom prst="rect">
            <a:avLst/>
          </a:prstGeom>
          <a:noFill/>
          <a:ln>
            <a:noFill/>
          </a:ln>
        </p:spPr>
      </p:pic>
      <p:pic>
        <p:nvPicPr>
          <p:cNvPr id="291" name="Google Shape;291;p45"/>
          <p:cNvPicPr preferRelativeResize="0"/>
          <p:nvPr/>
        </p:nvPicPr>
        <p:blipFill>
          <a:blip r:embed="rId4">
            <a:alphaModFix amt="26000"/>
          </a:blip>
          <a:stretch>
            <a:fillRect/>
          </a:stretch>
        </p:blipFill>
        <p:spPr>
          <a:xfrm>
            <a:off x="2214826" y="4315040"/>
            <a:ext cx="203948" cy="208119"/>
          </a:xfrm>
          <a:prstGeom prst="rect">
            <a:avLst/>
          </a:prstGeom>
          <a:noFill/>
          <a:ln>
            <a:noFill/>
          </a:ln>
        </p:spPr>
      </p:pic>
      <p:sp>
        <p:nvSpPr>
          <p:cNvPr id="292" name="Google Shape;292;p45"/>
          <p:cNvSpPr/>
          <p:nvPr/>
        </p:nvSpPr>
        <p:spPr>
          <a:xfrm>
            <a:off x="4776750" y="2483650"/>
            <a:ext cx="376800" cy="1767300"/>
          </a:xfrm>
          <a:prstGeom prst="rect">
            <a:avLst/>
          </a:prstGeom>
          <a:solidFill>
            <a:srgbClr val="95B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5"/>
          <p:cNvPicPr preferRelativeResize="0"/>
          <p:nvPr/>
        </p:nvPicPr>
        <p:blipFill rotWithShape="1">
          <a:blip r:embed="rId5">
            <a:alphaModFix/>
          </a:blip>
          <a:srcRect l="6750" t="16262" r="67197"/>
          <a:stretch/>
        </p:blipFill>
        <p:spPr>
          <a:xfrm>
            <a:off x="4839187" y="4297022"/>
            <a:ext cx="251925" cy="283388"/>
          </a:xfrm>
          <a:prstGeom prst="rect">
            <a:avLst/>
          </a:prstGeom>
          <a:noFill/>
          <a:ln>
            <a:noFill/>
          </a:ln>
        </p:spPr>
      </p:pic>
      <p:sp>
        <p:nvSpPr>
          <p:cNvPr id="294" name="Google Shape;294;p45"/>
          <p:cNvSpPr/>
          <p:nvPr/>
        </p:nvSpPr>
        <p:spPr>
          <a:xfrm>
            <a:off x="1571125" y="2149450"/>
            <a:ext cx="1537575" cy="1857625"/>
          </a:xfrm>
          <a:custGeom>
            <a:avLst/>
            <a:gdLst/>
            <a:ahLst/>
            <a:cxnLst/>
            <a:rect l="l" t="t" r="r" b="b"/>
            <a:pathLst>
              <a:path w="61503" h="74305" extrusionOk="0">
                <a:moveTo>
                  <a:pt x="214" y="72113"/>
                </a:moveTo>
                <a:lnTo>
                  <a:pt x="0" y="0"/>
                </a:lnTo>
                <a:lnTo>
                  <a:pt x="61351" y="0"/>
                </a:lnTo>
                <a:lnTo>
                  <a:pt x="61503" y="74305"/>
                </a:lnTo>
              </a:path>
            </a:pathLst>
          </a:custGeom>
          <a:noFill/>
          <a:ln w="9525" cap="flat" cmpd="sng">
            <a:solidFill>
              <a:srgbClr val="C2C2C2"/>
            </a:solidFill>
            <a:prstDash val="solid"/>
            <a:round/>
            <a:headEnd type="none" w="med" len="med"/>
            <a:tailEnd type="none" w="med" len="med"/>
          </a:ln>
        </p:spPr>
      </p:sp>
      <p:sp>
        <p:nvSpPr>
          <p:cNvPr id="295" name="Google Shape;295;p45"/>
          <p:cNvSpPr txBox="1"/>
          <p:nvPr/>
        </p:nvSpPr>
        <p:spPr>
          <a:xfrm>
            <a:off x="1362613" y="1216863"/>
            <a:ext cx="1967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Montserrat Medium"/>
                <a:ea typeface="Montserrat Medium"/>
                <a:cs typeface="Montserrat Medium"/>
                <a:sym typeface="Montserrat Medium"/>
              </a:rPr>
              <a:t>Site Analytics Attributed Conversions</a:t>
            </a:r>
            <a:endParaRPr sz="1200">
              <a:solidFill>
                <a:srgbClr val="7F7F7F"/>
              </a:solidFill>
              <a:latin typeface="Montserrat Medium"/>
              <a:ea typeface="Montserrat Medium"/>
              <a:cs typeface="Montserrat Medium"/>
              <a:sym typeface="Montserrat Medium"/>
            </a:endParaRPr>
          </a:p>
        </p:txBody>
      </p:sp>
      <p:cxnSp>
        <p:nvCxnSpPr>
          <p:cNvPr id="296" name="Google Shape;296;p45"/>
          <p:cNvCxnSpPr/>
          <p:nvPr/>
        </p:nvCxnSpPr>
        <p:spPr>
          <a:xfrm>
            <a:off x="2316805" y="2149450"/>
            <a:ext cx="0" cy="705900"/>
          </a:xfrm>
          <a:prstGeom prst="straightConnector1">
            <a:avLst/>
          </a:prstGeom>
          <a:noFill/>
          <a:ln w="9525" cap="flat" cmpd="sng">
            <a:solidFill>
              <a:srgbClr val="C2C2C2"/>
            </a:solidFill>
            <a:prstDash val="solid"/>
            <a:round/>
            <a:headEnd type="none" w="med" len="med"/>
            <a:tailEnd type="none" w="med" len="med"/>
          </a:ln>
        </p:spPr>
      </p:cxnSp>
      <p:cxnSp>
        <p:nvCxnSpPr>
          <p:cNvPr id="297" name="Google Shape;297;p45"/>
          <p:cNvCxnSpPr/>
          <p:nvPr/>
        </p:nvCxnSpPr>
        <p:spPr>
          <a:xfrm rot="10800000">
            <a:off x="2316800" y="2031850"/>
            <a:ext cx="0" cy="117600"/>
          </a:xfrm>
          <a:prstGeom prst="straightConnector1">
            <a:avLst/>
          </a:prstGeom>
          <a:noFill/>
          <a:ln w="9525" cap="flat" cmpd="sng">
            <a:solidFill>
              <a:srgbClr val="C2C2C2"/>
            </a:solidFill>
            <a:prstDash val="solid"/>
            <a:round/>
            <a:headEnd type="none" w="med" len="med"/>
            <a:tailEnd type="none" w="med" len="med"/>
          </a:ln>
        </p:spPr>
      </p:cxnSp>
      <p:sp>
        <p:nvSpPr>
          <p:cNvPr id="298" name="Google Shape;298;p45"/>
          <p:cNvSpPr txBox="1"/>
          <p:nvPr/>
        </p:nvSpPr>
        <p:spPr>
          <a:xfrm>
            <a:off x="6406925" y="2443325"/>
            <a:ext cx="2573700" cy="1847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Site Analytics platforms assign biased credit to lower funnel platforms like Google Search.</a:t>
            </a:r>
            <a:endParaRPr sz="1200">
              <a:solidFill>
                <a:srgbClr val="7F7F7F"/>
              </a:solidFill>
              <a:latin typeface="Montserrat Medium"/>
              <a:ea typeface="Montserrat Medium"/>
              <a:cs typeface="Montserrat Medium"/>
              <a:sym typeface="Montserrat Medium"/>
            </a:endParaRPr>
          </a:p>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Hence, their channel CPA and ROAS tends to be overly optimistic for lower funnel channels and overly pessimistic for mid and upper funnel channels</a:t>
            </a:r>
            <a:endParaRPr sz="1200">
              <a:solidFill>
                <a:srgbClr val="7F7F7F"/>
              </a:solidFill>
              <a:latin typeface="Montserrat Medium"/>
              <a:ea typeface="Montserrat Medium"/>
              <a:cs typeface="Montserrat Medium"/>
              <a:sym typeface="Montserrat Medium"/>
            </a:endParaRPr>
          </a:p>
        </p:txBody>
      </p:sp>
      <p:pic>
        <p:nvPicPr>
          <p:cNvPr id="299" name="Google Shape;299;p45"/>
          <p:cNvPicPr preferRelativeResize="0"/>
          <p:nvPr/>
        </p:nvPicPr>
        <p:blipFill>
          <a:blip r:embed="rId6">
            <a:alphaModFix/>
          </a:blip>
          <a:stretch>
            <a:fillRect/>
          </a:stretch>
        </p:blipFill>
        <p:spPr>
          <a:xfrm>
            <a:off x="2025231" y="1015950"/>
            <a:ext cx="583149" cy="200924"/>
          </a:xfrm>
          <a:prstGeom prst="rect">
            <a:avLst/>
          </a:prstGeom>
          <a:noFill/>
          <a:ln>
            <a:noFill/>
          </a:ln>
        </p:spPr>
      </p:pic>
      <p:sp>
        <p:nvSpPr>
          <p:cNvPr id="300" name="Google Shape;300;p45"/>
          <p:cNvSpPr txBox="1"/>
          <p:nvPr/>
        </p:nvSpPr>
        <p:spPr>
          <a:xfrm>
            <a:off x="3681350" y="1579450"/>
            <a:ext cx="1967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Google Analytics over-attributes to Google properties</a:t>
            </a:r>
            <a:endParaRPr sz="1200">
              <a:solidFill>
                <a:srgbClr val="7F7F7F"/>
              </a:solidFill>
              <a:latin typeface="Montserrat Medium"/>
              <a:ea typeface="Montserrat Medium"/>
              <a:cs typeface="Montserrat Medium"/>
              <a:sym typeface="Montserrat Medium"/>
            </a:endParaRPr>
          </a:p>
        </p:txBody>
      </p:sp>
      <p:pic>
        <p:nvPicPr>
          <p:cNvPr id="301" name="Google Shape;301;p45"/>
          <p:cNvPicPr preferRelativeResize="0"/>
          <p:nvPr/>
        </p:nvPicPr>
        <p:blipFill>
          <a:blip r:embed="rId7">
            <a:alphaModFix/>
          </a:blip>
          <a:stretch>
            <a:fillRect/>
          </a:stretch>
        </p:blipFill>
        <p:spPr>
          <a:xfrm>
            <a:off x="1525462" y="4587151"/>
            <a:ext cx="1501271" cy="240350"/>
          </a:xfrm>
          <a:prstGeom prst="rect">
            <a:avLst/>
          </a:prstGeom>
          <a:noFill/>
          <a:ln>
            <a:noFill/>
          </a:ln>
        </p:spPr>
      </p:pic>
      <p:sp>
        <p:nvSpPr>
          <p:cNvPr id="302" name="Google Shape;302;p45"/>
          <p:cNvSpPr/>
          <p:nvPr/>
        </p:nvSpPr>
        <p:spPr>
          <a:xfrm>
            <a:off x="2576200" y="2295750"/>
            <a:ext cx="1601750" cy="1321375"/>
          </a:xfrm>
          <a:custGeom>
            <a:avLst/>
            <a:gdLst/>
            <a:ahLst/>
            <a:cxnLst/>
            <a:rect l="l" t="t" r="r" b="b"/>
            <a:pathLst>
              <a:path w="64070" h="52855" extrusionOk="0">
                <a:moveTo>
                  <a:pt x="0" y="50696"/>
                </a:moveTo>
                <a:cubicBezTo>
                  <a:pt x="5391" y="50333"/>
                  <a:pt x="21668" y="56968"/>
                  <a:pt x="32346" y="48519"/>
                </a:cubicBezTo>
                <a:cubicBezTo>
                  <a:pt x="43024" y="40070"/>
                  <a:pt x="58783" y="8087"/>
                  <a:pt x="64070" y="0"/>
                </a:cubicBezTo>
              </a:path>
            </a:pathLst>
          </a:custGeom>
          <a:noFill/>
          <a:ln w="9525" cap="flat" cmpd="sng">
            <a:solidFill>
              <a:srgbClr val="7F7F7F"/>
            </a:solidFill>
            <a:prstDash val="solid"/>
            <a:round/>
            <a:headEnd type="none" w="med" len="med"/>
            <a:tailEnd type="stealth" w="med" len="med"/>
          </a:ln>
        </p:spPr>
      </p:sp>
      <p:pic>
        <p:nvPicPr>
          <p:cNvPr id="303" name="Google Shape;303;p45" descr="Image result for error"/>
          <p:cNvPicPr preferRelativeResize="0"/>
          <p:nvPr/>
        </p:nvPicPr>
        <p:blipFill rotWithShape="1">
          <a:blip r:embed="rId8">
            <a:alphaModFix/>
          </a:blip>
          <a:srcRect/>
          <a:stretch/>
        </p:blipFill>
        <p:spPr>
          <a:xfrm>
            <a:off x="6197076" y="2571751"/>
            <a:ext cx="255900" cy="255900"/>
          </a:xfrm>
          <a:prstGeom prst="rect">
            <a:avLst/>
          </a:prstGeom>
          <a:noFill/>
          <a:ln>
            <a:noFill/>
          </a:ln>
        </p:spPr>
      </p:pic>
      <p:pic>
        <p:nvPicPr>
          <p:cNvPr id="304" name="Google Shape;304;p45" descr="Image result for error"/>
          <p:cNvPicPr preferRelativeResize="0"/>
          <p:nvPr/>
        </p:nvPicPr>
        <p:blipFill rotWithShape="1">
          <a:blip r:embed="rId8">
            <a:alphaModFix/>
          </a:blip>
          <a:srcRect/>
          <a:stretch/>
        </p:blipFill>
        <p:spPr>
          <a:xfrm>
            <a:off x="6197076" y="3108251"/>
            <a:ext cx="255900" cy="255900"/>
          </a:xfrm>
          <a:prstGeom prst="rect">
            <a:avLst/>
          </a:prstGeom>
          <a:noFill/>
          <a:ln>
            <a:noFill/>
          </a:ln>
        </p:spPr>
      </p:pic>
      <p:sp>
        <p:nvSpPr>
          <p:cNvPr id="305" name="Google Shape;305;p45"/>
          <p:cNvSpPr txBox="1"/>
          <p:nvPr/>
        </p:nvSpPr>
        <p:spPr>
          <a:xfrm>
            <a:off x="1362625" y="3900700"/>
            <a:ext cx="419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600</a:t>
            </a:r>
            <a:endParaRPr sz="900">
              <a:solidFill>
                <a:srgbClr val="7F7F7F"/>
              </a:solidFill>
              <a:latin typeface="Roboto"/>
              <a:ea typeface="Roboto"/>
              <a:cs typeface="Roboto"/>
              <a:sym typeface="Roboto"/>
            </a:endParaRPr>
          </a:p>
        </p:txBody>
      </p:sp>
      <p:sp>
        <p:nvSpPr>
          <p:cNvPr id="306" name="Google Shape;306;p45"/>
          <p:cNvSpPr txBox="1"/>
          <p:nvPr/>
        </p:nvSpPr>
        <p:spPr>
          <a:xfrm>
            <a:off x="2066750" y="2912750"/>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6.5k</a:t>
            </a:r>
            <a:endParaRPr sz="900">
              <a:solidFill>
                <a:srgbClr val="7F7F7F"/>
              </a:solidFill>
              <a:latin typeface="Roboto"/>
              <a:ea typeface="Roboto"/>
              <a:cs typeface="Roboto"/>
              <a:sym typeface="Roboto"/>
            </a:endParaRPr>
          </a:p>
        </p:txBody>
      </p:sp>
      <p:sp>
        <p:nvSpPr>
          <p:cNvPr id="307" name="Google Shape;307;p45"/>
          <p:cNvSpPr txBox="1">
            <a:spLocks noGrp="1"/>
          </p:cNvSpPr>
          <p:nvPr>
            <p:ph type="title"/>
          </p:nvPr>
        </p:nvSpPr>
        <p:spPr>
          <a:xfrm>
            <a:off x="457200" y="332068"/>
            <a:ext cx="82296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400" b="1">
                <a:latin typeface="IBM Plex Sans"/>
                <a:ea typeface="IBM Plex Sans"/>
                <a:cs typeface="IBM Plex Sans"/>
                <a:sym typeface="IBM Plex Sans"/>
              </a:rPr>
              <a:t>This shows up in your</a:t>
            </a:r>
            <a:r>
              <a:rPr lang="en-GB" sz="2400" b="1">
                <a:solidFill>
                  <a:srgbClr val="8A8A8A"/>
                </a:solidFill>
                <a:latin typeface="IBM Plex Sans"/>
                <a:ea typeface="IBM Plex Sans"/>
                <a:cs typeface="IBM Plex Sans"/>
                <a:sym typeface="IBM Plex Sans"/>
              </a:rPr>
              <a:t> </a:t>
            </a:r>
            <a:r>
              <a:rPr lang="en-GB" sz="2400" b="1">
                <a:solidFill>
                  <a:srgbClr val="C81414"/>
                </a:solidFill>
                <a:latin typeface="IBM Plex Sans"/>
                <a:ea typeface="IBM Plex Sans"/>
                <a:cs typeface="IBM Plex Sans"/>
                <a:sym typeface="IBM Plex Sans"/>
              </a:rPr>
              <a:t>data</a:t>
            </a:r>
            <a:endParaRPr sz="2400" b="1">
              <a:solidFill>
                <a:srgbClr val="C81414"/>
              </a:solidFill>
              <a:latin typeface="IBM Plex Sans"/>
              <a:ea typeface="IBM Plex Sans"/>
              <a:cs typeface="IBM Plex Sans"/>
              <a:sym typeface="IBM Plex Sans"/>
            </a:endParaRPr>
          </a:p>
        </p:txBody>
      </p:sp>
      <p:pic>
        <p:nvPicPr>
          <p:cNvPr id="308" name="Google Shape;308;p45"/>
          <p:cNvPicPr preferRelativeResize="0"/>
          <p:nvPr/>
        </p:nvPicPr>
        <p:blipFill>
          <a:blip r:embed="rId9">
            <a:alphaModFix amt="23000"/>
          </a:blip>
          <a:stretch>
            <a:fillRect/>
          </a:stretch>
        </p:blipFill>
        <p:spPr>
          <a:xfrm>
            <a:off x="2938712" y="4317100"/>
            <a:ext cx="251925" cy="251925"/>
          </a:xfrm>
          <a:prstGeom prst="rect">
            <a:avLst/>
          </a:prstGeom>
          <a:noFill/>
          <a:ln>
            <a:noFill/>
          </a:ln>
        </p:spPr>
      </p:pic>
      <p:pic>
        <p:nvPicPr>
          <p:cNvPr id="309" name="Google Shape;309;p45"/>
          <p:cNvPicPr preferRelativeResize="0"/>
          <p:nvPr/>
        </p:nvPicPr>
        <p:blipFill>
          <a:blip r:embed="rId10">
            <a:alphaModFix/>
          </a:blip>
          <a:stretch>
            <a:fillRect/>
          </a:stretch>
        </p:blipFill>
        <p:spPr>
          <a:xfrm>
            <a:off x="8157252" y="4738078"/>
            <a:ext cx="873225" cy="249500"/>
          </a:xfrm>
          <a:prstGeom prst="rect">
            <a:avLst/>
          </a:prstGeom>
          <a:noFill/>
          <a:ln>
            <a:noFill/>
          </a:ln>
        </p:spPr>
      </p:pic>
      <p:sp>
        <p:nvSpPr>
          <p:cNvPr id="310" name="Google Shape;310;p45"/>
          <p:cNvSpPr txBox="1"/>
          <p:nvPr/>
        </p:nvSpPr>
        <p:spPr>
          <a:xfrm>
            <a:off x="6485075" y="205030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cxnSp>
        <p:nvCxnSpPr>
          <p:cNvPr id="315" name="Google Shape;315;p46"/>
          <p:cNvCxnSpPr/>
          <p:nvPr/>
        </p:nvCxnSpPr>
        <p:spPr>
          <a:xfrm>
            <a:off x="1606641" y="2371962"/>
            <a:ext cx="4212000" cy="0"/>
          </a:xfrm>
          <a:prstGeom prst="straightConnector1">
            <a:avLst/>
          </a:prstGeom>
          <a:noFill/>
          <a:ln w="9525" cap="flat" cmpd="sng">
            <a:solidFill>
              <a:srgbClr val="000000"/>
            </a:solidFill>
            <a:prstDash val="dash"/>
            <a:round/>
            <a:headEnd type="none" w="sm" len="sm"/>
            <a:tailEnd type="none" w="sm" len="sm"/>
          </a:ln>
        </p:spPr>
      </p:cxnSp>
      <p:pic>
        <p:nvPicPr>
          <p:cNvPr id="316" name="Google Shape;316;p46" descr="impression.png"/>
          <p:cNvPicPr preferRelativeResize="0"/>
          <p:nvPr/>
        </p:nvPicPr>
        <p:blipFill rotWithShape="1">
          <a:blip r:embed="rId3">
            <a:alphaModFix amt="88000"/>
          </a:blip>
          <a:srcRect/>
          <a:stretch/>
        </p:blipFill>
        <p:spPr>
          <a:xfrm>
            <a:off x="2757041" y="2281700"/>
            <a:ext cx="180600" cy="180600"/>
          </a:xfrm>
          <a:prstGeom prst="rect">
            <a:avLst/>
          </a:prstGeom>
          <a:noFill/>
          <a:ln>
            <a:noFill/>
          </a:ln>
        </p:spPr>
      </p:pic>
      <p:pic>
        <p:nvPicPr>
          <p:cNvPr id="317" name="Google Shape;317;p46" descr="impression.png"/>
          <p:cNvPicPr preferRelativeResize="0"/>
          <p:nvPr/>
        </p:nvPicPr>
        <p:blipFill rotWithShape="1">
          <a:blip r:embed="rId3">
            <a:alphaModFix amt="88000"/>
          </a:blip>
          <a:srcRect/>
          <a:stretch/>
        </p:blipFill>
        <p:spPr>
          <a:xfrm>
            <a:off x="3034541" y="2281700"/>
            <a:ext cx="180600" cy="180600"/>
          </a:xfrm>
          <a:prstGeom prst="rect">
            <a:avLst/>
          </a:prstGeom>
          <a:noFill/>
          <a:ln>
            <a:noFill/>
          </a:ln>
        </p:spPr>
      </p:pic>
      <p:pic>
        <p:nvPicPr>
          <p:cNvPr id="318" name="Google Shape;318;p46" descr="impression.png"/>
          <p:cNvPicPr preferRelativeResize="0"/>
          <p:nvPr/>
        </p:nvPicPr>
        <p:blipFill rotWithShape="1">
          <a:blip r:embed="rId3">
            <a:alphaModFix amt="88000"/>
          </a:blip>
          <a:srcRect/>
          <a:stretch/>
        </p:blipFill>
        <p:spPr>
          <a:xfrm>
            <a:off x="2675766" y="2281700"/>
            <a:ext cx="180600" cy="180600"/>
          </a:xfrm>
          <a:prstGeom prst="rect">
            <a:avLst/>
          </a:prstGeom>
          <a:noFill/>
          <a:ln>
            <a:noFill/>
          </a:ln>
        </p:spPr>
      </p:pic>
      <p:pic>
        <p:nvPicPr>
          <p:cNvPr id="319" name="Google Shape;319;p46" descr="click.jpg"/>
          <p:cNvPicPr preferRelativeResize="0"/>
          <p:nvPr/>
        </p:nvPicPr>
        <p:blipFill rotWithShape="1">
          <a:blip r:embed="rId4">
            <a:alphaModFix/>
          </a:blip>
          <a:srcRect/>
          <a:stretch/>
        </p:blipFill>
        <p:spPr>
          <a:xfrm>
            <a:off x="3307940" y="2260749"/>
            <a:ext cx="222300" cy="222300"/>
          </a:xfrm>
          <a:prstGeom prst="rect">
            <a:avLst/>
          </a:prstGeom>
          <a:noFill/>
          <a:ln>
            <a:noFill/>
          </a:ln>
        </p:spPr>
      </p:pic>
      <p:cxnSp>
        <p:nvCxnSpPr>
          <p:cNvPr id="320" name="Google Shape;320;p46"/>
          <p:cNvCxnSpPr/>
          <p:nvPr/>
        </p:nvCxnSpPr>
        <p:spPr>
          <a:xfrm>
            <a:off x="1606641" y="2875075"/>
            <a:ext cx="4212000" cy="0"/>
          </a:xfrm>
          <a:prstGeom prst="straightConnector1">
            <a:avLst/>
          </a:prstGeom>
          <a:noFill/>
          <a:ln w="9525" cap="flat" cmpd="sng">
            <a:solidFill>
              <a:srgbClr val="000000"/>
            </a:solidFill>
            <a:prstDash val="dash"/>
            <a:round/>
            <a:headEnd type="none" w="sm" len="sm"/>
            <a:tailEnd type="none" w="sm" len="sm"/>
          </a:ln>
        </p:spPr>
      </p:cxnSp>
      <p:pic>
        <p:nvPicPr>
          <p:cNvPr id="321" name="Google Shape;321;p46" descr="click.jpg"/>
          <p:cNvPicPr preferRelativeResize="0"/>
          <p:nvPr/>
        </p:nvPicPr>
        <p:blipFill rotWithShape="1">
          <a:blip r:embed="rId4">
            <a:alphaModFix/>
          </a:blip>
          <a:srcRect/>
          <a:stretch/>
        </p:blipFill>
        <p:spPr>
          <a:xfrm>
            <a:off x="5039340" y="2763874"/>
            <a:ext cx="222300" cy="222300"/>
          </a:xfrm>
          <a:prstGeom prst="rect">
            <a:avLst/>
          </a:prstGeom>
          <a:noFill/>
          <a:ln>
            <a:noFill/>
          </a:ln>
        </p:spPr>
      </p:pic>
      <p:pic>
        <p:nvPicPr>
          <p:cNvPr id="322" name="Google Shape;322;p46" descr="click.jpg"/>
          <p:cNvPicPr preferRelativeResize="0"/>
          <p:nvPr/>
        </p:nvPicPr>
        <p:blipFill rotWithShape="1">
          <a:blip r:embed="rId5">
            <a:alphaModFix/>
          </a:blip>
          <a:srcRect/>
          <a:stretch/>
        </p:blipFill>
        <p:spPr>
          <a:xfrm>
            <a:off x="3845615" y="2763874"/>
            <a:ext cx="222300" cy="222300"/>
          </a:xfrm>
          <a:prstGeom prst="rect">
            <a:avLst/>
          </a:prstGeom>
          <a:noFill/>
          <a:ln>
            <a:noFill/>
          </a:ln>
        </p:spPr>
      </p:pic>
      <p:grpSp>
        <p:nvGrpSpPr>
          <p:cNvPr id="323" name="Google Shape;323;p46"/>
          <p:cNvGrpSpPr/>
          <p:nvPr/>
        </p:nvGrpSpPr>
        <p:grpSpPr>
          <a:xfrm>
            <a:off x="304800" y="3584350"/>
            <a:ext cx="5513841" cy="375174"/>
            <a:chOff x="304800" y="3889150"/>
            <a:chExt cx="5513841" cy="375174"/>
          </a:xfrm>
        </p:grpSpPr>
        <p:pic>
          <p:nvPicPr>
            <p:cNvPr id="324" name="Google Shape;324;p46" descr="purchase.png"/>
            <p:cNvPicPr preferRelativeResize="0"/>
            <p:nvPr/>
          </p:nvPicPr>
          <p:blipFill rotWithShape="1">
            <a:blip r:embed="rId6">
              <a:alphaModFix/>
            </a:blip>
            <a:srcRect/>
            <a:stretch/>
          </p:blipFill>
          <p:spPr>
            <a:xfrm>
              <a:off x="5358740" y="3958024"/>
              <a:ext cx="306300" cy="306300"/>
            </a:xfrm>
            <a:prstGeom prst="rect">
              <a:avLst/>
            </a:prstGeom>
            <a:noFill/>
            <a:ln>
              <a:noFill/>
            </a:ln>
          </p:spPr>
        </p:pic>
        <p:cxnSp>
          <p:nvCxnSpPr>
            <p:cNvPr id="325" name="Google Shape;325;p46"/>
            <p:cNvCxnSpPr/>
            <p:nvPr/>
          </p:nvCxnSpPr>
          <p:spPr>
            <a:xfrm>
              <a:off x="1606641" y="4088350"/>
              <a:ext cx="4212000" cy="0"/>
            </a:xfrm>
            <a:prstGeom prst="straightConnector1">
              <a:avLst/>
            </a:prstGeom>
            <a:noFill/>
            <a:ln w="9525" cap="flat" cmpd="sng">
              <a:solidFill>
                <a:srgbClr val="000000"/>
              </a:solidFill>
              <a:prstDash val="dash"/>
              <a:round/>
              <a:headEnd type="none" w="sm" len="sm"/>
              <a:tailEnd type="none" w="sm" len="sm"/>
            </a:ln>
          </p:spPr>
        </p:cxnSp>
        <p:pic>
          <p:nvPicPr>
            <p:cNvPr id="326" name="Google Shape;326;p46" descr="female_user_icon.png"/>
            <p:cNvPicPr preferRelativeResize="0"/>
            <p:nvPr/>
          </p:nvPicPr>
          <p:blipFill rotWithShape="1">
            <a:blip r:embed="rId7">
              <a:alphaModFix amt="31000"/>
            </a:blip>
            <a:srcRect/>
            <a:stretch/>
          </p:blipFill>
          <p:spPr>
            <a:xfrm>
              <a:off x="5072991" y="3889177"/>
              <a:ext cx="222300" cy="222300"/>
            </a:xfrm>
            <a:prstGeom prst="rect">
              <a:avLst/>
            </a:prstGeom>
            <a:noFill/>
            <a:ln>
              <a:noFill/>
            </a:ln>
          </p:spPr>
        </p:pic>
        <p:pic>
          <p:nvPicPr>
            <p:cNvPr id="327" name="Google Shape;327;p46" descr="female_user_icon.png"/>
            <p:cNvPicPr preferRelativeResize="0"/>
            <p:nvPr/>
          </p:nvPicPr>
          <p:blipFill rotWithShape="1">
            <a:blip r:embed="rId7">
              <a:alphaModFix amt="31000"/>
            </a:blip>
            <a:srcRect/>
            <a:stretch/>
          </p:blipFill>
          <p:spPr>
            <a:xfrm>
              <a:off x="4632441" y="3889177"/>
              <a:ext cx="222300" cy="222300"/>
            </a:xfrm>
            <a:prstGeom prst="rect">
              <a:avLst/>
            </a:prstGeom>
            <a:noFill/>
            <a:ln>
              <a:noFill/>
            </a:ln>
          </p:spPr>
        </p:pic>
        <p:sp>
          <p:nvSpPr>
            <p:cNvPr id="328" name="Google Shape;328;p46"/>
            <p:cNvSpPr txBox="1"/>
            <p:nvPr/>
          </p:nvSpPr>
          <p:spPr>
            <a:xfrm>
              <a:off x="304800" y="3889150"/>
              <a:ext cx="1301700" cy="3066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7F7F7F"/>
                </a:buClr>
                <a:buFont typeface="Source Sans Pro"/>
                <a:buNone/>
              </a:pPr>
              <a:r>
                <a:rPr lang="en-GB" sz="1400">
                  <a:solidFill>
                    <a:srgbClr val="7F7F7F"/>
                  </a:solidFill>
                  <a:latin typeface="Source Sans Pro"/>
                  <a:ea typeface="Source Sans Pro"/>
                  <a:cs typeface="Source Sans Pro"/>
                  <a:sym typeface="Source Sans Pro"/>
                </a:rPr>
                <a:t>YourSite.com</a:t>
              </a:r>
              <a:endParaRPr/>
            </a:p>
          </p:txBody>
        </p:sp>
        <p:pic>
          <p:nvPicPr>
            <p:cNvPr id="329" name="Google Shape;329;p46" descr="female_user_icon.png"/>
            <p:cNvPicPr preferRelativeResize="0"/>
            <p:nvPr/>
          </p:nvPicPr>
          <p:blipFill rotWithShape="1">
            <a:blip r:embed="rId7">
              <a:alphaModFix amt="31000"/>
            </a:blip>
            <a:srcRect/>
            <a:stretch/>
          </p:blipFill>
          <p:spPr>
            <a:xfrm>
              <a:off x="3530366" y="3889177"/>
              <a:ext cx="222300" cy="222300"/>
            </a:xfrm>
            <a:prstGeom prst="rect">
              <a:avLst/>
            </a:prstGeom>
            <a:noFill/>
            <a:ln>
              <a:noFill/>
            </a:ln>
          </p:spPr>
        </p:pic>
        <p:pic>
          <p:nvPicPr>
            <p:cNvPr id="330" name="Google Shape;330;p46" descr="female_user_icon.png"/>
            <p:cNvPicPr preferRelativeResize="0"/>
            <p:nvPr/>
          </p:nvPicPr>
          <p:blipFill rotWithShape="1">
            <a:blip r:embed="rId7">
              <a:alphaModFix amt="31000"/>
            </a:blip>
            <a:srcRect/>
            <a:stretch/>
          </p:blipFill>
          <p:spPr>
            <a:xfrm>
              <a:off x="3906141" y="3889177"/>
              <a:ext cx="222300" cy="222300"/>
            </a:xfrm>
            <a:prstGeom prst="rect">
              <a:avLst/>
            </a:prstGeom>
            <a:noFill/>
            <a:ln>
              <a:noFill/>
            </a:ln>
          </p:spPr>
        </p:pic>
      </p:grpSp>
      <p:sp>
        <p:nvSpPr>
          <p:cNvPr id="331" name="Google Shape;331;p46"/>
          <p:cNvSpPr/>
          <p:nvPr/>
        </p:nvSpPr>
        <p:spPr>
          <a:xfrm>
            <a:off x="6818400" y="2560600"/>
            <a:ext cx="20139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100"/>
              <a:buNone/>
            </a:pPr>
            <a:r>
              <a:rPr lang="en-GB" sz="1200">
                <a:solidFill>
                  <a:srgbClr val="7F7F7F"/>
                </a:solidFill>
                <a:latin typeface="Montserrat Medium"/>
                <a:ea typeface="Montserrat Medium"/>
                <a:cs typeface="Montserrat Medium"/>
                <a:sym typeface="Montserrat Medium"/>
              </a:rPr>
              <a:t>Every vendor uses their own Last click implementation leading to double/triple counting of conversions</a:t>
            </a:r>
            <a:endParaRPr sz="1200">
              <a:solidFill>
                <a:srgbClr val="7F7F7F"/>
              </a:solidFill>
              <a:latin typeface="Montserrat Medium"/>
              <a:ea typeface="Montserrat Medium"/>
              <a:cs typeface="Montserrat Medium"/>
              <a:sym typeface="Montserrat Medium"/>
            </a:endParaRPr>
          </a:p>
        </p:txBody>
      </p:sp>
      <p:pic>
        <p:nvPicPr>
          <p:cNvPr id="332" name="Google Shape;332;p46" descr="impression.png"/>
          <p:cNvPicPr preferRelativeResize="0"/>
          <p:nvPr/>
        </p:nvPicPr>
        <p:blipFill rotWithShape="1">
          <a:blip r:embed="rId3">
            <a:alphaModFix amt="88000"/>
          </a:blip>
          <a:srcRect/>
          <a:stretch/>
        </p:blipFill>
        <p:spPr>
          <a:xfrm>
            <a:off x="2169041" y="1746862"/>
            <a:ext cx="180600" cy="180600"/>
          </a:xfrm>
          <a:prstGeom prst="rect">
            <a:avLst/>
          </a:prstGeom>
          <a:noFill/>
          <a:ln>
            <a:noFill/>
          </a:ln>
        </p:spPr>
      </p:pic>
      <p:pic>
        <p:nvPicPr>
          <p:cNvPr id="333" name="Google Shape;333;p46" descr="impression.png"/>
          <p:cNvPicPr preferRelativeResize="0"/>
          <p:nvPr/>
        </p:nvPicPr>
        <p:blipFill rotWithShape="1">
          <a:blip r:embed="rId3">
            <a:alphaModFix amt="88000"/>
          </a:blip>
          <a:srcRect/>
          <a:stretch/>
        </p:blipFill>
        <p:spPr>
          <a:xfrm>
            <a:off x="2529091" y="1746862"/>
            <a:ext cx="180600" cy="180600"/>
          </a:xfrm>
          <a:prstGeom prst="rect">
            <a:avLst/>
          </a:prstGeom>
          <a:noFill/>
          <a:ln>
            <a:noFill/>
          </a:ln>
        </p:spPr>
      </p:pic>
      <p:pic>
        <p:nvPicPr>
          <p:cNvPr id="334" name="Google Shape;334;p46" descr="impression.png"/>
          <p:cNvPicPr preferRelativeResize="0"/>
          <p:nvPr/>
        </p:nvPicPr>
        <p:blipFill rotWithShape="1">
          <a:blip r:embed="rId3">
            <a:alphaModFix amt="88000"/>
          </a:blip>
          <a:srcRect/>
          <a:stretch/>
        </p:blipFill>
        <p:spPr>
          <a:xfrm>
            <a:off x="2919341" y="1746862"/>
            <a:ext cx="180600" cy="180600"/>
          </a:xfrm>
          <a:prstGeom prst="rect">
            <a:avLst/>
          </a:prstGeom>
          <a:noFill/>
          <a:ln>
            <a:noFill/>
          </a:ln>
        </p:spPr>
      </p:pic>
      <p:cxnSp>
        <p:nvCxnSpPr>
          <p:cNvPr id="335" name="Google Shape;335;p46"/>
          <p:cNvCxnSpPr/>
          <p:nvPr/>
        </p:nvCxnSpPr>
        <p:spPr>
          <a:xfrm>
            <a:off x="1606641" y="1837100"/>
            <a:ext cx="4212000" cy="0"/>
          </a:xfrm>
          <a:prstGeom prst="straightConnector1">
            <a:avLst/>
          </a:prstGeom>
          <a:noFill/>
          <a:ln w="9525" cap="flat" cmpd="sng">
            <a:solidFill>
              <a:srgbClr val="000000"/>
            </a:solidFill>
            <a:prstDash val="dash"/>
            <a:round/>
            <a:headEnd type="none" w="sm" len="sm"/>
            <a:tailEnd type="none" w="sm" len="sm"/>
          </a:ln>
        </p:spPr>
      </p:cxnSp>
      <p:pic>
        <p:nvPicPr>
          <p:cNvPr id="336" name="Google Shape;336;p46" descr="impression.png"/>
          <p:cNvPicPr preferRelativeResize="0"/>
          <p:nvPr/>
        </p:nvPicPr>
        <p:blipFill rotWithShape="1">
          <a:blip r:embed="rId8">
            <a:alphaModFix amt="88000"/>
          </a:blip>
          <a:srcRect/>
          <a:stretch/>
        </p:blipFill>
        <p:spPr>
          <a:xfrm>
            <a:off x="4098741" y="1746850"/>
            <a:ext cx="180600" cy="180600"/>
          </a:xfrm>
          <a:prstGeom prst="rect">
            <a:avLst/>
          </a:prstGeom>
          <a:noFill/>
          <a:ln>
            <a:noFill/>
          </a:ln>
        </p:spPr>
      </p:pic>
      <p:pic>
        <p:nvPicPr>
          <p:cNvPr id="337" name="Google Shape;337;p46" descr="impression.png"/>
          <p:cNvPicPr preferRelativeResize="0"/>
          <p:nvPr/>
        </p:nvPicPr>
        <p:blipFill rotWithShape="1">
          <a:blip r:embed="rId3">
            <a:alphaModFix amt="88000"/>
          </a:blip>
          <a:srcRect/>
          <a:stretch/>
        </p:blipFill>
        <p:spPr>
          <a:xfrm>
            <a:off x="3900791" y="1753550"/>
            <a:ext cx="180600" cy="180600"/>
          </a:xfrm>
          <a:prstGeom prst="rect">
            <a:avLst/>
          </a:prstGeom>
          <a:noFill/>
          <a:ln>
            <a:noFill/>
          </a:ln>
        </p:spPr>
      </p:pic>
      <p:pic>
        <p:nvPicPr>
          <p:cNvPr id="338" name="Google Shape;338;p46"/>
          <p:cNvPicPr preferRelativeResize="0"/>
          <p:nvPr/>
        </p:nvPicPr>
        <p:blipFill>
          <a:blip r:embed="rId9">
            <a:alphaModFix/>
          </a:blip>
          <a:stretch>
            <a:fillRect/>
          </a:stretch>
        </p:blipFill>
        <p:spPr>
          <a:xfrm>
            <a:off x="1255503" y="2746542"/>
            <a:ext cx="251926" cy="257067"/>
          </a:xfrm>
          <a:prstGeom prst="rect">
            <a:avLst/>
          </a:prstGeom>
          <a:noFill/>
          <a:ln>
            <a:noFill/>
          </a:ln>
        </p:spPr>
      </p:pic>
      <p:pic>
        <p:nvPicPr>
          <p:cNvPr id="339" name="Google Shape;339;p46"/>
          <p:cNvPicPr preferRelativeResize="0"/>
          <p:nvPr/>
        </p:nvPicPr>
        <p:blipFill>
          <a:blip r:embed="rId10">
            <a:alphaModFix/>
          </a:blip>
          <a:stretch>
            <a:fillRect/>
          </a:stretch>
        </p:blipFill>
        <p:spPr>
          <a:xfrm>
            <a:off x="1255503" y="2245926"/>
            <a:ext cx="251925" cy="251925"/>
          </a:xfrm>
          <a:prstGeom prst="rect">
            <a:avLst/>
          </a:prstGeom>
          <a:noFill/>
          <a:ln>
            <a:noFill/>
          </a:ln>
        </p:spPr>
      </p:pic>
      <p:grpSp>
        <p:nvGrpSpPr>
          <p:cNvPr id="340" name="Google Shape;340;p46"/>
          <p:cNvGrpSpPr/>
          <p:nvPr/>
        </p:nvGrpSpPr>
        <p:grpSpPr>
          <a:xfrm>
            <a:off x="4923900" y="2478300"/>
            <a:ext cx="486300" cy="306600"/>
            <a:chOff x="6486912" y="2783100"/>
            <a:chExt cx="486300" cy="306600"/>
          </a:xfrm>
        </p:grpSpPr>
        <p:sp>
          <p:nvSpPr>
            <p:cNvPr id="341" name="Google Shape;341;p46"/>
            <p:cNvSpPr txBox="1"/>
            <p:nvPr/>
          </p:nvSpPr>
          <p:spPr>
            <a:xfrm>
              <a:off x="6486912" y="2783100"/>
              <a:ext cx="486300" cy="306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Font typeface="Calibri"/>
                <a:buNone/>
              </a:pPr>
              <a:r>
                <a:rPr lang="en-GB" sz="1000">
                  <a:solidFill>
                    <a:srgbClr val="000000"/>
                  </a:solidFill>
                  <a:latin typeface="Calibri"/>
                  <a:ea typeface="Calibri"/>
                  <a:cs typeface="Calibri"/>
                  <a:sym typeface="Calibri"/>
                </a:rPr>
                <a:t>100%</a:t>
              </a:r>
              <a:endParaRPr/>
            </a:p>
          </p:txBody>
        </p:sp>
        <p:sp>
          <p:nvSpPr>
            <p:cNvPr id="342" name="Google Shape;342;p46"/>
            <p:cNvSpPr/>
            <p:nvPr/>
          </p:nvSpPr>
          <p:spPr>
            <a:xfrm rot="10800000">
              <a:off x="6654612" y="2808400"/>
              <a:ext cx="150900" cy="74700"/>
            </a:xfrm>
            <a:prstGeom prst="triangle">
              <a:avLst>
                <a:gd name="adj" fmla="val 50000"/>
              </a:avLst>
            </a:prstGeom>
            <a:solidFill>
              <a:srgbClr val="98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Font typeface="Calibri"/>
                <a:buNone/>
              </a:pPr>
              <a:endParaRPr sz="1800">
                <a:solidFill>
                  <a:srgbClr val="000000"/>
                </a:solidFill>
                <a:latin typeface="Calibri"/>
                <a:ea typeface="Calibri"/>
                <a:cs typeface="Calibri"/>
                <a:sym typeface="Calibri"/>
              </a:endParaRPr>
            </a:p>
          </p:txBody>
        </p:sp>
      </p:grpSp>
      <p:grpSp>
        <p:nvGrpSpPr>
          <p:cNvPr id="343" name="Google Shape;343;p46"/>
          <p:cNvGrpSpPr/>
          <p:nvPr/>
        </p:nvGrpSpPr>
        <p:grpSpPr>
          <a:xfrm>
            <a:off x="3175950" y="1951225"/>
            <a:ext cx="486300" cy="306600"/>
            <a:chOff x="6486912" y="2783100"/>
            <a:chExt cx="486300" cy="306600"/>
          </a:xfrm>
        </p:grpSpPr>
        <p:sp>
          <p:nvSpPr>
            <p:cNvPr id="344" name="Google Shape;344;p46"/>
            <p:cNvSpPr txBox="1"/>
            <p:nvPr/>
          </p:nvSpPr>
          <p:spPr>
            <a:xfrm>
              <a:off x="6486912" y="2783100"/>
              <a:ext cx="486300" cy="306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Font typeface="Calibri"/>
                <a:buNone/>
              </a:pPr>
              <a:r>
                <a:rPr lang="en-GB" sz="1000">
                  <a:solidFill>
                    <a:srgbClr val="000000"/>
                  </a:solidFill>
                  <a:latin typeface="Calibri"/>
                  <a:ea typeface="Calibri"/>
                  <a:cs typeface="Calibri"/>
                  <a:sym typeface="Calibri"/>
                </a:rPr>
                <a:t>100%</a:t>
              </a:r>
              <a:endParaRPr/>
            </a:p>
          </p:txBody>
        </p:sp>
        <p:sp>
          <p:nvSpPr>
            <p:cNvPr id="345" name="Google Shape;345;p46"/>
            <p:cNvSpPr/>
            <p:nvPr/>
          </p:nvSpPr>
          <p:spPr>
            <a:xfrm rot="10800000">
              <a:off x="6654612" y="2808400"/>
              <a:ext cx="150900" cy="74700"/>
            </a:xfrm>
            <a:prstGeom prst="triangle">
              <a:avLst>
                <a:gd name="adj" fmla="val 50000"/>
              </a:avLst>
            </a:prstGeom>
            <a:solidFill>
              <a:srgbClr val="98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Font typeface="Calibri"/>
                <a:buNone/>
              </a:pPr>
              <a:endParaRPr sz="1800">
                <a:solidFill>
                  <a:srgbClr val="000000"/>
                </a:solidFill>
                <a:latin typeface="Calibri"/>
                <a:ea typeface="Calibri"/>
                <a:cs typeface="Calibri"/>
                <a:sym typeface="Calibri"/>
              </a:endParaRPr>
            </a:p>
          </p:txBody>
        </p:sp>
      </p:grpSp>
      <p:grpSp>
        <p:nvGrpSpPr>
          <p:cNvPr id="346" name="Google Shape;346;p46"/>
          <p:cNvGrpSpPr/>
          <p:nvPr/>
        </p:nvGrpSpPr>
        <p:grpSpPr>
          <a:xfrm>
            <a:off x="3945900" y="1440250"/>
            <a:ext cx="486300" cy="306600"/>
            <a:chOff x="6486912" y="2783100"/>
            <a:chExt cx="486300" cy="306600"/>
          </a:xfrm>
        </p:grpSpPr>
        <p:sp>
          <p:nvSpPr>
            <p:cNvPr id="347" name="Google Shape;347;p46"/>
            <p:cNvSpPr txBox="1"/>
            <p:nvPr/>
          </p:nvSpPr>
          <p:spPr>
            <a:xfrm>
              <a:off x="6486912" y="2783100"/>
              <a:ext cx="486300" cy="306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Font typeface="Calibri"/>
                <a:buNone/>
              </a:pPr>
              <a:r>
                <a:rPr lang="en-GB" sz="1000">
                  <a:solidFill>
                    <a:srgbClr val="000000"/>
                  </a:solidFill>
                  <a:latin typeface="Calibri"/>
                  <a:ea typeface="Calibri"/>
                  <a:cs typeface="Calibri"/>
                  <a:sym typeface="Calibri"/>
                </a:rPr>
                <a:t>100%</a:t>
              </a:r>
              <a:endParaRPr/>
            </a:p>
          </p:txBody>
        </p:sp>
        <p:sp>
          <p:nvSpPr>
            <p:cNvPr id="348" name="Google Shape;348;p46"/>
            <p:cNvSpPr/>
            <p:nvPr/>
          </p:nvSpPr>
          <p:spPr>
            <a:xfrm rot="10800000">
              <a:off x="6654612" y="2808400"/>
              <a:ext cx="150900" cy="74700"/>
            </a:xfrm>
            <a:prstGeom prst="triangle">
              <a:avLst>
                <a:gd name="adj" fmla="val 50000"/>
              </a:avLst>
            </a:prstGeom>
            <a:solidFill>
              <a:srgbClr val="98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Font typeface="Calibri"/>
                <a:buNone/>
              </a:pPr>
              <a:endParaRPr sz="1800">
                <a:solidFill>
                  <a:srgbClr val="000000"/>
                </a:solidFill>
                <a:latin typeface="Calibri"/>
                <a:ea typeface="Calibri"/>
                <a:cs typeface="Calibri"/>
                <a:sym typeface="Calibri"/>
              </a:endParaRPr>
            </a:p>
          </p:txBody>
        </p:sp>
      </p:grpSp>
      <p:pic>
        <p:nvPicPr>
          <p:cNvPr id="349" name="Google Shape;349;p46" descr="Image result for error"/>
          <p:cNvPicPr preferRelativeResize="0"/>
          <p:nvPr/>
        </p:nvPicPr>
        <p:blipFill rotWithShape="1">
          <a:blip r:embed="rId11">
            <a:alphaModFix/>
          </a:blip>
          <a:srcRect/>
          <a:stretch/>
        </p:blipFill>
        <p:spPr>
          <a:xfrm>
            <a:off x="6569726" y="2647951"/>
            <a:ext cx="255900" cy="255900"/>
          </a:xfrm>
          <a:prstGeom prst="rect">
            <a:avLst/>
          </a:prstGeom>
          <a:noFill/>
          <a:ln>
            <a:noFill/>
          </a:ln>
        </p:spPr>
      </p:pic>
      <p:sp>
        <p:nvSpPr>
          <p:cNvPr id="350" name="Google Shape;350;p46"/>
          <p:cNvSpPr txBox="1">
            <a:spLocks noGrp="1"/>
          </p:cNvSpPr>
          <p:nvPr>
            <p:ph type="title"/>
          </p:nvPr>
        </p:nvSpPr>
        <p:spPr>
          <a:xfrm>
            <a:off x="457200" y="522700"/>
            <a:ext cx="82296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300" b="1">
                <a:latin typeface="IBM Plex Sans"/>
                <a:ea typeface="IBM Plex Sans"/>
                <a:cs typeface="IBM Plex Sans"/>
                <a:sym typeface="IBM Plex Sans"/>
              </a:rPr>
              <a:t>Or its self attribution by</a:t>
            </a:r>
            <a:r>
              <a:rPr lang="en-GB" sz="2500" b="1">
                <a:solidFill>
                  <a:srgbClr val="8A8A8A"/>
                </a:solidFill>
                <a:latin typeface="IBM Plex Sans"/>
                <a:ea typeface="IBM Plex Sans"/>
                <a:cs typeface="IBM Plex Sans"/>
                <a:sym typeface="IBM Plex Sans"/>
              </a:rPr>
              <a:t> </a:t>
            </a:r>
            <a:r>
              <a:rPr lang="en-GB" sz="2500" b="1">
                <a:solidFill>
                  <a:srgbClr val="C81414"/>
                </a:solidFill>
                <a:latin typeface="IBM Plex Sans"/>
                <a:ea typeface="IBM Plex Sans"/>
                <a:cs typeface="IBM Plex Sans"/>
                <a:sym typeface="IBM Plex Sans"/>
              </a:rPr>
              <a:t>media platforms</a:t>
            </a:r>
            <a:endParaRPr sz="2500" b="1">
              <a:solidFill>
                <a:srgbClr val="C81414"/>
              </a:solidFill>
              <a:latin typeface="IBM Plex Sans"/>
              <a:ea typeface="IBM Plex Sans"/>
              <a:cs typeface="IBM Plex Sans"/>
              <a:sym typeface="IBM Plex Sans"/>
            </a:endParaRPr>
          </a:p>
        </p:txBody>
      </p:sp>
      <p:pic>
        <p:nvPicPr>
          <p:cNvPr id="351" name="Google Shape;351;p46"/>
          <p:cNvPicPr preferRelativeResize="0"/>
          <p:nvPr/>
        </p:nvPicPr>
        <p:blipFill>
          <a:blip r:embed="rId12">
            <a:alphaModFix/>
          </a:blip>
          <a:stretch>
            <a:fillRect/>
          </a:stretch>
        </p:blipFill>
        <p:spPr>
          <a:xfrm>
            <a:off x="8157252" y="4738078"/>
            <a:ext cx="873225" cy="249500"/>
          </a:xfrm>
          <a:prstGeom prst="rect">
            <a:avLst/>
          </a:prstGeom>
          <a:noFill/>
          <a:ln>
            <a:noFill/>
          </a:ln>
        </p:spPr>
      </p:pic>
      <p:sp>
        <p:nvSpPr>
          <p:cNvPr id="352" name="Google Shape;352;p46"/>
          <p:cNvSpPr txBox="1"/>
          <p:nvPr/>
        </p:nvSpPr>
        <p:spPr>
          <a:xfrm>
            <a:off x="6485075" y="205030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pic>
        <p:nvPicPr>
          <p:cNvPr id="353" name="Google Shape;353;p46"/>
          <p:cNvPicPr preferRelativeResize="0"/>
          <p:nvPr/>
        </p:nvPicPr>
        <p:blipFill>
          <a:blip r:embed="rId13">
            <a:alphaModFix/>
          </a:blip>
          <a:stretch>
            <a:fillRect/>
          </a:stretch>
        </p:blipFill>
        <p:spPr>
          <a:xfrm>
            <a:off x="1190888" y="1689188"/>
            <a:ext cx="464512" cy="3484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cxnSp>
        <p:nvCxnSpPr>
          <p:cNvPr id="358" name="Google Shape;358;p47"/>
          <p:cNvCxnSpPr/>
          <p:nvPr/>
        </p:nvCxnSpPr>
        <p:spPr>
          <a:xfrm>
            <a:off x="974150" y="1773225"/>
            <a:ext cx="0" cy="2821800"/>
          </a:xfrm>
          <a:prstGeom prst="straightConnector1">
            <a:avLst/>
          </a:prstGeom>
          <a:noFill/>
          <a:ln w="9525" cap="flat" cmpd="sng">
            <a:solidFill>
              <a:srgbClr val="C2C2C2"/>
            </a:solidFill>
            <a:prstDash val="solid"/>
            <a:round/>
            <a:headEnd type="none" w="med" len="med"/>
            <a:tailEnd type="none" w="med" len="med"/>
          </a:ln>
        </p:spPr>
      </p:cxnSp>
      <p:cxnSp>
        <p:nvCxnSpPr>
          <p:cNvPr id="359" name="Google Shape;359;p47"/>
          <p:cNvCxnSpPr/>
          <p:nvPr/>
        </p:nvCxnSpPr>
        <p:spPr>
          <a:xfrm>
            <a:off x="876650" y="1883375"/>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60" name="Google Shape;360;p47"/>
          <p:cNvCxnSpPr/>
          <p:nvPr/>
        </p:nvCxnSpPr>
        <p:spPr>
          <a:xfrm>
            <a:off x="876650" y="2641333"/>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61" name="Google Shape;361;p47"/>
          <p:cNvCxnSpPr/>
          <p:nvPr/>
        </p:nvCxnSpPr>
        <p:spPr>
          <a:xfrm>
            <a:off x="876650" y="3020313"/>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62" name="Google Shape;362;p47"/>
          <p:cNvCxnSpPr/>
          <p:nvPr/>
        </p:nvCxnSpPr>
        <p:spPr>
          <a:xfrm>
            <a:off x="876650" y="3399292"/>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63" name="Google Shape;363;p47"/>
          <p:cNvCxnSpPr/>
          <p:nvPr/>
        </p:nvCxnSpPr>
        <p:spPr>
          <a:xfrm>
            <a:off x="876650" y="3778271"/>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64" name="Google Shape;364;p47"/>
          <p:cNvCxnSpPr/>
          <p:nvPr/>
        </p:nvCxnSpPr>
        <p:spPr>
          <a:xfrm>
            <a:off x="876650" y="4157250"/>
            <a:ext cx="195000" cy="0"/>
          </a:xfrm>
          <a:prstGeom prst="straightConnector1">
            <a:avLst/>
          </a:prstGeom>
          <a:noFill/>
          <a:ln w="9525" cap="flat" cmpd="sng">
            <a:solidFill>
              <a:srgbClr val="C2C2C2"/>
            </a:solidFill>
            <a:prstDash val="solid"/>
            <a:round/>
            <a:headEnd type="none" w="med" len="med"/>
            <a:tailEnd type="none" w="med" len="med"/>
          </a:ln>
        </p:spPr>
      </p:cxnSp>
      <p:sp>
        <p:nvSpPr>
          <p:cNvPr id="365" name="Google Shape;365;p47"/>
          <p:cNvSpPr txBox="1"/>
          <p:nvPr/>
        </p:nvSpPr>
        <p:spPr>
          <a:xfrm>
            <a:off x="499750" y="171402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14k</a:t>
            </a:r>
            <a:endParaRPr sz="1000">
              <a:solidFill>
                <a:srgbClr val="7F7F7F"/>
              </a:solidFill>
              <a:latin typeface="Oswald Light"/>
              <a:ea typeface="Oswald Light"/>
              <a:cs typeface="Oswald Light"/>
              <a:sym typeface="Oswald Light"/>
            </a:endParaRPr>
          </a:p>
        </p:txBody>
      </p:sp>
      <p:sp>
        <p:nvSpPr>
          <p:cNvPr id="366" name="Google Shape;366;p47"/>
          <p:cNvSpPr txBox="1"/>
          <p:nvPr/>
        </p:nvSpPr>
        <p:spPr>
          <a:xfrm>
            <a:off x="499750" y="20993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12k</a:t>
            </a:r>
            <a:endParaRPr sz="1000">
              <a:solidFill>
                <a:srgbClr val="7F7F7F"/>
              </a:solidFill>
              <a:latin typeface="Oswald Light"/>
              <a:ea typeface="Oswald Light"/>
              <a:cs typeface="Oswald Light"/>
              <a:sym typeface="Oswald Light"/>
            </a:endParaRPr>
          </a:p>
        </p:txBody>
      </p:sp>
      <p:sp>
        <p:nvSpPr>
          <p:cNvPr id="367" name="Google Shape;367;p47"/>
          <p:cNvSpPr txBox="1"/>
          <p:nvPr/>
        </p:nvSpPr>
        <p:spPr>
          <a:xfrm>
            <a:off x="499750" y="24656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10k</a:t>
            </a:r>
            <a:endParaRPr sz="1000">
              <a:solidFill>
                <a:srgbClr val="7F7F7F"/>
              </a:solidFill>
              <a:latin typeface="Oswald Light"/>
              <a:ea typeface="Oswald Light"/>
              <a:cs typeface="Oswald Light"/>
              <a:sym typeface="Oswald Light"/>
            </a:endParaRPr>
          </a:p>
        </p:txBody>
      </p:sp>
      <p:sp>
        <p:nvSpPr>
          <p:cNvPr id="368" name="Google Shape;368;p47"/>
          <p:cNvSpPr txBox="1"/>
          <p:nvPr/>
        </p:nvSpPr>
        <p:spPr>
          <a:xfrm>
            <a:off x="499750" y="2850963"/>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8k</a:t>
            </a:r>
            <a:endParaRPr sz="1000">
              <a:solidFill>
                <a:srgbClr val="7F7F7F"/>
              </a:solidFill>
              <a:latin typeface="Oswald Light"/>
              <a:ea typeface="Oswald Light"/>
              <a:cs typeface="Oswald Light"/>
              <a:sym typeface="Oswald Light"/>
            </a:endParaRPr>
          </a:p>
        </p:txBody>
      </p:sp>
      <p:sp>
        <p:nvSpPr>
          <p:cNvPr id="369" name="Google Shape;369;p47"/>
          <p:cNvSpPr txBox="1"/>
          <p:nvPr/>
        </p:nvSpPr>
        <p:spPr>
          <a:xfrm>
            <a:off x="499750" y="321725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6k</a:t>
            </a:r>
            <a:endParaRPr sz="1000">
              <a:solidFill>
                <a:srgbClr val="7F7F7F"/>
              </a:solidFill>
              <a:latin typeface="Oswald Light"/>
              <a:ea typeface="Oswald Light"/>
              <a:cs typeface="Oswald Light"/>
              <a:sym typeface="Oswald Light"/>
            </a:endParaRPr>
          </a:p>
        </p:txBody>
      </p:sp>
      <p:sp>
        <p:nvSpPr>
          <p:cNvPr id="370" name="Google Shape;370;p47"/>
          <p:cNvSpPr txBox="1"/>
          <p:nvPr/>
        </p:nvSpPr>
        <p:spPr>
          <a:xfrm>
            <a:off x="499750" y="3602575"/>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4k</a:t>
            </a:r>
            <a:endParaRPr sz="1000">
              <a:solidFill>
                <a:srgbClr val="7F7F7F"/>
              </a:solidFill>
              <a:latin typeface="Oswald Light"/>
              <a:ea typeface="Oswald Light"/>
              <a:cs typeface="Oswald Light"/>
              <a:sym typeface="Oswald Light"/>
            </a:endParaRPr>
          </a:p>
        </p:txBody>
      </p:sp>
      <p:sp>
        <p:nvSpPr>
          <p:cNvPr id="371" name="Google Shape;371;p47"/>
          <p:cNvSpPr txBox="1"/>
          <p:nvPr/>
        </p:nvSpPr>
        <p:spPr>
          <a:xfrm>
            <a:off x="499750" y="3987900"/>
            <a:ext cx="376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solidFill>
                  <a:srgbClr val="7F7F7F"/>
                </a:solidFill>
                <a:latin typeface="Oswald Light"/>
                <a:ea typeface="Oswald Light"/>
                <a:cs typeface="Oswald Light"/>
                <a:sym typeface="Oswald Light"/>
              </a:rPr>
              <a:t>2k</a:t>
            </a:r>
            <a:endParaRPr sz="1000">
              <a:solidFill>
                <a:srgbClr val="7F7F7F"/>
              </a:solidFill>
              <a:latin typeface="Oswald Light"/>
              <a:ea typeface="Oswald Light"/>
              <a:cs typeface="Oswald Light"/>
              <a:sym typeface="Oswald Light"/>
            </a:endParaRPr>
          </a:p>
        </p:txBody>
      </p:sp>
      <p:cxnSp>
        <p:nvCxnSpPr>
          <p:cNvPr id="372" name="Google Shape;372;p47"/>
          <p:cNvCxnSpPr/>
          <p:nvPr/>
        </p:nvCxnSpPr>
        <p:spPr>
          <a:xfrm>
            <a:off x="876650" y="2262354"/>
            <a:ext cx="195000" cy="0"/>
          </a:xfrm>
          <a:prstGeom prst="straightConnector1">
            <a:avLst/>
          </a:prstGeom>
          <a:noFill/>
          <a:ln w="9525" cap="flat" cmpd="sng">
            <a:solidFill>
              <a:srgbClr val="C2C2C2"/>
            </a:solidFill>
            <a:prstDash val="solid"/>
            <a:round/>
            <a:headEnd type="none" w="med" len="med"/>
            <a:tailEnd type="none" w="med" len="med"/>
          </a:ln>
        </p:spPr>
      </p:cxnSp>
      <p:cxnSp>
        <p:nvCxnSpPr>
          <p:cNvPr id="373" name="Google Shape;373;p47"/>
          <p:cNvCxnSpPr/>
          <p:nvPr/>
        </p:nvCxnSpPr>
        <p:spPr>
          <a:xfrm>
            <a:off x="499750" y="4408725"/>
            <a:ext cx="5465400" cy="0"/>
          </a:xfrm>
          <a:prstGeom prst="straightConnector1">
            <a:avLst/>
          </a:prstGeom>
          <a:noFill/>
          <a:ln w="9525" cap="flat" cmpd="sng">
            <a:solidFill>
              <a:srgbClr val="CCCCCC"/>
            </a:solidFill>
            <a:prstDash val="solid"/>
            <a:round/>
            <a:headEnd type="none" w="med" len="med"/>
            <a:tailEnd type="none" w="med" len="med"/>
          </a:ln>
        </p:spPr>
      </p:cxnSp>
      <p:sp>
        <p:nvSpPr>
          <p:cNvPr id="374" name="Google Shape;374;p47"/>
          <p:cNvSpPr/>
          <p:nvPr/>
        </p:nvSpPr>
        <p:spPr>
          <a:xfrm>
            <a:off x="1347125" y="3513650"/>
            <a:ext cx="376800" cy="894900"/>
          </a:xfrm>
          <a:prstGeom prst="rect">
            <a:avLst/>
          </a:prstGeom>
          <a:solidFill>
            <a:srgbClr val="3B5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7"/>
          <p:cNvSpPr/>
          <p:nvPr/>
        </p:nvSpPr>
        <p:spPr>
          <a:xfrm>
            <a:off x="2096900" y="3701525"/>
            <a:ext cx="376800" cy="707100"/>
          </a:xfrm>
          <a:prstGeom prst="rect">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7"/>
          <p:cNvSpPr/>
          <p:nvPr/>
        </p:nvSpPr>
        <p:spPr>
          <a:xfrm>
            <a:off x="2846675" y="3878975"/>
            <a:ext cx="376800" cy="529800"/>
          </a:xfrm>
          <a:prstGeom prst="rect">
            <a:avLst/>
          </a:prstGeom>
          <a:solidFill>
            <a:srgbClr val="D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7"/>
          <p:cNvSpPr txBox="1"/>
          <p:nvPr/>
        </p:nvSpPr>
        <p:spPr>
          <a:xfrm rot="-5400000">
            <a:off x="-324850" y="2767175"/>
            <a:ext cx="158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Oswald Light"/>
                <a:ea typeface="Oswald Light"/>
                <a:cs typeface="Oswald Light"/>
                <a:sym typeface="Oswald Light"/>
              </a:rPr>
              <a:t>Conversions</a:t>
            </a:r>
            <a:endParaRPr sz="1800">
              <a:latin typeface="Oswald Light"/>
              <a:ea typeface="Oswald Light"/>
              <a:cs typeface="Oswald Light"/>
              <a:sym typeface="Oswald Light"/>
            </a:endParaRPr>
          </a:p>
        </p:txBody>
      </p:sp>
      <p:pic>
        <p:nvPicPr>
          <p:cNvPr id="378" name="Google Shape;378;p47"/>
          <p:cNvPicPr preferRelativeResize="0"/>
          <p:nvPr/>
        </p:nvPicPr>
        <p:blipFill>
          <a:blip r:embed="rId3">
            <a:alphaModFix/>
          </a:blip>
          <a:stretch>
            <a:fillRect/>
          </a:stretch>
        </p:blipFill>
        <p:spPr>
          <a:xfrm>
            <a:off x="1409563" y="4470426"/>
            <a:ext cx="251925" cy="251925"/>
          </a:xfrm>
          <a:prstGeom prst="rect">
            <a:avLst/>
          </a:prstGeom>
          <a:noFill/>
          <a:ln>
            <a:noFill/>
          </a:ln>
        </p:spPr>
      </p:pic>
      <p:pic>
        <p:nvPicPr>
          <p:cNvPr id="379" name="Google Shape;379;p47"/>
          <p:cNvPicPr preferRelativeResize="0"/>
          <p:nvPr/>
        </p:nvPicPr>
        <p:blipFill>
          <a:blip r:embed="rId4">
            <a:alphaModFix/>
          </a:blip>
          <a:stretch>
            <a:fillRect/>
          </a:stretch>
        </p:blipFill>
        <p:spPr>
          <a:xfrm>
            <a:off x="2159343" y="4467855"/>
            <a:ext cx="251926" cy="257067"/>
          </a:xfrm>
          <a:prstGeom prst="rect">
            <a:avLst/>
          </a:prstGeom>
          <a:noFill/>
          <a:ln>
            <a:noFill/>
          </a:ln>
        </p:spPr>
      </p:pic>
      <p:sp>
        <p:nvSpPr>
          <p:cNvPr id="380" name="Google Shape;380;p47"/>
          <p:cNvSpPr/>
          <p:nvPr/>
        </p:nvSpPr>
        <p:spPr>
          <a:xfrm>
            <a:off x="3973825" y="3513650"/>
            <a:ext cx="376800" cy="894900"/>
          </a:xfrm>
          <a:prstGeom prst="rect">
            <a:avLst/>
          </a:prstGeom>
          <a:solidFill>
            <a:srgbClr val="3B5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7"/>
          <p:cNvSpPr/>
          <p:nvPr/>
        </p:nvSpPr>
        <p:spPr>
          <a:xfrm>
            <a:off x="3973825" y="2806375"/>
            <a:ext cx="376800" cy="707100"/>
          </a:xfrm>
          <a:prstGeom prst="rect">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7"/>
          <p:cNvSpPr/>
          <p:nvPr/>
        </p:nvSpPr>
        <p:spPr>
          <a:xfrm>
            <a:off x="3973825" y="2276400"/>
            <a:ext cx="376800" cy="529800"/>
          </a:xfrm>
          <a:prstGeom prst="rect">
            <a:avLst/>
          </a:prstGeom>
          <a:solidFill>
            <a:srgbClr val="D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7"/>
          <p:cNvSpPr/>
          <p:nvPr/>
        </p:nvSpPr>
        <p:spPr>
          <a:xfrm>
            <a:off x="4739300" y="2641325"/>
            <a:ext cx="376800" cy="1767300"/>
          </a:xfrm>
          <a:prstGeom prst="rect">
            <a:avLst/>
          </a:prstGeom>
          <a:solidFill>
            <a:srgbClr val="95B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47"/>
          <p:cNvPicPr preferRelativeResize="0"/>
          <p:nvPr/>
        </p:nvPicPr>
        <p:blipFill rotWithShape="1">
          <a:blip r:embed="rId5">
            <a:alphaModFix/>
          </a:blip>
          <a:srcRect l="6750" t="16262" r="67197"/>
          <a:stretch/>
        </p:blipFill>
        <p:spPr>
          <a:xfrm>
            <a:off x="4801737" y="4454697"/>
            <a:ext cx="251925" cy="283388"/>
          </a:xfrm>
          <a:prstGeom prst="rect">
            <a:avLst/>
          </a:prstGeom>
          <a:noFill/>
          <a:ln>
            <a:noFill/>
          </a:ln>
        </p:spPr>
      </p:pic>
      <p:sp>
        <p:nvSpPr>
          <p:cNvPr id="385" name="Google Shape;385;p47"/>
          <p:cNvSpPr/>
          <p:nvPr/>
        </p:nvSpPr>
        <p:spPr>
          <a:xfrm>
            <a:off x="1533400" y="2966450"/>
            <a:ext cx="1550950" cy="622550"/>
          </a:xfrm>
          <a:custGeom>
            <a:avLst/>
            <a:gdLst/>
            <a:ahLst/>
            <a:cxnLst/>
            <a:rect l="l" t="t" r="r" b="b"/>
            <a:pathLst>
              <a:path w="62038" h="24902" extrusionOk="0">
                <a:moveTo>
                  <a:pt x="0" y="14140"/>
                </a:moveTo>
                <a:lnTo>
                  <a:pt x="11" y="0"/>
                </a:lnTo>
                <a:lnTo>
                  <a:pt x="61362" y="0"/>
                </a:lnTo>
                <a:lnTo>
                  <a:pt x="62038" y="24902"/>
                </a:lnTo>
              </a:path>
            </a:pathLst>
          </a:custGeom>
          <a:noFill/>
          <a:ln w="9525" cap="flat" cmpd="sng">
            <a:solidFill>
              <a:srgbClr val="C2C2C2"/>
            </a:solidFill>
            <a:prstDash val="solid"/>
            <a:round/>
            <a:headEnd type="none" w="med" len="med"/>
            <a:tailEnd type="none" w="med" len="med"/>
          </a:ln>
        </p:spPr>
      </p:sp>
      <p:cxnSp>
        <p:nvCxnSpPr>
          <p:cNvPr id="386" name="Google Shape;386;p47"/>
          <p:cNvCxnSpPr/>
          <p:nvPr/>
        </p:nvCxnSpPr>
        <p:spPr>
          <a:xfrm>
            <a:off x="2279355" y="2966457"/>
            <a:ext cx="0" cy="531000"/>
          </a:xfrm>
          <a:prstGeom prst="straightConnector1">
            <a:avLst/>
          </a:prstGeom>
          <a:noFill/>
          <a:ln w="9525" cap="flat" cmpd="sng">
            <a:solidFill>
              <a:srgbClr val="C2C2C2"/>
            </a:solidFill>
            <a:prstDash val="solid"/>
            <a:round/>
            <a:headEnd type="none" w="med" len="med"/>
            <a:tailEnd type="none" w="med" len="med"/>
          </a:ln>
        </p:spPr>
      </p:cxnSp>
      <p:cxnSp>
        <p:nvCxnSpPr>
          <p:cNvPr id="387" name="Google Shape;387;p47"/>
          <p:cNvCxnSpPr/>
          <p:nvPr/>
        </p:nvCxnSpPr>
        <p:spPr>
          <a:xfrm rot="10800000">
            <a:off x="2279350" y="2896257"/>
            <a:ext cx="0" cy="70200"/>
          </a:xfrm>
          <a:prstGeom prst="straightConnector1">
            <a:avLst/>
          </a:prstGeom>
          <a:noFill/>
          <a:ln w="9525" cap="flat" cmpd="sng">
            <a:solidFill>
              <a:srgbClr val="C2C2C2"/>
            </a:solidFill>
            <a:prstDash val="solid"/>
            <a:round/>
            <a:headEnd type="none" w="med" len="med"/>
            <a:tailEnd type="none" w="med" len="med"/>
          </a:ln>
        </p:spPr>
      </p:cxnSp>
      <p:sp>
        <p:nvSpPr>
          <p:cNvPr id="388" name="Google Shape;388;p47"/>
          <p:cNvSpPr txBox="1"/>
          <p:nvPr/>
        </p:nvSpPr>
        <p:spPr>
          <a:xfrm>
            <a:off x="1325163" y="2603150"/>
            <a:ext cx="1967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Self Attributed Conversions</a:t>
            </a:r>
            <a:endParaRPr sz="1200">
              <a:solidFill>
                <a:srgbClr val="7F7F7F"/>
              </a:solidFill>
              <a:latin typeface="Oswald Light"/>
              <a:ea typeface="Oswald Light"/>
              <a:cs typeface="Oswald Light"/>
              <a:sym typeface="Oswald Light"/>
            </a:endParaRPr>
          </a:p>
        </p:txBody>
      </p:sp>
      <p:sp>
        <p:nvSpPr>
          <p:cNvPr id="389" name="Google Shape;389;p47"/>
          <p:cNvSpPr/>
          <p:nvPr/>
        </p:nvSpPr>
        <p:spPr>
          <a:xfrm>
            <a:off x="4148275" y="1629775"/>
            <a:ext cx="779056" cy="799350"/>
          </a:xfrm>
          <a:custGeom>
            <a:avLst/>
            <a:gdLst/>
            <a:ahLst/>
            <a:cxnLst/>
            <a:rect l="l" t="t" r="r" b="b"/>
            <a:pathLst>
              <a:path w="33729" h="31974" extrusionOk="0">
                <a:moveTo>
                  <a:pt x="0" y="14772"/>
                </a:moveTo>
                <a:lnTo>
                  <a:pt x="0" y="0"/>
                </a:lnTo>
                <a:lnTo>
                  <a:pt x="33528" y="0"/>
                </a:lnTo>
                <a:lnTo>
                  <a:pt x="33729" y="31974"/>
                </a:lnTo>
              </a:path>
            </a:pathLst>
          </a:custGeom>
          <a:noFill/>
          <a:ln w="9525" cap="flat" cmpd="sng">
            <a:solidFill>
              <a:srgbClr val="C2C2C2"/>
            </a:solidFill>
            <a:prstDash val="solid"/>
            <a:round/>
            <a:headEnd type="none" w="med" len="med"/>
            <a:tailEnd type="none" w="med" len="med"/>
          </a:ln>
        </p:spPr>
      </p:sp>
      <p:cxnSp>
        <p:nvCxnSpPr>
          <p:cNvPr id="390" name="Google Shape;390;p47"/>
          <p:cNvCxnSpPr/>
          <p:nvPr/>
        </p:nvCxnSpPr>
        <p:spPr>
          <a:xfrm rot="10800000">
            <a:off x="4504863" y="1462675"/>
            <a:ext cx="0" cy="167100"/>
          </a:xfrm>
          <a:prstGeom prst="straightConnector1">
            <a:avLst/>
          </a:prstGeom>
          <a:noFill/>
          <a:ln w="9525" cap="flat" cmpd="sng">
            <a:solidFill>
              <a:srgbClr val="C2C2C2"/>
            </a:solidFill>
            <a:prstDash val="solid"/>
            <a:round/>
            <a:headEnd type="none" w="med" len="med"/>
            <a:tailEnd type="none" w="med" len="med"/>
          </a:ln>
        </p:spPr>
      </p:cxnSp>
      <p:sp>
        <p:nvSpPr>
          <p:cNvPr id="391" name="Google Shape;391;p47"/>
          <p:cNvSpPr txBox="1"/>
          <p:nvPr/>
        </p:nvSpPr>
        <p:spPr>
          <a:xfrm>
            <a:off x="3521000" y="822725"/>
            <a:ext cx="1967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rgbClr val="7F7F7F"/>
                </a:solidFill>
                <a:latin typeface="Oswald Light"/>
                <a:ea typeface="Oswald Light"/>
                <a:cs typeface="Oswald Light"/>
                <a:sym typeface="Oswald Light"/>
              </a:rPr>
              <a:t>Sum of Self Attributed Conversions is typically greater than total recorded Conversions</a:t>
            </a:r>
            <a:endParaRPr sz="1200">
              <a:solidFill>
                <a:srgbClr val="7F7F7F"/>
              </a:solidFill>
              <a:latin typeface="Oswald Light"/>
              <a:ea typeface="Oswald Light"/>
              <a:cs typeface="Oswald Light"/>
              <a:sym typeface="Oswald Light"/>
            </a:endParaRPr>
          </a:p>
        </p:txBody>
      </p:sp>
      <p:sp>
        <p:nvSpPr>
          <p:cNvPr id="392" name="Google Shape;392;p47"/>
          <p:cNvSpPr txBox="1"/>
          <p:nvPr/>
        </p:nvSpPr>
        <p:spPr>
          <a:xfrm>
            <a:off x="6406925" y="2443325"/>
            <a:ext cx="2573700" cy="11082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Media platforms over attribute credit to themselves</a:t>
            </a:r>
            <a:endParaRPr sz="1200">
              <a:solidFill>
                <a:srgbClr val="7F7F7F"/>
              </a:solidFill>
              <a:latin typeface="Montserrat Medium"/>
              <a:ea typeface="Montserrat Medium"/>
              <a:cs typeface="Montserrat Medium"/>
              <a:sym typeface="Montserrat Medium"/>
            </a:endParaRPr>
          </a:p>
          <a:p>
            <a:pPr marL="0" lvl="0" indent="0" algn="l" rtl="0">
              <a:spcBef>
                <a:spcPts val="0"/>
              </a:spcBef>
              <a:spcAft>
                <a:spcPts val="0"/>
              </a:spcAft>
              <a:buNone/>
            </a:pPr>
            <a:r>
              <a:rPr lang="en-GB" sz="1200">
                <a:solidFill>
                  <a:srgbClr val="7F7F7F"/>
                </a:solidFill>
                <a:latin typeface="Montserrat Medium"/>
                <a:ea typeface="Montserrat Medium"/>
                <a:cs typeface="Montserrat Medium"/>
                <a:sym typeface="Montserrat Medium"/>
              </a:rPr>
              <a:t>Hence, their self-reported CPA and ROAS tend to be overly optimistic</a:t>
            </a:r>
            <a:endParaRPr sz="1200">
              <a:solidFill>
                <a:srgbClr val="7F7F7F"/>
              </a:solidFill>
              <a:latin typeface="Montserrat Medium"/>
              <a:ea typeface="Montserrat Medium"/>
              <a:cs typeface="Montserrat Medium"/>
              <a:sym typeface="Montserrat Medium"/>
            </a:endParaRPr>
          </a:p>
        </p:txBody>
      </p:sp>
      <p:pic>
        <p:nvPicPr>
          <p:cNvPr id="393" name="Google Shape;393;p47" descr="Image result for error"/>
          <p:cNvPicPr preferRelativeResize="0"/>
          <p:nvPr/>
        </p:nvPicPr>
        <p:blipFill rotWithShape="1">
          <a:blip r:embed="rId6">
            <a:alphaModFix/>
          </a:blip>
          <a:srcRect/>
          <a:stretch/>
        </p:blipFill>
        <p:spPr>
          <a:xfrm>
            <a:off x="6182276" y="2536276"/>
            <a:ext cx="255900" cy="255900"/>
          </a:xfrm>
          <a:prstGeom prst="rect">
            <a:avLst/>
          </a:prstGeom>
          <a:noFill/>
          <a:ln>
            <a:noFill/>
          </a:ln>
        </p:spPr>
      </p:pic>
      <p:pic>
        <p:nvPicPr>
          <p:cNvPr id="394" name="Google Shape;394;p47" descr="Image result for error"/>
          <p:cNvPicPr preferRelativeResize="0"/>
          <p:nvPr/>
        </p:nvPicPr>
        <p:blipFill rotWithShape="1">
          <a:blip r:embed="rId6">
            <a:alphaModFix/>
          </a:blip>
          <a:srcRect/>
          <a:stretch/>
        </p:blipFill>
        <p:spPr>
          <a:xfrm>
            <a:off x="6182276" y="2931351"/>
            <a:ext cx="255900" cy="255900"/>
          </a:xfrm>
          <a:prstGeom prst="rect">
            <a:avLst/>
          </a:prstGeom>
          <a:noFill/>
          <a:ln>
            <a:noFill/>
          </a:ln>
        </p:spPr>
      </p:pic>
      <p:sp>
        <p:nvSpPr>
          <p:cNvPr id="395" name="Google Shape;395;p47"/>
          <p:cNvSpPr txBox="1"/>
          <p:nvPr/>
        </p:nvSpPr>
        <p:spPr>
          <a:xfrm>
            <a:off x="4696838" y="239339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10k</a:t>
            </a:r>
            <a:endParaRPr sz="900">
              <a:solidFill>
                <a:srgbClr val="7F7F7F"/>
              </a:solidFill>
              <a:latin typeface="Roboto"/>
              <a:ea typeface="Roboto"/>
              <a:cs typeface="Roboto"/>
              <a:sym typeface="Roboto"/>
            </a:endParaRPr>
          </a:p>
        </p:txBody>
      </p:sp>
      <p:sp>
        <p:nvSpPr>
          <p:cNvPr id="396" name="Google Shape;396;p47"/>
          <p:cNvSpPr txBox="1"/>
          <p:nvPr/>
        </p:nvSpPr>
        <p:spPr>
          <a:xfrm>
            <a:off x="3919138" y="202763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13k</a:t>
            </a:r>
            <a:endParaRPr sz="900">
              <a:solidFill>
                <a:srgbClr val="7F7F7F"/>
              </a:solidFill>
              <a:latin typeface="Roboto"/>
              <a:ea typeface="Roboto"/>
              <a:cs typeface="Roboto"/>
              <a:sym typeface="Roboto"/>
            </a:endParaRPr>
          </a:p>
        </p:txBody>
      </p:sp>
      <p:sp>
        <p:nvSpPr>
          <p:cNvPr id="397" name="Google Shape;397;p47"/>
          <p:cNvSpPr txBox="1"/>
          <p:nvPr/>
        </p:nvSpPr>
        <p:spPr>
          <a:xfrm>
            <a:off x="1270888" y="326587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5.4k</a:t>
            </a:r>
            <a:endParaRPr sz="900">
              <a:solidFill>
                <a:srgbClr val="7F7F7F"/>
              </a:solidFill>
              <a:latin typeface="Roboto"/>
              <a:ea typeface="Roboto"/>
              <a:cs typeface="Roboto"/>
              <a:sym typeface="Roboto"/>
            </a:endParaRPr>
          </a:p>
        </p:txBody>
      </p:sp>
      <p:sp>
        <p:nvSpPr>
          <p:cNvPr id="398" name="Google Shape;398;p47"/>
          <p:cNvSpPr txBox="1"/>
          <p:nvPr/>
        </p:nvSpPr>
        <p:spPr>
          <a:xfrm>
            <a:off x="2029300" y="345517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4.2k</a:t>
            </a:r>
            <a:endParaRPr sz="900">
              <a:solidFill>
                <a:srgbClr val="7F7F7F"/>
              </a:solidFill>
              <a:latin typeface="Roboto"/>
              <a:ea typeface="Roboto"/>
              <a:cs typeface="Roboto"/>
              <a:sym typeface="Roboto"/>
            </a:endParaRPr>
          </a:p>
        </p:txBody>
      </p:sp>
      <p:sp>
        <p:nvSpPr>
          <p:cNvPr id="399" name="Google Shape;399;p47"/>
          <p:cNvSpPr txBox="1"/>
          <p:nvPr/>
        </p:nvSpPr>
        <p:spPr>
          <a:xfrm>
            <a:off x="2796375" y="3610375"/>
            <a:ext cx="46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7F7F7F"/>
                </a:solidFill>
                <a:latin typeface="Roboto"/>
                <a:ea typeface="Roboto"/>
                <a:cs typeface="Roboto"/>
                <a:sym typeface="Roboto"/>
              </a:rPr>
              <a:t>3.4k</a:t>
            </a:r>
            <a:endParaRPr sz="900">
              <a:solidFill>
                <a:srgbClr val="7F7F7F"/>
              </a:solidFill>
              <a:latin typeface="Roboto"/>
              <a:ea typeface="Roboto"/>
              <a:cs typeface="Roboto"/>
              <a:sym typeface="Roboto"/>
            </a:endParaRPr>
          </a:p>
        </p:txBody>
      </p:sp>
      <p:sp>
        <p:nvSpPr>
          <p:cNvPr id="400" name="Google Shape;400;p47"/>
          <p:cNvSpPr txBox="1">
            <a:spLocks noGrp="1"/>
          </p:cNvSpPr>
          <p:nvPr>
            <p:ph type="title"/>
          </p:nvPr>
        </p:nvSpPr>
        <p:spPr>
          <a:xfrm>
            <a:off x="390050" y="292000"/>
            <a:ext cx="82296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200" b="1">
                <a:latin typeface="IBM Plex Sans"/>
                <a:ea typeface="IBM Plex Sans"/>
                <a:cs typeface="IBM Plex Sans"/>
                <a:sym typeface="IBM Plex Sans"/>
              </a:rPr>
              <a:t>This shows up in your</a:t>
            </a:r>
            <a:r>
              <a:rPr lang="en-GB" sz="2200" b="1">
                <a:solidFill>
                  <a:srgbClr val="8A8A8A"/>
                </a:solidFill>
                <a:latin typeface="IBM Plex Sans"/>
                <a:ea typeface="IBM Plex Sans"/>
                <a:cs typeface="IBM Plex Sans"/>
                <a:sym typeface="IBM Plex Sans"/>
              </a:rPr>
              <a:t> </a:t>
            </a:r>
            <a:r>
              <a:rPr lang="en-GB" sz="2200" b="1">
                <a:solidFill>
                  <a:srgbClr val="C81414"/>
                </a:solidFill>
                <a:latin typeface="IBM Plex Sans"/>
                <a:ea typeface="IBM Plex Sans"/>
                <a:cs typeface="IBM Plex Sans"/>
                <a:sym typeface="IBM Plex Sans"/>
              </a:rPr>
              <a:t>data</a:t>
            </a:r>
            <a:r>
              <a:rPr lang="en-GB" sz="2200" b="1">
                <a:solidFill>
                  <a:srgbClr val="FF0000"/>
                </a:solidFill>
                <a:latin typeface="IBM Plex Sans"/>
                <a:ea typeface="IBM Plex Sans"/>
                <a:cs typeface="IBM Plex Sans"/>
                <a:sym typeface="IBM Plex Sans"/>
              </a:rPr>
              <a:t> </a:t>
            </a:r>
            <a:r>
              <a:rPr lang="en-GB" sz="2200" b="1">
                <a:latin typeface="IBM Plex Sans"/>
                <a:ea typeface="IBM Plex Sans"/>
                <a:cs typeface="IBM Plex Sans"/>
                <a:sym typeface="IBM Plex Sans"/>
              </a:rPr>
              <a:t>as well</a:t>
            </a:r>
            <a:endParaRPr sz="2200" b="1">
              <a:latin typeface="IBM Plex Sans"/>
              <a:ea typeface="IBM Plex Sans"/>
              <a:cs typeface="IBM Plex Sans"/>
              <a:sym typeface="IBM Plex Sans"/>
            </a:endParaRPr>
          </a:p>
        </p:txBody>
      </p:sp>
      <p:pic>
        <p:nvPicPr>
          <p:cNvPr id="401" name="Google Shape;401;p47"/>
          <p:cNvPicPr preferRelativeResize="0"/>
          <p:nvPr/>
        </p:nvPicPr>
        <p:blipFill>
          <a:blip r:embed="rId7">
            <a:alphaModFix/>
          </a:blip>
          <a:stretch>
            <a:fillRect/>
          </a:stretch>
        </p:blipFill>
        <p:spPr>
          <a:xfrm>
            <a:off x="2909125" y="4470425"/>
            <a:ext cx="251925" cy="251925"/>
          </a:xfrm>
          <a:prstGeom prst="rect">
            <a:avLst/>
          </a:prstGeom>
          <a:noFill/>
          <a:ln>
            <a:noFill/>
          </a:ln>
        </p:spPr>
      </p:pic>
      <p:pic>
        <p:nvPicPr>
          <p:cNvPr id="402" name="Google Shape;402;p47"/>
          <p:cNvPicPr preferRelativeResize="0"/>
          <p:nvPr/>
        </p:nvPicPr>
        <p:blipFill>
          <a:blip r:embed="rId8">
            <a:alphaModFix/>
          </a:blip>
          <a:stretch>
            <a:fillRect/>
          </a:stretch>
        </p:blipFill>
        <p:spPr>
          <a:xfrm>
            <a:off x="8157252" y="4738078"/>
            <a:ext cx="873225" cy="249500"/>
          </a:xfrm>
          <a:prstGeom prst="rect">
            <a:avLst/>
          </a:prstGeom>
          <a:noFill/>
          <a:ln>
            <a:noFill/>
          </a:ln>
        </p:spPr>
      </p:pic>
      <p:sp>
        <p:nvSpPr>
          <p:cNvPr id="403" name="Google Shape;403;p47"/>
          <p:cNvSpPr txBox="1"/>
          <p:nvPr/>
        </p:nvSpPr>
        <p:spPr>
          <a:xfrm>
            <a:off x="6107370" y="1940150"/>
            <a:ext cx="2348700" cy="646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GB" sz="1500" b="1">
                <a:solidFill>
                  <a:srgbClr val="464646"/>
                </a:solidFill>
                <a:latin typeface="IBM Plex Sans"/>
                <a:ea typeface="IBM Plex Sans"/>
                <a:cs typeface="IBM Plex Sans"/>
                <a:sym typeface="IBM Plex Sans"/>
              </a:rPr>
              <a:t>Market Insight</a:t>
            </a:r>
            <a:br>
              <a:rPr lang="en-GB" sz="1500" b="1">
                <a:solidFill>
                  <a:srgbClr val="464646"/>
                </a:solidFill>
                <a:latin typeface="IBM Plex Sans"/>
                <a:ea typeface="IBM Plex Sans"/>
                <a:cs typeface="IBM Plex Sans"/>
                <a:sym typeface="IBM Plex Sans"/>
              </a:rPr>
            </a:br>
            <a:r>
              <a:rPr lang="en-GB" sz="1500" b="1">
                <a:solidFill>
                  <a:srgbClr val="464646"/>
                </a:solidFill>
                <a:latin typeface="IBM Plex Sans"/>
                <a:ea typeface="IBM Plex Sans"/>
                <a:cs typeface="IBM Plex Sans"/>
                <a:sym typeface="IBM Plex Sans"/>
              </a:rPr>
              <a:t>---------------------------</a:t>
            </a:r>
            <a:endParaRPr sz="1500" b="1">
              <a:solidFill>
                <a:srgbClr val="464646"/>
              </a:solidFill>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2064</Words>
  <Application>Microsoft Office PowerPoint</Application>
  <PresentationFormat>On-screen Show (16:9)</PresentationFormat>
  <Paragraphs>393</Paragraphs>
  <Slides>38</Slides>
  <Notes>38</Notes>
  <HiddenSlides>0</HiddenSlides>
  <MMClips>0</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38</vt:i4>
      </vt:variant>
    </vt:vector>
  </HeadingPairs>
  <TitlesOfParts>
    <vt:vector size="68" baseType="lpstr">
      <vt:lpstr>Public Sans</vt:lpstr>
      <vt:lpstr>IBM Plex Sans SemiBold</vt:lpstr>
      <vt:lpstr>Comfortaa Medium</vt:lpstr>
      <vt:lpstr>Calibri</vt:lpstr>
      <vt:lpstr>Public Sans Light</vt:lpstr>
      <vt:lpstr>Impact</vt:lpstr>
      <vt:lpstr>Public Sans ExtraLight</vt:lpstr>
      <vt:lpstr>Oswald</vt:lpstr>
      <vt:lpstr>Comfortaa</vt:lpstr>
      <vt:lpstr>Roboto Black</vt:lpstr>
      <vt:lpstr>Oswald Light</vt:lpstr>
      <vt:lpstr>Roboto Condensed</vt:lpstr>
      <vt:lpstr>IBM Plex Sans Medium</vt:lpstr>
      <vt:lpstr>Google Sans Medium</vt:lpstr>
      <vt:lpstr>Montserrat</vt:lpstr>
      <vt:lpstr>Google Sans</vt:lpstr>
      <vt:lpstr>Chivo</vt:lpstr>
      <vt:lpstr>Inter</vt:lpstr>
      <vt:lpstr>Chivo Light</vt:lpstr>
      <vt:lpstr>IBM Plex Sans</vt:lpstr>
      <vt:lpstr>DM Sans</vt:lpstr>
      <vt:lpstr>Montserrat Medium</vt:lpstr>
      <vt:lpstr>Arial</vt:lpstr>
      <vt:lpstr>Source Sans Pro</vt:lpstr>
      <vt:lpstr>Roboto</vt:lpstr>
      <vt:lpstr>Merriweather</vt:lpstr>
      <vt:lpstr>Abel</vt:lpstr>
      <vt:lpstr>Simple Light</vt:lpstr>
      <vt:lpstr>Simple Light</vt:lpstr>
      <vt:lpstr>Office Theme</vt:lpstr>
      <vt:lpstr>PowerPoint Presentation</vt:lpstr>
      <vt:lpstr>PowerPoint Presentation</vt:lpstr>
      <vt:lpstr>PowerPoint Presentation</vt:lpstr>
      <vt:lpstr>PowerPoint Presentation</vt:lpstr>
      <vt:lpstr>Consumer’s Journey with your brand is now Cross-channel</vt:lpstr>
      <vt:lpstr>But Attribution is mostly last click</vt:lpstr>
      <vt:lpstr>This shows up in your data</vt:lpstr>
      <vt:lpstr>Or its self attribution by media platforms</vt:lpstr>
      <vt:lpstr>This shows up in your data as well</vt:lpstr>
      <vt:lpstr>PowerPoint Presentation</vt:lpstr>
      <vt:lpstr>Brands cannot optimize current investments </vt:lpstr>
      <vt:lpstr>Brands cannot invest new budgets</vt:lpstr>
      <vt:lpstr>PowerPoint Presentation</vt:lpstr>
      <vt:lpstr>PowerPoint Presentation</vt:lpstr>
      <vt:lpstr>Two approaches to Causal Lift Measurement  </vt:lpstr>
      <vt:lpstr>Let’s say you measure Lift using a Geo incrementality test </vt:lpstr>
      <vt:lpstr>You can calculate a Multiplier by comparing Causal Advanced Attributed Conversions to LastClick Base Attributed Conversions</vt:lpstr>
      <vt:lpstr>System of Advanced Attribution Multipliers to govern causality</vt:lpstr>
      <vt:lpstr>PowerPoint Presentation</vt:lpstr>
      <vt:lpstr>PowerPoint Presentation</vt:lpstr>
      <vt:lpstr>Meet Ovadia Labaton</vt:lpstr>
      <vt:lpstr>Live Case Study: Facebook &amp; Tiktok test for The Perfect Jean</vt:lpstr>
      <vt:lpstr>PowerPoint Presentation</vt:lpstr>
      <vt:lpstr>It’s Apr-May 2023 - what’s on Ovadia’s mind?</vt:lpstr>
      <vt:lpstr>Triangulation Analysis - Base Attribution + Inc Multiplier Benchmarks </vt:lpstr>
      <vt:lpstr>Geo Testing yielded results close to benchmark estimates</vt:lpstr>
      <vt:lpstr>Marketing Mix Model (MMM) for TPJ</vt:lpstr>
      <vt:lpstr>MMM decomposition of base opened up the understanding of consumer behavior</vt:lpstr>
      <vt:lpstr>If media is given credit for longer term momentum in the business,  CPAs are twice as efficient vs measured via Geo Test</vt:lpstr>
      <vt:lpstr>Boom! The market responded</vt:lpstr>
      <vt:lpstr>PowerPoint Presentation</vt:lpstr>
      <vt:lpstr>Case Study | “What is my ideal contact strategy to my file?”</vt:lpstr>
      <vt:lpstr>Case Study: “What is the role of email?”</vt:lpstr>
      <vt:lpstr>Case Study | “Can I replace Catalog with Facebook?”</vt:lpstr>
      <vt:lpstr>Case Study | “Can I replace Catalog with Facebook?”</vt:lpstr>
      <vt:lpstr>PowerPoint Presentation</vt:lpstr>
      <vt:lpstr>Forecasting with Causal Metrics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Janie Downey</dc:creator>
  <cp:lastModifiedBy>Janie Downey</cp:lastModifiedBy>
  <cp:revision>1</cp:revision>
  <dcterms:modified xsi:type="dcterms:W3CDTF">2026-04-29T23:02:38Z</dcterms:modified>
</cp:coreProperties>
</file>