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0" r:id="rId5"/>
    <p:sldId id="302" r:id="rId6"/>
    <p:sldId id="304" r:id="rId7"/>
    <p:sldId id="273" r:id="rId8"/>
    <p:sldId id="296" r:id="rId9"/>
    <p:sldId id="293" r:id="rId10"/>
    <p:sldId id="297" r:id="rId11"/>
    <p:sldId id="299" r:id="rId12"/>
    <p:sldId id="300" r:id="rId13"/>
    <p:sldId id="298" r:id="rId14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1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E9D24-3F41-462C-957B-E43D35AC31BE}" v="222" dt="2026-04-15T04:00:57.919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82" autoAdjust="0"/>
    <p:restoredTop sz="95645" autoAdjust="0"/>
  </p:normalViewPr>
  <p:slideViewPr>
    <p:cSldViewPr snapToGrid="0">
      <p:cViewPr varScale="1">
        <p:scale>
          <a:sx n="66" d="100"/>
          <a:sy n="66" d="100"/>
        </p:scale>
        <p:origin x="348" y="90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>
                <a:latin typeface="Roboto" panose="02000000000000000000" pitchFamily="2" charset="0"/>
              </a:rPr>
              <a:t>4/29/2026</a:t>
            </a:fld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>
                <a:latin typeface="Roboto" panose="02000000000000000000" pitchFamily="2" charset="0"/>
              </a:rPr>
              <a:t>‹#›</a:t>
            </a:fld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3B4FE048-FAD0-D943-9A17-3C4CB7633182}" type="datetimeFigureOut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55247812-3409-784D-BAE7-ABE53735D5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capabilities/growth-marketing-and-sales/our-insights/unlocking-the-next-frontier-of-personalized-marketin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capabilities/growth-marketing-and-sales/our-insights/unlocking-the-next-frontier-of-personalized-marketi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capabilities/growth-marketing-and-sales/our-insights/unlocking-the-next-frontier-of-personalized-market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rchenginejournal.com/study-advanced-personalization-linked-to-higher-conversions/553155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7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2E99C-ACE8-73B3-9924-5767D8E63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26CEC4-E135-649D-F724-AB0DBBB91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824B1E-3571-12A7-9156-53CF55194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2A8EB-A13D-16DC-E362-58B7C368F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C4F42-FBB2-ED83-6407-F32F99B4E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5C0AD-3586-D6E7-1C48-94B5F2D64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3FDE3-2056-3DF0-69FD-D17DAB17E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Personalization 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Consumer expectations are shifting: 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71–76% expect personalized interactions</a:t>
            </a: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and frustration rises when they don’t receive them </a:t>
            </a:r>
            <a:r>
              <a:rPr lang="en-US" b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McKinsey &amp; Company</a:t>
            </a: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68BB6-F3D6-36C0-5BF4-834F81237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3325A-33B7-391C-3BB1-5A4C32B99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84C5DC-0087-F435-1566-2A06ADF09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C68C5-18C7-2CB6-AFD1-5E2B27492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Consumer expectations are shifting: 71–76% expect personalized interactions, and frustration rises when they don’t receive them </a:t>
            </a:r>
            <a:r>
              <a:rPr lang="en-US" b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McKinsey &amp; Company</a:t>
            </a: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1FD51-4E9E-0872-58DD-DF76CB943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Consumer expectations are shifting: 71–76% expect personalized interactions, and frustration rises when they don’t receive them </a:t>
            </a:r>
            <a:r>
              <a:rPr lang="en-US" b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McKinsey &amp; Company</a:t>
            </a: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291C8-6D93-ECAC-44F3-377675055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799C8-C851-D707-9F49-A90B4AAA0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53B51A-50B1-E1A3-8D2C-B1B2A57A2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49FD7-C6AF-79F3-0763-F910C94C1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1EB9A-49B4-A73F-7D49-58CC2A387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EB86D-FAC2-FF2D-933B-A33E130B4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E7290-6675-7A07-B012-7334A39E1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7CEED-4F3A-E74B-3C0B-DE7F03F6E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6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7742E-E074-928A-FC40-F2941F1A2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A0C8B2-7497-59E5-D05C-6FC079B45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F3EA05-FED6-9793-FB8D-A648D74EF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Stats</a:t>
            </a:r>
          </a:p>
          <a:p>
            <a:r>
              <a:rPr lang="en-US" sz="1200" b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Engine Journal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7C0A2-9229-768C-6121-E4907192E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6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E7EB6-F542-9FAF-1EC9-B669AEDD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34AB9-D9A5-A27C-8C53-1A4CA4328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552F8-B629-751A-87D9-D3A276B73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4B2C4-FCCA-2AE7-FB09-78AD09DB0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43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8F422-6AEC-471C-EDC5-8EC18191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075141-A195-6849-E193-68F1733B5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37F01A-5E88-B132-0638-94F8A28F6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9AD36-6B41-F9C5-B016-C29DD9A9F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Roboto" panose="02000000000000000000" pitchFamily="2" charset="0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Roboto" panose="02000000000000000000" pitchFamily="2" charset="0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Roboto" panose="02000000000000000000" pitchFamily="2" charset="0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Roboto" panose="02000000000000000000" pitchFamily="2" charset="0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Roboto" panose="02000000000000000000" pitchFamily="2" charset="0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Roboto" panose="02000000000000000000" pitchFamily="2" charset="0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719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Roboto" panose="02000000000000000000" pitchFamily="2" charset="0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Roboto" panose="02000000000000000000" pitchFamily="2" charset="0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Roboto" panose="02000000000000000000" pitchFamily="2" charset="0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Roboto" panose="02000000000000000000" pitchFamily="2" charset="0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Roboto" panose="02000000000000000000" pitchFamily="2" charset="0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Roboto" panose="02000000000000000000" pitchFamily="2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Roboto" panose="02000000000000000000" pitchFamily="2" charset="0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Roboto" panose="02000000000000000000" pitchFamily="2" charset="0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D6D8061D-18C3-4F4F-85EF-561633F58754}" type="datetimeFigureOut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0" r:id="rId3"/>
    <p:sldLayoutId id="2147483659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94D43AA7-0244-2FEB-86AC-B5DECE0232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401AB9BF-10E9-D8E2-4D93-E3039C993EB0}"/>
              </a:ext>
            </a:extLst>
          </p:cNvPr>
          <p:cNvSpPr txBox="1">
            <a:spLocks/>
          </p:cNvSpPr>
          <p:nvPr/>
        </p:nvSpPr>
        <p:spPr>
          <a:xfrm>
            <a:off x="396986" y="1708160"/>
            <a:ext cx="11293521" cy="2286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Beyond the Basics:                 </a:t>
            </a:r>
          </a:p>
          <a:p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Advanced Data-Driven Personalization</a:t>
            </a:r>
            <a:endParaRPr lang="en-US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03270-FE94-CF7C-8BEE-EBD85C951EAC}"/>
              </a:ext>
            </a:extLst>
          </p:cNvPr>
          <p:cNvSpPr txBox="1"/>
          <p:nvPr/>
        </p:nvSpPr>
        <p:spPr>
          <a:xfrm>
            <a:off x="3410927" y="3429000"/>
            <a:ext cx="5265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Digital </a:t>
            </a:r>
            <a:r>
              <a:rPr lang="en-US" sz="36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</a:t>
            </a:r>
            <a:r>
              <a:rPr lang="en-US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Direct Mail</a:t>
            </a:r>
            <a:endParaRPr lang="en-US" sz="3600" dirty="0">
              <a:latin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61218-55AA-37AA-F7C3-B11C28777C59}"/>
              </a:ext>
            </a:extLst>
          </p:cNvPr>
          <p:cNvSpPr txBox="1"/>
          <p:nvPr/>
        </p:nvSpPr>
        <p:spPr>
          <a:xfrm>
            <a:off x="4423831" y="592470"/>
            <a:ext cx="334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4678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77466-CB7B-A715-B9C0-EDD0DE0BC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C4A4CA04-4DFF-F9AA-1710-D75EBA2714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8460C-899A-AEE0-3DE0-1FCEE275BA8D}"/>
              </a:ext>
            </a:extLst>
          </p:cNvPr>
          <p:cNvSpPr txBox="1"/>
          <p:nvPr/>
        </p:nvSpPr>
        <p:spPr>
          <a:xfrm>
            <a:off x="384411" y="-372565"/>
            <a:ext cx="6097136" cy="15799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ts val="6400"/>
              </a:lnSpc>
            </a:pPr>
            <a:endParaRPr lang="en-US" sz="3600" b="1" i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  <a:p>
            <a:pPr>
              <a:lnSpc>
                <a:spcPts val="5200"/>
              </a:lnSpc>
            </a:pPr>
            <a:r>
              <a:rPr lang="en-US" sz="4800" b="1" i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Key Takeaways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108C8-65C6-5A31-5101-9F323EF60FB3}"/>
              </a:ext>
            </a:extLst>
          </p:cNvPr>
          <p:cNvSpPr txBox="1"/>
          <p:nvPr/>
        </p:nvSpPr>
        <p:spPr>
          <a:xfrm>
            <a:off x="384411" y="1207355"/>
            <a:ext cx="11737075" cy="503727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71500" indent="-571500">
              <a:lnSpc>
                <a:spcPts val="6400"/>
              </a:lnSpc>
              <a:buFont typeface="Wingdings" panose="05000000000000000000" pitchFamily="2" charset="2"/>
              <a:buChar char="ü"/>
            </a:pPr>
            <a:endParaRPr lang="en-US" sz="5400" b="1" i="0" dirty="0">
              <a:solidFill>
                <a:srgbClr val="00B0F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STOP DOING: </a:t>
            </a:r>
          </a:p>
          <a:p>
            <a:r>
              <a:rPr lang="en-US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Advanced personalization starts with fewer, better decisions</a:t>
            </a:r>
          </a:p>
          <a:p>
            <a:endParaRPr lang="en-US" sz="2800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DOUBLE DOWN ON: </a:t>
            </a:r>
          </a:p>
          <a:p>
            <a:r>
              <a:rPr lang="en-US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Measurement is what determines whether personalization earns the right to scale.  </a:t>
            </a:r>
          </a:p>
          <a:p>
            <a:endParaRPr lang="en-US" sz="2800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 CHANGES THE PERSONALIZATION MATH: </a:t>
            </a:r>
          </a:p>
          <a:p>
            <a:r>
              <a:rPr lang="en-US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 as a decision accelerator – by integrating across channels.</a:t>
            </a:r>
            <a:endParaRPr lang="en-US" sz="2800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24E034-8EDC-7A2B-FC09-288C3A52215D}"/>
              </a:ext>
            </a:extLst>
          </p:cNvPr>
          <p:cNvSpPr txBox="1"/>
          <p:nvPr/>
        </p:nvSpPr>
        <p:spPr>
          <a:xfrm>
            <a:off x="420804" y="1131821"/>
            <a:ext cx="9423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Treat personalization as an operating model.</a:t>
            </a:r>
            <a:endParaRPr lang="en-US" sz="2400" b="1" dirty="0">
              <a:solidFill>
                <a:srgbClr val="FFFF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6F565C-DCEF-F469-E01C-FA7B2F25C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 descr="close up of computer code">
            <a:extLst>
              <a:ext uri="{FF2B5EF4-FFF2-40B4-BE49-F238E27FC236}">
                <a16:creationId xmlns:a16="http://schemas.microsoft.com/office/drawing/2014/main" id="{8EADC256-6B31-F58D-765E-207E86754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E35363-6E8C-1382-A811-A4179B9A45A4}"/>
              </a:ext>
            </a:extLst>
          </p:cNvPr>
          <p:cNvSpPr txBox="1"/>
          <p:nvPr/>
        </p:nvSpPr>
        <p:spPr>
          <a:xfrm>
            <a:off x="562469" y="253562"/>
            <a:ext cx="7486650" cy="61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CHALLENGE?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69D64-CC5A-A126-4691-3C6CE6449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1" y="1534824"/>
            <a:ext cx="4623576" cy="1150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DAF93-9097-ADF5-022E-BD00693EC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1" y="2775381"/>
            <a:ext cx="3251976" cy="13072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B9811D-4D19-450B-5B3C-F1BAF51E0B09}"/>
              </a:ext>
            </a:extLst>
          </p:cNvPr>
          <p:cNvSpPr txBox="1"/>
          <p:nvPr/>
        </p:nvSpPr>
        <p:spPr>
          <a:xfrm>
            <a:off x="594783" y="812368"/>
            <a:ext cx="7486650" cy="61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CUTTING THROUGH THE CLUTTER.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AECC3D-759D-4F36-C93C-CD290B5503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7" y="253562"/>
            <a:ext cx="3020000" cy="3791171"/>
          </a:xfrm>
          <a:prstGeom prst="roundRect">
            <a:avLst>
              <a:gd name="adj" fmla="val 7284"/>
            </a:avLst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804ED0-E9FB-D721-9FD5-B775F026E0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66" y="4162438"/>
            <a:ext cx="8029507" cy="2538768"/>
          </a:xfrm>
          <a:prstGeom prst="roundRect">
            <a:avLst>
              <a:gd name="adj" fmla="val 5915"/>
            </a:avLst>
          </a:prstGeom>
        </p:spPr>
      </p:pic>
    </p:spTree>
    <p:extLst>
      <p:ext uri="{BB962C8B-B14F-4D97-AF65-F5344CB8AC3E}">
        <p14:creationId xmlns:p14="http://schemas.microsoft.com/office/powerpoint/2010/main" val="231391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5F011-4283-B900-4CFF-59639CA3B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 descr="close up of computer code">
            <a:extLst>
              <a:ext uri="{FF2B5EF4-FFF2-40B4-BE49-F238E27FC236}">
                <a16:creationId xmlns:a16="http://schemas.microsoft.com/office/drawing/2014/main" id="{F70D89FC-2BF8-52D2-20AD-05B39FEF8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26B47E-3DD6-999D-C9DD-421DA4354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39" y="100783"/>
            <a:ext cx="4218650" cy="6656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831D62-DC3F-ED9C-E8EB-D4A443E19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37" y="108151"/>
            <a:ext cx="4218651" cy="66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 descr="close up of computer code">
            <a:extLst>
              <a:ext uri="{FF2B5EF4-FFF2-40B4-BE49-F238E27FC236}">
                <a16:creationId xmlns:a16="http://schemas.microsoft.com/office/drawing/2014/main" id="{33AB0CFE-905C-E583-3AEC-58B26EBCE3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35D991-B5DC-2054-C4F0-95E2C2939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230" y="325967"/>
            <a:ext cx="11096029" cy="6148473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5D26DF-1983-B845-93E7-FB34CB788777}"/>
              </a:ext>
            </a:extLst>
          </p:cNvPr>
          <p:cNvSpPr txBox="1"/>
          <p:nvPr/>
        </p:nvSpPr>
        <p:spPr>
          <a:xfrm>
            <a:off x="1123950" y="56466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Craft a Personalized Customer Experience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93745D-A98B-F6B0-B750-9D82CFF27DDC}"/>
              </a:ext>
            </a:extLst>
          </p:cNvPr>
          <p:cNvSpPr txBox="1"/>
          <p:nvPr/>
        </p:nvSpPr>
        <p:spPr>
          <a:xfrm>
            <a:off x="6582834" y="4754456"/>
            <a:ext cx="3183466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182880" indent="-182880" algn="l" fontAlgn="base">
              <a:buFont typeface="+mj-lt"/>
              <a:buAutoNum type="arabicPeriod"/>
            </a:pPr>
            <a:r>
              <a:rPr lang="en-US" sz="16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Map the Customer Journey</a:t>
            </a:r>
          </a:p>
          <a:p>
            <a:pPr marL="182880" indent="-182880" algn="l" fontAlgn="base">
              <a:buFont typeface="+mj-lt"/>
              <a:buAutoNum type="arabicPeriod"/>
            </a:pPr>
            <a:r>
              <a:rPr lang="en-US" sz="16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 Touchpoints &amp; 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Capture</a:t>
            </a:r>
          </a:p>
          <a:p>
            <a:pPr marL="182880" indent="-182880" algn="l" fontAlgn="base">
              <a:buFont typeface="+mj-lt"/>
              <a:buAutoNum type="arabicPeriod"/>
            </a:pPr>
            <a:r>
              <a:rPr lang="en-US" sz="16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Deliver Relevant Content</a:t>
            </a:r>
          </a:p>
          <a:p>
            <a:pPr marL="182880" indent="-182880" algn="l" fontAlgn="base">
              <a:buFont typeface="+mj-lt"/>
              <a:buAutoNum type="arabicPeriod"/>
            </a:pPr>
            <a:r>
              <a:rPr lang="en-US" sz="16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Predictive Analytics</a:t>
            </a:r>
            <a:endParaRPr lang="en-US" sz="1600" b="0" i="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3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4C9F7B-60DE-E0C2-CC08-9B7FC63FC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 descr="close up of computer code">
            <a:extLst>
              <a:ext uri="{FF2B5EF4-FFF2-40B4-BE49-F238E27FC236}">
                <a16:creationId xmlns:a16="http://schemas.microsoft.com/office/drawing/2014/main" id="{F2BE24BB-9992-251B-DB66-9A49F19935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8E3DD3-E703-9400-9D1C-9BA26FFA9CDD}"/>
              </a:ext>
            </a:extLst>
          </p:cNvPr>
          <p:cNvSpPr txBox="1"/>
          <p:nvPr/>
        </p:nvSpPr>
        <p:spPr>
          <a:xfrm>
            <a:off x="907960" y="524676"/>
            <a:ext cx="10376079" cy="6469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POLL: </a:t>
            </a:r>
          </a:p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would you describe your organization’s                       current level of personalization?</a:t>
            </a:r>
          </a:p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1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Uncertain or no personalization yet</a:t>
            </a:r>
            <a:endParaRPr lang="en-US" sz="2400" dirty="0">
              <a:solidFill>
                <a:srgbClr val="00B0F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Inconsistent across teams </a:t>
            </a:r>
            <a:endParaRPr lang="en-US" sz="2400" dirty="0">
              <a:solidFill>
                <a:srgbClr val="00B0F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segmentation by audience or channel</a:t>
            </a:r>
            <a:endParaRPr lang="en-US" sz="2400" dirty="0">
              <a:solidFill>
                <a:srgbClr val="00B0F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Rule‑based personalization </a:t>
            </a:r>
            <a:endParaRPr lang="en-US" sz="2400" dirty="0">
              <a:solidFill>
                <a:srgbClr val="00B0F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Advanced personalization driven by data and testing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B0F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kern="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‑assisted personalization influencing decisions</a:t>
            </a:r>
            <a:br>
              <a:rPr lang="en-US" sz="2800" kern="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</a:br>
            <a:endParaRPr lang="en-US" sz="2800" dirty="0">
              <a:solidFill>
                <a:srgbClr val="00B0F0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9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F350B-4167-B962-068E-360F1C8D8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81DE9C1C-048C-2CD4-9EF0-D29A4A3FF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5 Effective Ways to Map Your Content to Your Customer Journey - Popup Maker">
            <a:extLst>
              <a:ext uri="{FF2B5EF4-FFF2-40B4-BE49-F238E27FC236}">
                <a16:creationId xmlns:a16="http://schemas.microsoft.com/office/drawing/2014/main" id="{4C48A153-0F82-AB75-EA95-FCE554201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06" y="422687"/>
            <a:ext cx="9964647" cy="58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898C4-F3FE-1DD8-CDBD-E4D0A2DA2435}"/>
              </a:ext>
            </a:extLst>
          </p:cNvPr>
          <p:cNvSpPr txBox="1"/>
          <p:nvPr/>
        </p:nvSpPr>
        <p:spPr>
          <a:xfrm>
            <a:off x="5248709" y="2702258"/>
            <a:ext cx="1897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Roboto" panose="02000000000000000000" pitchFamily="2" charset="0"/>
              </a:rPr>
              <a:t>RIGHT PRODUCT</a:t>
            </a:r>
          </a:p>
        </p:txBody>
      </p:sp>
    </p:spTree>
    <p:extLst>
      <p:ext uri="{BB962C8B-B14F-4D97-AF65-F5344CB8AC3E}">
        <p14:creationId xmlns:p14="http://schemas.microsoft.com/office/powerpoint/2010/main" val="412810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F877B-D5D8-0BA0-EC9B-50EC51D11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B3A5802E-2F7C-009D-3354-60DE182329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E71DFA-A3EC-0E89-0A3F-BCF0A2FF5FA3}"/>
              </a:ext>
            </a:extLst>
          </p:cNvPr>
          <p:cNvSpPr txBox="1"/>
          <p:nvPr/>
        </p:nvSpPr>
        <p:spPr>
          <a:xfrm>
            <a:off x="7224785" y="6040861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Deloitte research commissioned by Meta</a:t>
            </a:r>
            <a:endParaRPr lang="en-US" dirty="0">
              <a:latin typeface="Roboto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260E1E-AAC6-368D-D814-6A4653706B54}"/>
              </a:ext>
            </a:extLst>
          </p:cNvPr>
          <p:cNvGrpSpPr/>
          <p:nvPr/>
        </p:nvGrpSpPr>
        <p:grpSpPr>
          <a:xfrm>
            <a:off x="502540" y="219664"/>
            <a:ext cx="11298540" cy="5601533"/>
            <a:chOff x="502540" y="219664"/>
            <a:chExt cx="11298540" cy="560153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57876E6-DFCD-E290-D459-E37F2B9B7614}"/>
                </a:ext>
              </a:extLst>
            </p:cNvPr>
            <p:cNvGrpSpPr/>
            <p:nvPr/>
          </p:nvGrpSpPr>
          <p:grpSpPr>
            <a:xfrm>
              <a:off x="502540" y="219664"/>
              <a:ext cx="11298540" cy="5601533"/>
              <a:chOff x="506773" y="174852"/>
              <a:chExt cx="11298540" cy="560153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EEC016-74DB-A17B-C0C0-87C9BD0ECB92}"/>
                  </a:ext>
                </a:extLst>
              </p:cNvPr>
              <p:cNvSpPr txBox="1"/>
              <p:nvPr/>
            </p:nvSpPr>
            <p:spPr>
              <a:xfrm>
                <a:off x="506773" y="174852"/>
                <a:ext cx="11298540" cy="5601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6400"/>
                  </a:lnSpc>
                </a:pPr>
                <a:r>
                  <a:rPr lang="en-US" sz="4400" b="1" i="0" dirty="0">
                    <a:solidFill>
                      <a:srgbClr val="00B0F0"/>
                    </a:solidFill>
                    <a:effectLst/>
                    <a:latin typeface="Roboto" panose="02000000000000000000" pitchFamily="2" charset="0"/>
                  </a:rPr>
                  <a:t>brands using advanced personalization see </a:t>
                </a:r>
              </a:p>
              <a:p>
                <a:pPr>
                  <a:lnSpc>
                    <a:spcPts val="5200"/>
                  </a:lnSpc>
                </a:pPr>
                <a:r>
                  <a:rPr lang="en-US" sz="6000" b="1" i="0" dirty="0">
                    <a:solidFill>
                      <a:srgbClr val="00B0F0"/>
                    </a:solidFill>
                    <a:effectLst/>
                    <a:latin typeface="Roboto" panose="02000000000000000000" pitchFamily="2" charset="0"/>
                  </a:rPr>
                  <a:t>16% higher conversions           </a:t>
                </a:r>
                <a:r>
                  <a:rPr lang="en-US" sz="3600" b="0" i="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</a:rPr>
                  <a:t>than those with basic personalization</a:t>
                </a:r>
                <a:r>
                  <a:rPr lang="en-US" b="0" i="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</a:rPr>
                  <a:t> </a:t>
                </a:r>
              </a:p>
              <a:p>
                <a:endParaRPr lang="en-US" sz="2000" b="0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endParaRPr>
              </a:p>
              <a:p>
                <a:endParaRPr lang="en-US" sz="4000" b="0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endParaRPr>
              </a:p>
              <a:p>
                <a:endParaRPr lang="en-US" b="0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endParaRPr>
              </a:p>
              <a:p>
                <a:r>
                  <a:rPr lang="en-US" sz="3600" dirty="0">
                    <a:solidFill>
                      <a:schemeClr val="bg1"/>
                    </a:solidFill>
                    <a:latin typeface="Roboto" panose="02000000000000000000" pitchFamily="2" charset="0"/>
                  </a:rPr>
                  <a:t>U.S. consumers </a:t>
                </a:r>
              </a:p>
              <a:p>
                <a:r>
                  <a:rPr lang="en-US" sz="6000" b="1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spend 50% more with brands   </a:t>
                </a:r>
                <a:r>
                  <a:rPr lang="en-US" sz="4400" b="1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that tailor interactions to their needs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47CAA9A-B578-5333-AC38-F45933DF50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4400" y="2959598"/>
                <a:ext cx="5111087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50DF03-FD43-5EE6-24D9-DEA2F3FB7AF5}"/>
                </a:ext>
              </a:extLst>
            </p:cNvPr>
            <p:cNvSpPr/>
            <p:nvPr/>
          </p:nvSpPr>
          <p:spPr>
            <a:xfrm>
              <a:off x="5933705" y="2498471"/>
              <a:ext cx="1553634" cy="10439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" panose="02000000000000000000" pitchFamily="2" charset="0"/>
              </a:endParaRPr>
            </a:p>
          </p:txBody>
        </p:sp>
        <p:pic>
          <p:nvPicPr>
            <p:cNvPr id="22" name="Picture 2" descr="Did You Know Interesting Fact16 Stock Vector - Illustration of style, interesting: 308954207">
              <a:extLst>
                <a:ext uri="{FF2B5EF4-FFF2-40B4-BE49-F238E27FC236}">
                  <a16:creationId xmlns:a16="http://schemas.microsoft.com/office/drawing/2014/main" id="{B7BFBAB0-C463-5BDC-C446-6E6FD45DA1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7" b="11062"/>
            <a:stretch>
              <a:fillRect/>
            </a:stretch>
          </p:blipFill>
          <p:spPr bwMode="auto">
            <a:xfrm>
              <a:off x="5964348" y="2497790"/>
              <a:ext cx="1492348" cy="101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74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0AC02-52EA-56A8-9CE3-61AC0850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A14C00F8-6B50-62A9-89C6-090B68A6D7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40A03-A6ED-AC84-3C62-0B28ABFE0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6" y="1125940"/>
            <a:ext cx="11264978" cy="46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932906-912E-65C5-CFA1-B9D51CB2D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 descr="close up of computer code">
            <a:extLst>
              <a:ext uri="{FF2B5EF4-FFF2-40B4-BE49-F238E27FC236}">
                <a16:creationId xmlns:a16="http://schemas.microsoft.com/office/drawing/2014/main" id="{20F1B112-01E9-5AB9-EFCA-BB64FA518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257A4-7A5E-8191-469A-70B75800DAFA}"/>
              </a:ext>
            </a:extLst>
          </p:cNvPr>
          <p:cNvSpPr txBox="1"/>
          <p:nvPr/>
        </p:nvSpPr>
        <p:spPr>
          <a:xfrm>
            <a:off x="843158" y="782827"/>
            <a:ext cx="9504897" cy="5292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POLL: </a:t>
            </a:r>
          </a:p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best describes your organization’s current use of AI for personalization?</a:t>
            </a:r>
            <a:endParaRPr lang="en-US" sz="1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currently using AI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AI but not in marketing workflows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AI for marketing content and/or creative testing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AI for targeting and/or offer decisions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AI for orchestration across channels</a:t>
            </a:r>
            <a:br>
              <a:rPr lang="en-US" sz="2800" kern="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</a:br>
            <a:endParaRPr lang="en-US" sz="2800" dirty="0">
              <a:solidFill>
                <a:srgbClr val="00B0F0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646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5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0BD0D9"/>
      </a:accent4>
      <a:accent5>
        <a:srgbClr val="FFFF00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C2645A-E767-4D7E-984D-234E531E4556}">
  <ds:schemaRefs>
    <ds:schemaRef ds:uri="71af3243-3dd4-4a8d-8c0d-dd76da1f02a5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230e9df3-be65-4c73-a93b-d1236ebd677e"/>
    <ds:schemaRef ds:uri="16c05727-aa75-4e4a-9b5f-8a80a1165891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Tech presentation</Template>
  <TotalTime>724</TotalTime>
  <Words>317</Words>
  <Application>Microsoft Office PowerPoint</Application>
  <PresentationFormat>Widescreen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Roboto</vt:lpstr>
      <vt:lpstr>Wingdings</vt:lpstr>
      <vt:lpstr>Custom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Linnea Wolken</dc:creator>
  <cp:lastModifiedBy>Janie Downey</cp:lastModifiedBy>
  <cp:revision>2</cp:revision>
  <dcterms:created xsi:type="dcterms:W3CDTF">2026-04-14T16:07:12Z</dcterms:created>
  <dcterms:modified xsi:type="dcterms:W3CDTF">2026-04-29T23:10:03Z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