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7" r:id="rId1"/>
  </p:sldMasterIdLst>
  <p:notesMasterIdLst>
    <p:notesMasterId r:id="rId23"/>
  </p:notesMasterIdLst>
  <p:sldIdLst>
    <p:sldId id="319" r:id="rId2"/>
    <p:sldId id="320" r:id="rId3"/>
    <p:sldId id="332" r:id="rId4"/>
    <p:sldId id="322" r:id="rId5"/>
    <p:sldId id="335" r:id="rId6"/>
    <p:sldId id="336" r:id="rId7"/>
    <p:sldId id="337" r:id="rId8"/>
    <p:sldId id="323" r:id="rId9"/>
    <p:sldId id="333" r:id="rId10"/>
    <p:sldId id="334" r:id="rId11"/>
    <p:sldId id="339" r:id="rId12"/>
    <p:sldId id="324" r:id="rId13"/>
    <p:sldId id="327" r:id="rId14"/>
    <p:sldId id="325" r:id="rId15"/>
    <p:sldId id="328" r:id="rId16"/>
    <p:sldId id="329" r:id="rId17"/>
    <p:sldId id="321" r:id="rId18"/>
    <p:sldId id="326" r:id="rId19"/>
    <p:sldId id="330" r:id="rId20"/>
    <p:sldId id="340" r:id="rId21"/>
    <p:sldId id="331" r:id="rId22"/>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MS PGothic" pitchFamily="34" charset="-128"/>
        <a:cs typeface="Arial" charset="0"/>
      </a:defRPr>
    </a:lvl1pPr>
    <a:lvl2pPr marL="457200" algn="l" defTabSz="457200" rtl="0" fontAlgn="base">
      <a:spcBef>
        <a:spcPct val="0"/>
      </a:spcBef>
      <a:spcAft>
        <a:spcPct val="0"/>
      </a:spcAft>
      <a:defRPr kern="1200">
        <a:solidFill>
          <a:schemeClr val="tx1"/>
        </a:solidFill>
        <a:latin typeface="Arial" charset="0"/>
        <a:ea typeface="MS PGothic" pitchFamily="34" charset="-128"/>
        <a:cs typeface="Arial" charset="0"/>
      </a:defRPr>
    </a:lvl2pPr>
    <a:lvl3pPr marL="914400" algn="l" defTabSz="457200" rtl="0" fontAlgn="base">
      <a:spcBef>
        <a:spcPct val="0"/>
      </a:spcBef>
      <a:spcAft>
        <a:spcPct val="0"/>
      </a:spcAft>
      <a:defRPr kern="1200">
        <a:solidFill>
          <a:schemeClr val="tx1"/>
        </a:solidFill>
        <a:latin typeface="Arial" charset="0"/>
        <a:ea typeface="MS PGothic" pitchFamily="34" charset="-128"/>
        <a:cs typeface="Arial" charset="0"/>
      </a:defRPr>
    </a:lvl3pPr>
    <a:lvl4pPr marL="1371600" algn="l" defTabSz="457200" rtl="0" fontAlgn="base">
      <a:spcBef>
        <a:spcPct val="0"/>
      </a:spcBef>
      <a:spcAft>
        <a:spcPct val="0"/>
      </a:spcAft>
      <a:defRPr kern="1200">
        <a:solidFill>
          <a:schemeClr val="tx1"/>
        </a:solidFill>
        <a:latin typeface="Arial" charset="0"/>
        <a:ea typeface="MS PGothic" pitchFamily="34" charset="-128"/>
        <a:cs typeface="Arial" charset="0"/>
      </a:defRPr>
    </a:lvl4pPr>
    <a:lvl5pPr marL="1828800" algn="l" defTabSz="457200" rtl="0" fontAlgn="base">
      <a:spcBef>
        <a:spcPct val="0"/>
      </a:spcBef>
      <a:spcAft>
        <a:spcPct val="0"/>
      </a:spcAft>
      <a:defRPr kern="1200">
        <a:solidFill>
          <a:schemeClr val="tx1"/>
        </a:solidFill>
        <a:latin typeface="Arial" charset="0"/>
        <a:ea typeface="MS PGothic" pitchFamily="34" charset="-128"/>
        <a:cs typeface="Arial" charset="0"/>
      </a:defRPr>
    </a:lvl5pPr>
    <a:lvl6pPr marL="2286000" algn="l" defTabSz="914400" rtl="0" eaLnBrk="1" latinLnBrk="0" hangingPunct="1">
      <a:defRPr kern="1200">
        <a:solidFill>
          <a:schemeClr val="tx1"/>
        </a:solidFill>
        <a:latin typeface="Arial" charset="0"/>
        <a:ea typeface="MS PGothic" pitchFamily="34" charset="-128"/>
        <a:cs typeface="Arial" charset="0"/>
      </a:defRPr>
    </a:lvl6pPr>
    <a:lvl7pPr marL="2743200" algn="l" defTabSz="914400" rtl="0" eaLnBrk="1" latinLnBrk="0" hangingPunct="1">
      <a:defRPr kern="1200">
        <a:solidFill>
          <a:schemeClr val="tx1"/>
        </a:solidFill>
        <a:latin typeface="Arial" charset="0"/>
        <a:ea typeface="MS PGothic" pitchFamily="34" charset="-128"/>
        <a:cs typeface="Arial" charset="0"/>
      </a:defRPr>
    </a:lvl7pPr>
    <a:lvl8pPr marL="3200400" algn="l" defTabSz="914400" rtl="0" eaLnBrk="1" latinLnBrk="0" hangingPunct="1">
      <a:defRPr kern="1200">
        <a:solidFill>
          <a:schemeClr val="tx1"/>
        </a:solidFill>
        <a:latin typeface="Arial" charset="0"/>
        <a:ea typeface="MS PGothic" pitchFamily="34" charset="-128"/>
        <a:cs typeface="Arial" charset="0"/>
      </a:defRPr>
    </a:lvl8pPr>
    <a:lvl9pPr marL="3657600" algn="l" defTabSz="914400" rtl="0" eaLnBrk="1" latinLnBrk="0" hangingPunct="1">
      <a:defRPr kern="1200">
        <a:solidFill>
          <a:schemeClr val="tx1"/>
        </a:solidFill>
        <a:latin typeface="Arial" charset="0"/>
        <a:ea typeface="MS PGothic" pitchFamily="34" charset="-128"/>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895" autoAdjust="0"/>
    <p:restoredTop sz="94678"/>
  </p:normalViewPr>
  <p:slideViewPr>
    <p:cSldViewPr snapToGrid="0" snapToObjects="1">
      <p:cViewPr varScale="1">
        <p:scale>
          <a:sx n="62" d="100"/>
          <a:sy n="62" d="100"/>
        </p:scale>
        <p:origin x="858" y="4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F3D5B12-35E9-EA49-B940-730266367F03}" type="datetimeFigureOut">
              <a:rPr lang="en-US" smtClean="0"/>
              <a:t>4/29/2026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9E00C8-A0FB-B04B-9863-E6C73F04ACD4}" type="slidenum">
              <a:rPr lang="en-US" smtClean="0"/>
              <a:t>‹#›</a:t>
            </a:fld>
            <a:endParaRPr lang="en-US"/>
          </a:p>
        </p:txBody>
      </p:sp>
    </p:spTree>
    <p:extLst>
      <p:ext uri="{BB962C8B-B14F-4D97-AF65-F5344CB8AC3E}">
        <p14:creationId xmlns:p14="http://schemas.microsoft.com/office/powerpoint/2010/main" val="13693874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C9CC45-FF57-609B-E350-511199DCBF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690810-BDF8-B70A-9A8A-A9F9080DAA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F3CC54C-AE3D-E082-E9D4-B33640B9504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0BB26E7-B2B5-C137-C6E1-7AE3647C34A9}"/>
              </a:ext>
            </a:extLst>
          </p:cNvPr>
          <p:cNvSpPr>
            <a:spLocks noGrp="1"/>
          </p:cNvSpPr>
          <p:nvPr>
            <p:ph type="sldNum" sz="quarter" idx="5"/>
          </p:nvPr>
        </p:nvSpPr>
        <p:spPr/>
        <p:txBody>
          <a:bodyPr/>
          <a:lstStyle/>
          <a:p>
            <a:fld id="{C99E00C8-A0FB-B04B-9863-E6C73F04ACD4}" type="slidenum">
              <a:rPr lang="en-US" smtClean="0"/>
              <a:t>11</a:t>
            </a:fld>
            <a:endParaRPr lang="en-US"/>
          </a:p>
        </p:txBody>
      </p:sp>
    </p:spTree>
    <p:extLst>
      <p:ext uri="{BB962C8B-B14F-4D97-AF65-F5344CB8AC3E}">
        <p14:creationId xmlns:p14="http://schemas.microsoft.com/office/powerpoint/2010/main" val="21016312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9E00C8-A0FB-B04B-9863-E6C73F04ACD4}" type="slidenum">
              <a:rPr lang="en-US" smtClean="0"/>
              <a:t>12</a:t>
            </a:fld>
            <a:endParaRPr lang="en-US"/>
          </a:p>
        </p:txBody>
      </p:sp>
    </p:spTree>
    <p:extLst>
      <p:ext uri="{BB962C8B-B14F-4D97-AF65-F5344CB8AC3E}">
        <p14:creationId xmlns:p14="http://schemas.microsoft.com/office/powerpoint/2010/main" val="19961819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98B404-136C-4FDA-B905-83BD9ABC27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B2E974-00A9-B0EE-E091-D26D4A020A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59AE2B-F240-7FFC-8269-AEB6BE73CD6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5224B58-B44B-586B-901A-1E7CF22B6C80}"/>
              </a:ext>
            </a:extLst>
          </p:cNvPr>
          <p:cNvSpPr>
            <a:spLocks noGrp="1"/>
          </p:cNvSpPr>
          <p:nvPr>
            <p:ph type="sldNum" sz="quarter" idx="5"/>
          </p:nvPr>
        </p:nvSpPr>
        <p:spPr/>
        <p:txBody>
          <a:bodyPr/>
          <a:lstStyle/>
          <a:p>
            <a:fld id="{C99E00C8-A0FB-B04B-9863-E6C73F04ACD4}" type="slidenum">
              <a:rPr lang="en-US" smtClean="0"/>
              <a:t>13</a:t>
            </a:fld>
            <a:endParaRPr lang="en-US"/>
          </a:p>
        </p:txBody>
      </p:sp>
    </p:spTree>
    <p:extLst>
      <p:ext uri="{BB962C8B-B14F-4D97-AF65-F5344CB8AC3E}">
        <p14:creationId xmlns:p14="http://schemas.microsoft.com/office/powerpoint/2010/main" val="20406144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E2BF0F-813F-9E76-8334-B462F9AC82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DA823E-E644-1C34-F422-47770852E4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59F8D9-B4AE-67DF-7830-652D06C43FC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B402A02-DDF0-5612-8F95-2D62702C972C}"/>
              </a:ext>
            </a:extLst>
          </p:cNvPr>
          <p:cNvSpPr>
            <a:spLocks noGrp="1"/>
          </p:cNvSpPr>
          <p:nvPr>
            <p:ph type="sldNum" sz="quarter" idx="5"/>
          </p:nvPr>
        </p:nvSpPr>
        <p:spPr/>
        <p:txBody>
          <a:bodyPr/>
          <a:lstStyle/>
          <a:p>
            <a:fld id="{C99E00C8-A0FB-B04B-9863-E6C73F04ACD4}" type="slidenum">
              <a:rPr lang="en-US" smtClean="0"/>
              <a:t>14</a:t>
            </a:fld>
            <a:endParaRPr lang="en-US"/>
          </a:p>
        </p:txBody>
      </p:sp>
    </p:spTree>
    <p:extLst>
      <p:ext uri="{BB962C8B-B14F-4D97-AF65-F5344CB8AC3E}">
        <p14:creationId xmlns:p14="http://schemas.microsoft.com/office/powerpoint/2010/main" val="17313823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0356AD-2D42-0B91-06E7-30CFF31209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4E73A7-7797-A487-A3B4-E173E371EB9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E0A954-2809-B94B-485A-AEFF8CB089D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08652E7-B7E7-A0F9-DEBA-34223D750126}"/>
              </a:ext>
            </a:extLst>
          </p:cNvPr>
          <p:cNvSpPr>
            <a:spLocks noGrp="1"/>
          </p:cNvSpPr>
          <p:nvPr>
            <p:ph type="sldNum" sz="quarter" idx="5"/>
          </p:nvPr>
        </p:nvSpPr>
        <p:spPr/>
        <p:txBody>
          <a:bodyPr/>
          <a:lstStyle/>
          <a:p>
            <a:fld id="{C99E00C8-A0FB-B04B-9863-E6C73F04ACD4}" type="slidenum">
              <a:rPr lang="en-US" smtClean="0"/>
              <a:t>15</a:t>
            </a:fld>
            <a:endParaRPr lang="en-US"/>
          </a:p>
        </p:txBody>
      </p:sp>
    </p:spTree>
    <p:extLst>
      <p:ext uri="{BB962C8B-B14F-4D97-AF65-F5344CB8AC3E}">
        <p14:creationId xmlns:p14="http://schemas.microsoft.com/office/powerpoint/2010/main" val="22610342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5F3955-49BC-EFB6-DB6F-2BA0DF4D04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F65582-66E2-A446-B00C-240F667B56C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E81B0F7-F9FE-26EE-42D8-D64DF8409BE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1EDAD88-FC9C-7620-B693-65E3A4EB50CE}"/>
              </a:ext>
            </a:extLst>
          </p:cNvPr>
          <p:cNvSpPr>
            <a:spLocks noGrp="1"/>
          </p:cNvSpPr>
          <p:nvPr>
            <p:ph type="sldNum" sz="quarter" idx="5"/>
          </p:nvPr>
        </p:nvSpPr>
        <p:spPr/>
        <p:txBody>
          <a:bodyPr/>
          <a:lstStyle/>
          <a:p>
            <a:fld id="{C99E00C8-A0FB-B04B-9863-E6C73F04ACD4}" type="slidenum">
              <a:rPr lang="en-US" smtClean="0"/>
              <a:t>16</a:t>
            </a:fld>
            <a:endParaRPr lang="en-US"/>
          </a:p>
        </p:txBody>
      </p:sp>
    </p:spTree>
    <p:extLst>
      <p:ext uri="{BB962C8B-B14F-4D97-AF65-F5344CB8AC3E}">
        <p14:creationId xmlns:p14="http://schemas.microsoft.com/office/powerpoint/2010/main" val="19379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801D77-7C20-4C3E-CEE1-6A02A0481D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97DA7D-E7C4-F676-B541-1EEACCCCCF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83E324E-B4FA-15AF-3AB3-A727AF9B500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F40436C-F651-FA5D-B0F6-4B65EF95C894}"/>
              </a:ext>
            </a:extLst>
          </p:cNvPr>
          <p:cNvSpPr>
            <a:spLocks noGrp="1"/>
          </p:cNvSpPr>
          <p:nvPr>
            <p:ph type="sldNum" sz="quarter" idx="5"/>
          </p:nvPr>
        </p:nvSpPr>
        <p:spPr/>
        <p:txBody>
          <a:bodyPr/>
          <a:lstStyle/>
          <a:p>
            <a:fld id="{C99E00C8-A0FB-B04B-9863-E6C73F04ACD4}" type="slidenum">
              <a:rPr lang="en-US" smtClean="0"/>
              <a:t>18</a:t>
            </a:fld>
            <a:endParaRPr lang="en-US"/>
          </a:p>
        </p:txBody>
      </p:sp>
    </p:spTree>
    <p:extLst>
      <p:ext uri="{BB962C8B-B14F-4D97-AF65-F5344CB8AC3E}">
        <p14:creationId xmlns:p14="http://schemas.microsoft.com/office/powerpoint/2010/main" val="33696836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E9EE0C-6A92-BA84-DAD3-9A67549618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888D54-462D-9A2F-1F91-506EC44C729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16A08AF-DA46-8892-4643-25DF410D1B4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B7C8B5B-EDDC-2987-2695-DAA46E60DA96}"/>
              </a:ext>
            </a:extLst>
          </p:cNvPr>
          <p:cNvSpPr>
            <a:spLocks noGrp="1"/>
          </p:cNvSpPr>
          <p:nvPr>
            <p:ph type="sldNum" sz="quarter" idx="5"/>
          </p:nvPr>
        </p:nvSpPr>
        <p:spPr/>
        <p:txBody>
          <a:bodyPr/>
          <a:lstStyle/>
          <a:p>
            <a:fld id="{C99E00C8-A0FB-B04B-9863-E6C73F04ACD4}" type="slidenum">
              <a:rPr lang="en-US" smtClean="0"/>
              <a:t>19</a:t>
            </a:fld>
            <a:endParaRPr lang="en-US"/>
          </a:p>
        </p:txBody>
      </p:sp>
    </p:spTree>
    <p:extLst>
      <p:ext uri="{BB962C8B-B14F-4D97-AF65-F5344CB8AC3E}">
        <p14:creationId xmlns:p14="http://schemas.microsoft.com/office/powerpoint/2010/main" val="2665383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F72C32-A91A-CF35-8541-B62DAC50CA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0DE6AB-6E1D-3B69-A8F3-D4611D817C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F315DFF-66E2-AC8B-536E-A65D3CB6EF3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AC479F1-7077-5A83-C6D6-A48AA01DDBA5}"/>
              </a:ext>
            </a:extLst>
          </p:cNvPr>
          <p:cNvSpPr>
            <a:spLocks noGrp="1"/>
          </p:cNvSpPr>
          <p:nvPr>
            <p:ph type="sldNum" sz="quarter" idx="5"/>
          </p:nvPr>
        </p:nvSpPr>
        <p:spPr/>
        <p:txBody>
          <a:bodyPr/>
          <a:lstStyle/>
          <a:p>
            <a:fld id="{C99E00C8-A0FB-B04B-9863-E6C73F04ACD4}" type="slidenum">
              <a:rPr lang="en-US" smtClean="0"/>
              <a:t>20</a:t>
            </a:fld>
            <a:endParaRPr lang="en-US"/>
          </a:p>
        </p:txBody>
      </p:sp>
    </p:spTree>
    <p:extLst>
      <p:ext uri="{BB962C8B-B14F-4D97-AF65-F5344CB8AC3E}">
        <p14:creationId xmlns:p14="http://schemas.microsoft.com/office/powerpoint/2010/main" val="41396319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4" name="Picture 6" descr="ACMA_PPT_background.jpg"/>
          <p:cNvPicPr>
            <a:picLocks noChangeAspect="1"/>
          </p:cNvPicPr>
          <p:nvPr userDrawn="1"/>
        </p:nvPicPr>
        <p:blipFill>
          <a:blip r:embed="rId2"/>
          <a:srcRect/>
          <a:stretch>
            <a:fillRect/>
          </a:stretch>
        </p:blipFill>
        <p:spPr bwMode="auto">
          <a:xfrm>
            <a:off x="0" y="246614"/>
            <a:ext cx="9150350" cy="7070726"/>
          </a:xfrm>
          <a:prstGeom prst="rect">
            <a:avLst/>
          </a:prstGeom>
          <a:noFill/>
          <a:ln w="9525">
            <a:noFill/>
            <a:miter lim="800000"/>
            <a:headEnd/>
            <a:tailEnd/>
          </a:ln>
        </p:spPr>
      </p:pic>
      <p:pic>
        <p:nvPicPr>
          <p:cNvPr id="5" name="Picture 9" descr="Copy of ACMA_color_logo.jpg"/>
          <p:cNvPicPr>
            <a:picLocks noChangeAspect="1"/>
          </p:cNvPicPr>
          <p:nvPr userDrawn="1"/>
        </p:nvPicPr>
        <p:blipFill>
          <a:blip r:embed="rId3"/>
          <a:srcRect/>
          <a:stretch>
            <a:fillRect/>
          </a:stretch>
        </p:blipFill>
        <p:spPr bwMode="auto">
          <a:xfrm>
            <a:off x="3200400" y="598488"/>
            <a:ext cx="2743200" cy="1427162"/>
          </a:xfrm>
          <a:prstGeom prst="rect">
            <a:avLst/>
          </a:prstGeom>
          <a:noFill/>
          <a:ln w="9525">
            <a:noFill/>
            <a:miter lim="800000"/>
            <a:headEnd/>
            <a:tailEnd/>
          </a:ln>
        </p:spPr>
      </p:pic>
      <p:sp>
        <p:nvSpPr>
          <p:cNvPr id="2" name="Title 1"/>
          <p:cNvSpPr>
            <a:spLocks noGrp="1"/>
          </p:cNvSpPr>
          <p:nvPr>
            <p:ph type="ctrTitle" hasCustomPrompt="1"/>
          </p:nvPr>
        </p:nvSpPr>
        <p:spPr>
          <a:xfrm>
            <a:off x="1371599" y="3713306"/>
            <a:ext cx="6818244" cy="997778"/>
          </a:xfrm>
        </p:spPr>
        <p:txBody>
          <a:bodyPr/>
          <a:lstStyle>
            <a:lvl1pPr algn="l">
              <a:defRPr lang="en-US" sz="4000" b="1" i="0" smtClean="0">
                <a:effectLst/>
                <a:latin typeface="Times New Roman" panose="02020603050405020304" pitchFamily="18" charset="0"/>
                <a:cs typeface="Times New Roman" panose="02020603050405020304" pitchFamily="18" charset="0"/>
              </a:defRPr>
            </a:lvl1pPr>
          </a:lstStyle>
          <a:p>
            <a:r>
              <a:rPr lang="en-US" b="0" i="0" dirty="0">
                <a:solidFill>
                  <a:srgbClr val="222222"/>
                </a:solidFill>
                <a:effectLst/>
                <a:latin typeface="Arial" panose="020B0604020202020204" pitchFamily="34" charset="0"/>
              </a:rPr>
              <a:t>Inside Your Issues: A Policy Power Briefing from ACMA</a:t>
            </a:r>
            <a:br>
              <a:rPr lang="en-US" dirty="0"/>
            </a:br>
            <a:br>
              <a:rPr lang="en-US" dirty="0"/>
            </a:br>
            <a:br>
              <a:rPr lang="en-US" dirty="0"/>
            </a:br>
            <a:br>
              <a:rPr lang="en-US" dirty="0"/>
            </a:br>
            <a:br>
              <a:rPr lang="en-US" dirty="0"/>
            </a:br>
            <a:endParaRPr lang="en-US" dirty="0"/>
          </a:p>
        </p:txBody>
      </p:sp>
      <p:sp>
        <p:nvSpPr>
          <p:cNvPr id="6" name="Date Placeholder 3"/>
          <p:cNvSpPr>
            <a:spLocks noGrp="1"/>
          </p:cNvSpPr>
          <p:nvPr>
            <p:ph type="dt" sz="half" idx="10"/>
          </p:nvPr>
        </p:nvSpPr>
        <p:spPr/>
        <p:txBody>
          <a:bodyPr/>
          <a:lstStyle>
            <a:lvl1pPr>
              <a:defRPr/>
            </a:lvl1pPr>
          </a:lstStyle>
          <a:p>
            <a:pPr>
              <a:defRPr/>
            </a:pPr>
            <a:fld id="{D074D8BA-15BC-42A5-8FC7-3C739D9ED03A}" type="datetime1">
              <a:rPr lang="en-US"/>
              <a:pPr>
                <a:defRPr/>
              </a:pPr>
              <a:t>4/29/2026</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25FBA00E-369D-49D2-8EA7-E2624DA52CA9}" type="slidenum">
              <a:rPr lang="en-US"/>
              <a:pPr>
                <a:defRPr/>
              </a:pPr>
              <a:t>‹#›</a:t>
            </a:fld>
            <a:endParaRPr lang="en-US"/>
          </a:p>
        </p:txBody>
      </p:sp>
      <p:sp>
        <p:nvSpPr>
          <p:cNvPr id="9" name="TextBox 8">
            <a:extLst>
              <a:ext uri="{FF2B5EF4-FFF2-40B4-BE49-F238E27FC236}">
                <a16:creationId xmlns:a16="http://schemas.microsoft.com/office/drawing/2014/main" id="{758E6749-8D90-5524-351B-4183BDBE5C9B}"/>
              </a:ext>
            </a:extLst>
          </p:cNvPr>
          <p:cNvSpPr txBox="1"/>
          <p:nvPr userDrawn="1"/>
        </p:nvSpPr>
        <p:spPr>
          <a:xfrm>
            <a:off x="705678" y="3556922"/>
            <a:ext cx="7732643" cy="2308324"/>
          </a:xfrm>
          <a:prstGeom prst="rect">
            <a:avLst/>
          </a:prstGeom>
          <a:noFill/>
        </p:spPr>
        <p:txBody>
          <a:bodyPr wrap="square" rtlCol="0">
            <a:spAutoFit/>
          </a:bodyPr>
          <a:lstStyle/>
          <a:p>
            <a:pPr algn="just"/>
            <a:r>
              <a:rPr lang="en-US" dirty="0"/>
              <a:t>The ACMA (American Catalog Mailers Association) is a 501(c)(6) nonprofit trade group specifically focused on advocating for catalog, e-commerce, direct mail, and other remote sales merchants, plus their suppliers. </a:t>
            </a:r>
          </a:p>
          <a:p>
            <a:pPr algn="just"/>
            <a:endParaRPr lang="en-US" dirty="0"/>
          </a:p>
          <a:p>
            <a:pPr algn="just"/>
            <a:r>
              <a:rPr lang="en-US" dirty="0"/>
              <a:t>As the primary voice for the direct marketing industry, we represent our members on such issues as consumer privacy; postal rates, regulations, and service; trade and tariffs; tax laws and regulations; and regulatory and Congressional relations. </a:t>
            </a:r>
          </a:p>
        </p:txBody>
      </p:sp>
    </p:spTree>
    <p:extLst>
      <p:ext uri="{BB962C8B-B14F-4D97-AF65-F5344CB8AC3E}">
        <p14:creationId xmlns:p14="http://schemas.microsoft.com/office/powerpoint/2010/main" val="2557000374"/>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32F00D-B7B0-4EC0-ACB9-AB4C8950947B}"/>
              </a:ext>
            </a:extLst>
          </p:cNvPr>
          <p:cNvSpPr>
            <a:spLocks noGrp="1"/>
          </p:cNvSpPr>
          <p:nvPr>
            <p:ph type="title" hasCustomPrompt="1"/>
          </p:nvPr>
        </p:nvSpPr>
        <p:spPr>
          <a:xfrm>
            <a:off x="188843" y="184634"/>
            <a:ext cx="8686800" cy="1143000"/>
          </a:xfrm>
        </p:spPr>
        <p:txBody>
          <a:bodyPr/>
          <a:lstStyle>
            <a:lvl1pPr algn="l">
              <a:defRPr sz="3500" b="1"/>
            </a:lvl1pPr>
          </a:lstStyle>
          <a:p>
            <a:r>
              <a:rPr lang="en-US" dirty="0"/>
              <a:t>Navigating the Policy Forces Reshaping Marketing</a:t>
            </a:r>
          </a:p>
        </p:txBody>
      </p:sp>
      <p:sp>
        <p:nvSpPr>
          <p:cNvPr id="4" name="Date Placeholder 3">
            <a:extLst>
              <a:ext uri="{FF2B5EF4-FFF2-40B4-BE49-F238E27FC236}">
                <a16:creationId xmlns:a16="http://schemas.microsoft.com/office/drawing/2014/main" id="{D23E1380-C359-4068-9709-112EBCF70E01}"/>
              </a:ext>
            </a:extLst>
          </p:cNvPr>
          <p:cNvSpPr>
            <a:spLocks noGrp="1"/>
          </p:cNvSpPr>
          <p:nvPr>
            <p:ph type="dt" sz="half" idx="10"/>
          </p:nvPr>
        </p:nvSpPr>
        <p:spPr/>
        <p:txBody>
          <a:bodyPr/>
          <a:lstStyle/>
          <a:p>
            <a:fld id="{3FCCD6CB-B2D6-4483-9BA7-7E60146012FC}" type="datetimeFigureOut">
              <a:rPr lang="en-US" smtClean="0"/>
              <a:t>4/29/2026</a:t>
            </a:fld>
            <a:endParaRPr lang="en-US"/>
          </a:p>
        </p:txBody>
      </p:sp>
      <p:sp>
        <p:nvSpPr>
          <p:cNvPr id="5" name="Footer Placeholder 4">
            <a:extLst>
              <a:ext uri="{FF2B5EF4-FFF2-40B4-BE49-F238E27FC236}">
                <a16:creationId xmlns:a16="http://schemas.microsoft.com/office/drawing/2014/main" id="{1101A562-0047-4DBE-9F3F-79CF87FB32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FC88A7-D318-46E4-BBB5-92C7D5BD4935}"/>
              </a:ext>
            </a:extLst>
          </p:cNvPr>
          <p:cNvSpPr>
            <a:spLocks noGrp="1"/>
          </p:cNvSpPr>
          <p:nvPr>
            <p:ph type="sldNum" sz="quarter" idx="12"/>
          </p:nvPr>
        </p:nvSpPr>
        <p:spPr/>
        <p:txBody>
          <a:bodyPr/>
          <a:lstStyle/>
          <a:p>
            <a:fld id="{B89C974B-CDCE-47A8-A153-381A58A3C36F}" type="slidenum">
              <a:rPr lang="en-US" smtClean="0"/>
              <a:t>‹#›</a:t>
            </a:fld>
            <a:endParaRPr lang="en-US"/>
          </a:p>
        </p:txBody>
      </p:sp>
      <p:sp>
        <p:nvSpPr>
          <p:cNvPr id="7" name="Rectangle 1">
            <a:extLst>
              <a:ext uri="{FF2B5EF4-FFF2-40B4-BE49-F238E27FC236}">
                <a16:creationId xmlns:a16="http://schemas.microsoft.com/office/drawing/2014/main" id="{BAF84FDB-FDCE-BBAE-8600-22F8D9AF7DD9}"/>
              </a:ext>
            </a:extLst>
          </p:cNvPr>
          <p:cNvSpPr>
            <a:spLocks noChangeArrowheads="1"/>
          </p:cNvSpPr>
          <p:nvPr userDrawn="1"/>
        </p:nvSpPr>
        <p:spPr bwMode="auto">
          <a:xfrm>
            <a:off x="129209" y="1153318"/>
            <a:ext cx="8557591" cy="5093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700" b="0" i="0" u="none" strike="noStrike" cap="none" normalizeH="0" baseline="0" dirty="0">
                <a:ln>
                  <a:noFill/>
                </a:ln>
                <a:solidFill>
                  <a:schemeClr val="tx1"/>
                </a:solidFill>
                <a:effectLst/>
                <a:latin typeface="Arial" panose="020B0604020202020204" pitchFamily="34" charset="0"/>
              </a:rPr>
              <a:t>Washington is at a crossroads, and marketers remain in the middle of a more complex, dynamic, and rapidly changing policy and regulatory environment with real consequences on capital expenditure and margins. </a:t>
            </a:r>
          </a:p>
          <a:p>
            <a:pPr marL="0" marR="0" lvl="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endParaRPr kumimoji="0" lang="en-US" altLang="en-US" sz="17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700" b="0" i="0" u="none" strike="noStrike" cap="none" normalizeH="0" baseline="0" dirty="0">
                <a:ln>
                  <a:noFill/>
                </a:ln>
                <a:solidFill>
                  <a:schemeClr val="tx1"/>
                </a:solidFill>
                <a:effectLst/>
                <a:latin typeface="Arial" panose="020B0604020202020204" pitchFamily="34" charset="0"/>
              </a:rPr>
              <a:t>Decisions on tariffs, postal policy, privacy, and consumer protection are no longer peripheral issues; they are directly affecting how businesses manage costs, reach customers, and plan for growth.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7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700" b="0" i="0" u="none" strike="noStrike" cap="none" normalizeH="0" baseline="0" dirty="0">
                <a:ln>
                  <a:noFill/>
                </a:ln>
                <a:solidFill>
                  <a:schemeClr val="tx1"/>
                </a:solidFill>
                <a:effectLst/>
                <a:latin typeface="Arial" panose="020B0604020202020204" pitchFamily="34" charset="0"/>
              </a:rPr>
              <a:t>Tariff actions under Sections 122 and 301 are making input costs less predictable, putting added pressure on sourcing, production, and marketing budgets.</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7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700" b="0" i="0" u="none" strike="noStrike" cap="none" normalizeH="0" baseline="0" dirty="0">
                <a:ln>
                  <a:noFill/>
                </a:ln>
                <a:solidFill>
                  <a:schemeClr val="tx1"/>
                </a:solidFill>
                <a:effectLst/>
                <a:latin typeface="Arial" panose="020B0604020202020204" pitchFamily="34" charset="0"/>
              </a:rPr>
              <a:t>Postal pricing, requirements, and workshare discount policy continue to drive the economics of direct mail, with direct impact on campaign volume, timing, and ROI.</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7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700" b="0" i="0" u="none" strike="noStrike" cap="none" normalizeH="0" baseline="0" dirty="0">
                <a:ln>
                  <a:noFill/>
                </a:ln>
                <a:solidFill>
                  <a:schemeClr val="tx1"/>
                </a:solidFill>
                <a:effectLst/>
                <a:latin typeface="Arial" panose="020B0604020202020204" pitchFamily="34" charset="0"/>
              </a:rPr>
              <a:t>A growing patchwork of state privacy laws is making compliance more complex and forcing marketers to adapt how they collect data, target audiences, and measure performance. </a:t>
            </a:r>
          </a:p>
          <a:p>
            <a:pPr marL="0" marR="0" lvl="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791404298"/>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32F00D-B7B0-4EC0-ACB9-AB4C8950947B}"/>
              </a:ext>
            </a:extLst>
          </p:cNvPr>
          <p:cNvSpPr>
            <a:spLocks noGrp="1"/>
          </p:cNvSpPr>
          <p:nvPr>
            <p:ph type="title" hasCustomPrompt="1"/>
          </p:nvPr>
        </p:nvSpPr>
        <p:spPr>
          <a:xfrm>
            <a:off x="144117" y="136525"/>
            <a:ext cx="8845826" cy="1143000"/>
          </a:xfrm>
        </p:spPr>
        <p:txBody>
          <a:bodyPr/>
          <a:lstStyle>
            <a:lvl1pPr algn="l">
              <a:defRPr sz="2800" b="1"/>
            </a:lvl1pPr>
          </a:lstStyle>
          <a:p>
            <a:r>
              <a:rPr lang="en-US" dirty="0"/>
              <a:t>Postal Update: Rates, Promotions, Changing Economics of Catalog Mail, and What Comes Next</a:t>
            </a:r>
          </a:p>
        </p:txBody>
      </p:sp>
      <p:sp>
        <p:nvSpPr>
          <p:cNvPr id="4" name="Date Placeholder 3">
            <a:extLst>
              <a:ext uri="{FF2B5EF4-FFF2-40B4-BE49-F238E27FC236}">
                <a16:creationId xmlns:a16="http://schemas.microsoft.com/office/drawing/2014/main" id="{D23E1380-C359-4068-9709-112EBCF70E01}"/>
              </a:ext>
            </a:extLst>
          </p:cNvPr>
          <p:cNvSpPr>
            <a:spLocks noGrp="1"/>
          </p:cNvSpPr>
          <p:nvPr>
            <p:ph type="dt" sz="half" idx="10"/>
          </p:nvPr>
        </p:nvSpPr>
        <p:spPr/>
        <p:txBody>
          <a:bodyPr/>
          <a:lstStyle/>
          <a:p>
            <a:fld id="{3FCCD6CB-B2D6-4483-9BA7-7E60146012FC}" type="datetimeFigureOut">
              <a:rPr lang="en-US" smtClean="0"/>
              <a:t>4/29/2026</a:t>
            </a:fld>
            <a:endParaRPr lang="en-US"/>
          </a:p>
        </p:txBody>
      </p:sp>
      <p:sp>
        <p:nvSpPr>
          <p:cNvPr id="5" name="Footer Placeholder 4">
            <a:extLst>
              <a:ext uri="{FF2B5EF4-FFF2-40B4-BE49-F238E27FC236}">
                <a16:creationId xmlns:a16="http://schemas.microsoft.com/office/drawing/2014/main" id="{1101A562-0047-4DBE-9F3F-79CF87FB32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FC88A7-D318-46E4-BBB5-92C7D5BD4935}"/>
              </a:ext>
            </a:extLst>
          </p:cNvPr>
          <p:cNvSpPr>
            <a:spLocks noGrp="1"/>
          </p:cNvSpPr>
          <p:nvPr>
            <p:ph type="sldNum" sz="quarter" idx="12"/>
          </p:nvPr>
        </p:nvSpPr>
        <p:spPr/>
        <p:txBody>
          <a:bodyPr/>
          <a:lstStyle/>
          <a:p>
            <a:fld id="{B89C974B-CDCE-47A8-A153-381A58A3C36F}" type="slidenum">
              <a:rPr lang="en-US" smtClean="0"/>
              <a:t>‹#›</a:t>
            </a:fld>
            <a:endParaRPr lang="en-US"/>
          </a:p>
        </p:txBody>
      </p:sp>
      <p:sp>
        <p:nvSpPr>
          <p:cNvPr id="7" name="Rectangle 1">
            <a:extLst>
              <a:ext uri="{FF2B5EF4-FFF2-40B4-BE49-F238E27FC236}">
                <a16:creationId xmlns:a16="http://schemas.microsoft.com/office/drawing/2014/main" id="{BAF84FDB-FDCE-BBAE-8600-22F8D9AF7DD9}"/>
              </a:ext>
            </a:extLst>
          </p:cNvPr>
          <p:cNvSpPr>
            <a:spLocks noChangeArrowheads="1"/>
          </p:cNvSpPr>
          <p:nvPr userDrawn="1"/>
        </p:nvSpPr>
        <p:spPr bwMode="auto">
          <a:xfrm>
            <a:off x="154057" y="1053344"/>
            <a:ext cx="8557591" cy="56630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The USPS remains in crisis mode, taking extraordinary steps to preserve cash as its financial position continues to deteriorate. The agency has suspended pension contributions and warned it could run out of money by early 2027 without further reforms.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4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That financial pressure is translating into higher costs for mailers. USPS has proposed a July 12 rate increase, including raising the Forever stamp from 78 cents to 82 cents as part of a broader 4.8% increase in mailing services prices.</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4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For the industry, the signal is clear: postal rate pressure is not temporary. USPS is continuing to push for more pricing flexibility and other structural changes as it looks for ways to stabilize its finances.</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4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USPS has proposed rate increases averaging just over 5 percent, with Carrier Route flats facing a steeper 7 percent increase.</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4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USPS is still evaluating the 10 percent catalog promotion, which ACMA helped advance, as the nine-month test period runs through June 30.</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4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Early postal data suggests the promotion has been used not only by traditional catalog mailers, but also by business mailers that adjusted their mail pieces to meet the postal definition of a catalog.</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4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Because postal promotions are temporary by design, the stronger catalog incentive is ending; under the current rate filing, the 2024 catalog promotion would return at only one-tenth of a cent per piece.</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277314059"/>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32F00D-B7B0-4EC0-ACB9-AB4C8950947B}"/>
              </a:ext>
            </a:extLst>
          </p:cNvPr>
          <p:cNvSpPr>
            <a:spLocks noGrp="1"/>
          </p:cNvSpPr>
          <p:nvPr>
            <p:ph type="title" hasCustomPrompt="1"/>
          </p:nvPr>
        </p:nvSpPr>
        <p:spPr>
          <a:xfrm>
            <a:off x="154057" y="136525"/>
            <a:ext cx="9188726" cy="1143000"/>
          </a:xfrm>
        </p:spPr>
        <p:txBody>
          <a:bodyPr/>
          <a:lstStyle>
            <a:lvl1pPr algn="l">
              <a:defRPr sz="2800" b="1"/>
            </a:lvl1pPr>
          </a:lstStyle>
          <a:p>
            <a:r>
              <a:rPr lang="en-US" dirty="0"/>
              <a:t>What the IEEPA Tariff Ruling Could Mean for Your Business, and How ACMA Is Tracking Refund Pathways</a:t>
            </a:r>
          </a:p>
        </p:txBody>
      </p:sp>
      <p:sp>
        <p:nvSpPr>
          <p:cNvPr id="4" name="Date Placeholder 3">
            <a:extLst>
              <a:ext uri="{FF2B5EF4-FFF2-40B4-BE49-F238E27FC236}">
                <a16:creationId xmlns:a16="http://schemas.microsoft.com/office/drawing/2014/main" id="{D23E1380-C359-4068-9709-112EBCF70E01}"/>
              </a:ext>
            </a:extLst>
          </p:cNvPr>
          <p:cNvSpPr>
            <a:spLocks noGrp="1"/>
          </p:cNvSpPr>
          <p:nvPr>
            <p:ph type="dt" sz="half" idx="10"/>
          </p:nvPr>
        </p:nvSpPr>
        <p:spPr/>
        <p:txBody>
          <a:bodyPr/>
          <a:lstStyle/>
          <a:p>
            <a:fld id="{3FCCD6CB-B2D6-4483-9BA7-7E60146012FC}" type="datetimeFigureOut">
              <a:rPr lang="en-US" smtClean="0"/>
              <a:t>4/29/2026</a:t>
            </a:fld>
            <a:endParaRPr lang="en-US"/>
          </a:p>
        </p:txBody>
      </p:sp>
      <p:sp>
        <p:nvSpPr>
          <p:cNvPr id="5" name="Footer Placeholder 4">
            <a:extLst>
              <a:ext uri="{FF2B5EF4-FFF2-40B4-BE49-F238E27FC236}">
                <a16:creationId xmlns:a16="http://schemas.microsoft.com/office/drawing/2014/main" id="{1101A562-0047-4DBE-9F3F-79CF87FB32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FC88A7-D318-46E4-BBB5-92C7D5BD4935}"/>
              </a:ext>
            </a:extLst>
          </p:cNvPr>
          <p:cNvSpPr>
            <a:spLocks noGrp="1"/>
          </p:cNvSpPr>
          <p:nvPr>
            <p:ph type="sldNum" sz="quarter" idx="12"/>
          </p:nvPr>
        </p:nvSpPr>
        <p:spPr/>
        <p:txBody>
          <a:bodyPr/>
          <a:lstStyle/>
          <a:p>
            <a:fld id="{B89C974B-CDCE-47A8-A153-381A58A3C36F}" type="slidenum">
              <a:rPr lang="en-US" smtClean="0"/>
              <a:t>‹#›</a:t>
            </a:fld>
            <a:endParaRPr lang="en-US"/>
          </a:p>
        </p:txBody>
      </p:sp>
      <p:sp>
        <p:nvSpPr>
          <p:cNvPr id="7" name="Rectangle 1">
            <a:extLst>
              <a:ext uri="{FF2B5EF4-FFF2-40B4-BE49-F238E27FC236}">
                <a16:creationId xmlns:a16="http://schemas.microsoft.com/office/drawing/2014/main" id="{BAF84FDB-FDCE-BBAE-8600-22F8D9AF7DD9}"/>
              </a:ext>
            </a:extLst>
          </p:cNvPr>
          <p:cNvSpPr>
            <a:spLocks noChangeArrowheads="1"/>
          </p:cNvSpPr>
          <p:nvPr userDrawn="1"/>
        </p:nvSpPr>
        <p:spPr bwMode="auto">
          <a:xfrm>
            <a:off x="154057" y="1171059"/>
            <a:ext cx="8557591" cy="52937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endParaRPr kumimoji="0" lang="en-US" altLang="en-US" sz="16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Arial" panose="020B0604020202020204" pitchFamily="34" charset="0"/>
              </a:rPr>
              <a:t>In the wake of the Court’s ruling on the IEEPA tariffs, ACMA is actively reviewing what options may be available for companies that incurred those costs.</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6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Arial" panose="020B0604020202020204" pitchFamily="34" charset="0"/>
              </a:rPr>
              <a:t>That includes ongoing coordination with outside legal and lobbying teams to determine whether refunds could be pursued.</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6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Arial" panose="020B0604020202020204" pitchFamily="34" charset="0"/>
              </a:rPr>
              <a:t>U.S. Customs and Border Protection is developing a new automated process through ACE to manage the high volume of IEEPA tariff refunds.</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6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Arial" panose="020B0604020202020204" pitchFamily="34" charset="0"/>
              </a:rPr>
              <a:t>CBP plans to issue refunds in phases, rather than through a single across-the-board process.</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Arial" panose="020B0604020202020204" pitchFamily="34" charset="0"/>
              </a:rPr>
              <a:t>In Phase 1, CBP will process refunds for certain unliquidated entries and certain liquidated entries that are within 80 days of liquidation.</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6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Arial" panose="020B0604020202020204" pitchFamily="34" charset="0"/>
              </a:rPr>
              <a:t>This phased approach is an important early step, but questions remain about timing, eligibility, and how broader refund processing will unfold.</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6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Arial" panose="020B0604020202020204" pitchFamily="34" charset="0"/>
              </a:rPr>
              <a:t>CBP’s new automated IEEPA refund tool - Consolidated Administration and Processing of Entries (CAPE) will open on April 20, 2026.</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642211165"/>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32F00D-B7B0-4EC0-ACB9-AB4C8950947B}"/>
              </a:ext>
            </a:extLst>
          </p:cNvPr>
          <p:cNvSpPr>
            <a:spLocks noGrp="1"/>
          </p:cNvSpPr>
          <p:nvPr>
            <p:ph type="title" hasCustomPrompt="1"/>
          </p:nvPr>
        </p:nvSpPr>
        <p:spPr>
          <a:xfrm>
            <a:off x="154057" y="136525"/>
            <a:ext cx="9188726" cy="1143000"/>
          </a:xfrm>
        </p:spPr>
        <p:txBody>
          <a:bodyPr/>
          <a:lstStyle>
            <a:lvl1pPr algn="l">
              <a:defRPr sz="2800" b="1"/>
            </a:lvl1pPr>
          </a:lstStyle>
          <a:p>
            <a:r>
              <a:rPr lang="en-US" dirty="0"/>
              <a:t>What the IEEPA Tariff Ruling Could Mean for Your Business, and How ACMA Is Tracking Refund Pathways</a:t>
            </a:r>
          </a:p>
        </p:txBody>
      </p:sp>
      <p:sp>
        <p:nvSpPr>
          <p:cNvPr id="4" name="Date Placeholder 3">
            <a:extLst>
              <a:ext uri="{FF2B5EF4-FFF2-40B4-BE49-F238E27FC236}">
                <a16:creationId xmlns:a16="http://schemas.microsoft.com/office/drawing/2014/main" id="{D23E1380-C359-4068-9709-112EBCF70E01}"/>
              </a:ext>
            </a:extLst>
          </p:cNvPr>
          <p:cNvSpPr>
            <a:spLocks noGrp="1"/>
          </p:cNvSpPr>
          <p:nvPr>
            <p:ph type="dt" sz="half" idx="10"/>
          </p:nvPr>
        </p:nvSpPr>
        <p:spPr/>
        <p:txBody>
          <a:bodyPr/>
          <a:lstStyle/>
          <a:p>
            <a:fld id="{3FCCD6CB-B2D6-4483-9BA7-7E60146012FC}" type="datetimeFigureOut">
              <a:rPr lang="en-US" smtClean="0"/>
              <a:t>4/29/2026</a:t>
            </a:fld>
            <a:endParaRPr lang="en-US"/>
          </a:p>
        </p:txBody>
      </p:sp>
      <p:sp>
        <p:nvSpPr>
          <p:cNvPr id="5" name="Footer Placeholder 4">
            <a:extLst>
              <a:ext uri="{FF2B5EF4-FFF2-40B4-BE49-F238E27FC236}">
                <a16:creationId xmlns:a16="http://schemas.microsoft.com/office/drawing/2014/main" id="{1101A562-0047-4DBE-9F3F-79CF87FB32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FC88A7-D318-46E4-BBB5-92C7D5BD4935}"/>
              </a:ext>
            </a:extLst>
          </p:cNvPr>
          <p:cNvSpPr>
            <a:spLocks noGrp="1"/>
          </p:cNvSpPr>
          <p:nvPr>
            <p:ph type="sldNum" sz="quarter" idx="12"/>
          </p:nvPr>
        </p:nvSpPr>
        <p:spPr/>
        <p:txBody>
          <a:bodyPr/>
          <a:lstStyle/>
          <a:p>
            <a:fld id="{B89C974B-CDCE-47A8-A153-381A58A3C36F}" type="slidenum">
              <a:rPr lang="en-US" smtClean="0"/>
              <a:t>‹#›</a:t>
            </a:fld>
            <a:endParaRPr lang="en-US"/>
          </a:p>
        </p:txBody>
      </p:sp>
      <p:sp>
        <p:nvSpPr>
          <p:cNvPr id="7" name="Rectangle 1">
            <a:extLst>
              <a:ext uri="{FF2B5EF4-FFF2-40B4-BE49-F238E27FC236}">
                <a16:creationId xmlns:a16="http://schemas.microsoft.com/office/drawing/2014/main" id="{BAF84FDB-FDCE-BBAE-8600-22F8D9AF7DD9}"/>
              </a:ext>
            </a:extLst>
          </p:cNvPr>
          <p:cNvSpPr>
            <a:spLocks noChangeArrowheads="1"/>
          </p:cNvSpPr>
          <p:nvPr userDrawn="1"/>
        </p:nvSpPr>
        <p:spPr bwMode="auto">
          <a:xfrm>
            <a:off x="154057" y="872110"/>
            <a:ext cx="8557591" cy="52783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4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4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Arial" panose="020B0604020202020204" pitchFamily="34" charset="0"/>
              </a:rPr>
              <a:t>CBP’s new automated IEEPA refund tool - Consolidated Administration and Processing of Entries (CAPE) will open on April 20, 2026. Importers and their authorized brokers will be able to use CAPE through the ACE Portal to request refunds for eligible entries; no other parties may file those claims.</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6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Arial" panose="020B0604020202020204" pitchFamily="34" charset="0"/>
              </a:rPr>
              <a:t>To submit a refund request, filers must have an ACE Portal account and complete a CAPE Declaration through a new portal tab available to importers and brokers.</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6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Arial" panose="020B0604020202020204" pitchFamily="34" charset="0"/>
              </a:rPr>
              <a:t>CBP expects valid refunds to be issued within 60 to 90 days after a CAPE Declaration is accepted, unless additional compliance review is required.</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6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Arial" panose="020B0604020202020204" pitchFamily="34" charset="0"/>
              </a:rPr>
              <a:t>Refunds will be consolidated by liquidation or reliquidation date and importer of record, then issued electronically to the designated bank account.</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5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sz="1600" dirty="0"/>
              <a:t>CBP will not release IEEPA refunds until the importer has completed that enrollment and properly established or updated its banking information in ACE.</a:t>
            </a:r>
            <a:endParaRPr kumimoji="0" lang="en-US" altLang="en-US" sz="16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Arial" panose="020B0604020202020204" pitchFamily="34" charset="0"/>
              </a:rPr>
              <a:t>ACMA is actively working with it’s government relations partner to advise members seeking IEEPA tariff refunds. </a:t>
            </a:r>
          </a:p>
        </p:txBody>
      </p:sp>
    </p:spTree>
    <p:extLst>
      <p:ext uri="{BB962C8B-B14F-4D97-AF65-F5344CB8AC3E}">
        <p14:creationId xmlns:p14="http://schemas.microsoft.com/office/powerpoint/2010/main" val="3304941181"/>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32F00D-B7B0-4EC0-ACB9-AB4C8950947B}"/>
              </a:ext>
            </a:extLst>
          </p:cNvPr>
          <p:cNvSpPr>
            <a:spLocks noGrp="1"/>
          </p:cNvSpPr>
          <p:nvPr>
            <p:ph type="title" hasCustomPrompt="1"/>
          </p:nvPr>
        </p:nvSpPr>
        <p:spPr>
          <a:xfrm>
            <a:off x="154057" y="136525"/>
            <a:ext cx="9188726" cy="1143000"/>
          </a:xfrm>
        </p:spPr>
        <p:txBody>
          <a:bodyPr/>
          <a:lstStyle>
            <a:lvl1pPr algn="l">
              <a:defRPr sz="2800" b="1"/>
            </a:lvl1pPr>
          </a:lstStyle>
          <a:p>
            <a:r>
              <a:rPr lang="en-US" dirty="0"/>
              <a:t>The Tax and Privacy Landscape for Remote Merchants</a:t>
            </a:r>
          </a:p>
        </p:txBody>
      </p:sp>
      <p:sp>
        <p:nvSpPr>
          <p:cNvPr id="4" name="Date Placeholder 3">
            <a:extLst>
              <a:ext uri="{FF2B5EF4-FFF2-40B4-BE49-F238E27FC236}">
                <a16:creationId xmlns:a16="http://schemas.microsoft.com/office/drawing/2014/main" id="{D23E1380-C359-4068-9709-112EBCF70E01}"/>
              </a:ext>
            </a:extLst>
          </p:cNvPr>
          <p:cNvSpPr>
            <a:spLocks noGrp="1"/>
          </p:cNvSpPr>
          <p:nvPr>
            <p:ph type="dt" sz="half" idx="10"/>
          </p:nvPr>
        </p:nvSpPr>
        <p:spPr/>
        <p:txBody>
          <a:bodyPr/>
          <a:lstStyle/>
          <a:p>
            <a:fld id="{3FCCD6CB-B2D6-4483-9BA7-7E60146012FC}" type="datetimeFigureOut">
              <a:rPr lang="en-US" smtClean="0"/>
              <a:t>4/29/2026</a:t>
            </a:fld>
            <a:endParaRPr lang="en-US"/>
          </a:p>
        </p:txBody>
      </p:sp>
      <p:sp>
        <p:nvSpPr>
          <p:cNvPr id="5" name="Footer Placeholder 4">
            <a:extLst>
              <a:ext uri="{FF2B5EF4-FFF2-40B4-BE49-F238E27FC236}">
                <a16:creationId xmlns:a16="http://schemas.microsoft.com/office/drawing/2014/main" id="{1101A562-0047-4DBE-9F3F-79CF87FB32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FC88A7-D318-46E4-BBB5-92C7D5BD4935}"/>
              </a:ext>
            </a:extLst>
          </p:cNvPr>
          <p:cNvSpPr>
            <a:spLocks noGrp="1"/>
          </p:cNvSpPr>
          <p:nvPr>
            <p:ph type="sldNum" sz="quarter" idx="12"/>
          </p:nvPr>
        </p:nvSpPr>
        <p:spPr/>
        <p:txBody>
          <a:bodyPr/>
          <a:lstStyle/>
          <a:p>
            <a:fld id="{B89C974B-CDCE-47A8-A153-381A58A3C36F}" type="slidenum">
              <a:rPr lang="en-US" smtClean="0"/>
              <a:t>‹#›</a:t>
            </a:fld>
            <a:endParaRPr lang="en-US"/>
          </a:p>
        </p:txBody>
      </p:sp>
      <p:sp>
        <p:nvSpPr>
          <p:cNvPr id="7" name="Rectangle 1">
            <a:extLst>
              <a:ext uri="{FF2B5EF4-FFF2-40B4-BE49-F238E27FC236}">
                <a16:creationId xmlns:a16="http://schemas.microsoft.com/office/drawing/2014/main" id="{BAF84FDB-FDCE-BBAE-8600-22F8D9AF7DD9}"/>
              </a:ext>
            </a:extLst>
          </p:cNvPr>
          <p:cNvSpPr>
            <a:spLocks noChangeArrowheads="1"/>
          </p:cNvSpPr>
          <p:nvPr userDrawn="1"/>
        </p:nvSpPr>
        <p:spPr bwMode="auto">
          <a:xfrm>
            <a:off x="293204" y="828288"/>
            <a:ext cx="8557591" cy="5201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4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4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Arial" panose="020B0604020202020204" pitchFamily="34" charset="0"/>
              </a:rPr>
              <a:t>Tax and privacy remain long-term federal priorities for ACMA because both issues continue to impose growing costs and complexity on remote merchants operating nationwide.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6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Arial" panose="020B0604020202020204" pitchFamily="34" charset="0"/>
              </a:rPr>
              <a:t>The strategy in Washington is not episodic; it requires engagement with Members of Congress to build champions, keep these issues on the agenda, and demonstrate the real employment and business impact in their districts.</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6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Arial" panose="020B0604020202020204" pitchFamily="34" charset="0"/>
              </a:rPr>
              <a:t>Since the Supreme Court’s 2018 decision in South Dakota v. Wayfair, ACMA has continued to press for a federal framework that would simplify remote sales tax compliance and reduce the burden of collecting tax across thousands of state and local jurisdictions.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6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Arial" panose="020B0604020202020204" pitchFamily="34" charset="0"/>
              </a:rPr>
              <a:t>The core concern is not just tax liability, but the administrative burden, audit exposure, and compliance costs that come with a fragmented state-by-state system.</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6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Arial" panose="020B0604020202020204" pitchFamily="34" charset="0"/>
              </a:rPr>
              <a:t>The challenge did not stop with sales tax. In the years since Wayfair, states have pushed more aggressively on broader nexus theories, including efforts to apply business activity and income tax rules to remote sellers whose in-state presence is limited.</a:t>
            </a:r>
          </a:p>
        </p:txBody>
      </p:sp>
    </p:spTree>
    <p:extLst>
      <p:ext uri="{BB962C8B-B14F-4D97-AF65-F5344CB8AC3E}">
        <p14:creationId xmlns:p14="http://schemas.microsoft.com/office/powerpoint/2010/main" val="690084913"/>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5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32F00D-B7B0-4EC0-ACB9-AB4C8950947B}"/>
              </a:ext>
            </a:extLst>
          </p:cNvPr>
          <p:cNvSpPr>
            <a:spLocks noGrp="1"/>
          </p:cNvSpPr>
          <p:nvPr>
            <p:ph type="title" hasCustomPrompt="1"/>
          </p:nvPr>
        </p:nvSpPr>
        <p:spPr>
          <a:xfrm>
            <a:off x="154057" y="136525"/>
            <a:ext cx="9188726" cy="1143000"/>
          </a:xfrm>
        </p:spPr>
        <p:txBody>
          <a:bodyPr/>
          <a:lstStyle>
            <a:lvl1pPr algn="l">
              <a:defRPr sz="2800" b="1"/>
            </a:lvl1pPr>
          </a:lstStyle>
          <a:p>
            <a:r>
              <a:rPr lang="en-US" dirty="0"/>
              <a:t>The Tax and Privacy Landscape for Remote Merchants</a:t>
            </a:r>
          </a:p>
        </p:txBody>
      </p:sp>
      <p:sp>
        <p:nvSpPr>
          <p:cNvPr id="4" name="Date Placeholder 3">
            <a:extLst>
              <a:ext uri="{FF2B5EF4-FFF2-40B4-BE49-F238E27FC236}">
                <a16:creationId xmlns:a16="http://schemas.microsoft.com/office/drawing/2014/main" id="{D23E1380-C359-4068-9709-112EBCF70E01}"/>
              </a:ext>
            </a:extLst>
          </p:cNvPr>
          <p:cNvSpPr>
            <a:spLocks noGrp="1"/>
          </p:cNvSpPr>
          <p:nvPr>
            <p:ph type="dt" sz="half" idx="10"/>
          </p:nvPr>
        </p:nvSpPr>
        <p:spPr/>
        <p:txBody>
          <a:bodyPr/>
          <a:lstStyle/>
          <a:p>
            <a:fld id="{3FCCD6CB-B2D6-4483-9BA7-7E60146012FC}" type="datetimeFigureOut">
              <a:rPr lang="en-US" smtClean="0"/>
              <a:t>4/29/2026</a:t>
            </a:fld>
            <a:endParaRPr lang="en-US"/>
          </a:p>
        </p:txBody>
      </p:sp>
      <p:sp>
        <p:nvSpPr>
          <p:cNvPr id="5" name="Footer Placeholder 4">
            <a:extLst>
              <a:ext uri="{FF2B5EF4-FFF2-40B4-BE49-F238E27FC236}">
                <a16:creationId xmlns:a16="http://schemas.microsoft.com/office/drawing/2014/main" id="{1101A562-0047-4DBE-9F3F-79CF87FB32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FC88A7-D318-46E4-BBB5-92C7D5BD4935}"/>
              </a:ext>
            </a:extLst>
          </p:cNvPr>
          <p:cNvSpPr>
            <a:spLocks noGrp="1"/>
          </p:cNvSpPr>
          <p:nvPr>
            <p:ph type="sldNum" sz="quarter" idx="12"/>
          </p:nvPr>
        </p:nvSpPr>
        <p:spPr/>
        <p:txBody>
          <a:bodyPr/>
          <a:lstStyle/>
          <a:p>
            <a:fld id="{B89C974B-CDCE-47A8-A153-381A58A3C36F}" type="slidenum">
              <a:rPr lang="en-US" smtClean="0"/>
              <a:t>‹#›</a:t>
            </a:fld>
            <a:endParaRPr lang="en-US"/>
          </a:p>
        </p:txBody>
      </p:sp>
      <p:sp>
        <p:nvSpPr>
          <p:cNvPr id="7" name="Rectangle 1">
            <a:extLst>
              <a:ext uri="{FF2B5EF4-FFF2-40B4-BE49-F238E27FC236}">
                <a16:creationId xmlns:a16="http://schemas.microsoft.com/office/drawing/2014/main" id="{BAF84FDB-FDCE-BBAE-8600-22F8D9AF7DD9}"/>
              </a:ext>
            </a:extLst>
          </p:cNvPr>
          <p:cNvSpPr>
            <a:spLocks noChangeArrowheads="1"/>
          </p:cNvSpPr>
          <p:nvPr userDrawn="1"/>
        </p:nvSpPr>
        <p:spPr bwMode="auto">
          <a:xfrm>
            <a:off x="154057" y="877927"/>
            <a:ext cx="8557591" cy="54784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4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Arial" panose="020B0604020202020204" pitchFamily="34" charset="0"/>
              </a:rPr>
              <a:t>ACMA has had meaningful success in the courts, including its challenge to California guidance that narrowed federal protections for remote sellers under P.L. 86-272.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6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Arial" panose="020B0604020202020204" pitchFamily="34" charset="0"/>
              </a:rPr>
              <a:t>ACMA is also pursuing similar litigation in New York, with related scrutiny building in New Jersey, because the stakes extend well beyond one state and could shape how far states can go in taxing interstate sellers.</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6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Arial" panose="020B0604020202020204" pitchFamily="34" charset="0"/>
              </a:rPr>
              <a:t>Privacy presents a similar problem: a fast-growing patchwork of state laws is creating rising compliance costs for businesses that market and sell across state lines.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6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Arial" panose="020B0604020202020204" pitchFamily="34" charset="0"/>
              </a:rPr>
              <a:t>IAPP’s tracker shows a steadily expanding map of state comprehensive privacy laws, and by 2026 a significant share of states have such laws in force, each with its own requirements around notice, consumer rights, data use, and enforcement.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6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Arial" panose="020B0604020202020204" pitchFamily="34" charset="0"/>
              </a:rPr>
              <a:t>ACMA’s objective on privacy, as on tax, is a workable federal standard that strengthens consumer protection while reducing the operational burden of complying with dozens of different state regimes.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6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Arial" panose="020B0604020202020204" pitchFamily="34" charset="0"/>
              </a:rPr>
              <a:t>For remote merchants, the issue is not whether privacy regulation is coming; it is whether Congress can provide a more uniform framework before compliance costs and legal fragmentation grow further.</a:t>
            </a:r>
          </a:p>
        </p:txBody>
      </p:sp>
    </p:spTree>
    <p:extLst>
      <p:ext uri="{BB962C8B-B14F-4D97-AF65-F5344CB8AC3E}">
        <p14:creationId xmlns:p14="http://schemas.microsoft.com/office/powerpoint/2010/main" val="1002846919"/>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6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32F00D-B7B0-4EC0-ACB9-AB4C8950947B}"/>
              </a:ext>
            </a:extLst>
          </p:cNvPr>
          <p:cNvSpPr>
            <a:spLocks noGrp="1"/>
          </p:cNvSpPr>
          <p:nvPr>
            <p:ph type="title" hasCustomPrompt="1"/>
          </p:nvPr>
        </p:nvSpPr>
        <p:spPr>
          <a:xfrm>
            <a:off x="154057" y="136525"/>
            <a:ext cx="9188726" cy="1143000"/>
          </a:xfrm>
        </p:spPr>
        <p:txBody>
          <a:bodyPr/>
          <a:lstStyle>
            <a:lvl1pPr algn="l">
              <a:defRPr sz="2800" b="1"/>
            </a:lvl1pPr>
          </a:lstStyle>
          <a:p>
            <a:r>
              <a:rPr lang="en-US" dirty="0"/>
              <a:t>From Washington to Your District: Why Your Voice Matters In Our Advocacy</a:t>
            </a:r>
          </a:p>
        </p:txBody>
      </p:sp>
      <p:sp>
        <p:nvSpPr>
          <p:cNvPr id="4" name="Date Placeholder 3">
            <a:extLst>
              <a:ext uri="{FF2B5EF4-FFF2-40B4-BE49-F238E27FC236}">
                <a16:creationId xmlns:a16="http://schemas.microsoft.com/office/drawing/2014/main" id="{D23E1380-C359-4068-9709-112EBCF70E01}"/>
              </a:ext>
            </a:extLst>
          </p:cNvPr>
          <p:cNvSpPr>
            <a:spLocks noGrp="1"/>
          </p:cNvSpPr>
          <p:nvPr>
            <p:ph type="dt" sz="half" idx="10"/>
          </p:nvPr>
        </p:nvSpPr>
        <p:spPr/>
        <p:txBody>
          <a:bodyPr/>
          <a:lstStyle/>
          <a:p>
            <a:fld id="{3FCCD6CB-B2D6-4483-9BA7-7E60146012FC}" type="datetimeFigureOut">
              <a:rPr lang="en-US" smtClean="0"/>
              <a:t>4/29/2026</a:t>
            </a:fld>
            <a:endParaRPr lang="en-US"/>
          </a:p>
        </p:txBody>
      </p:sp>
      <p:sp>
        <p:nvSpPr>
          <p:cNvPr id="5" name="Footer Placeholder 4">
            <a:extLst>
              <a:ext uri="{FF2B5EF4-FFF2-40B4-BE49-F238E27FC236}">
                <a16:creationId xmlns:a16="http://schemas.microsoft.com/office/drawing/2014/main" id="{1101A562-0047-4DBE-9F3F-79CF87FB32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FC88A7-D318-46E4-BBB5-92C7D5BD4935}"/>
              </a:ext>
            </a:extLst>
          </p:cNvPr>
          <p:cNvSpPr>
            <a:spLocks noGrp="1"/>
          </p:cNvSpPr>
          <p:nvPr>
            <p:ph type="sldNum" sz="quarter" idx="12"/>
          </p:nvPr>
        </p:nvSpPr>
        <p:spPr/>
        <p:txBody>
          <a:bodyPr/>
          <a:lstStyle/>
          <a:p>
            <a:fld id="{B89C974B-CDCE-47A8-A153-381A58A3C36F}" type="slidenum">
              <a:rPr lang="en-US" smtClean="0"/>
              <a:t>‹#›</a:t>
            </a:fld>
            <a:endParaRPr lang="en-US"/>
          </a:p>
        </p:txBody>
      </p:sp>
      <p:sp>
        <p:nvSpPr>
          <p:cNvPr id="7" name="Rectangle 1">
            <a:extLst>
              <a:ext uri="{FF2B5EF4-FFF2-40B4-BE49-F238E27FC236}">
                <a16:creationId xmlns:a16="http://schemas.microsoft.com/office/drawing/2014/main" id="{BAF84FDB-FDCE-BBAE-8600-22F8D9AF7DD9}"/>
              </a:ext>
            </a:extLst>
          </p:cNvPr>
          <p:cNvSpPr>
            <a:spLocks noChangeArrowheads="1"/>
          </p:cNvSpPr>
          <p:nvPr userDrawn="1"/>
        </p:nvSpPr>
        <p:spPr bwMode="auto">
          <a:xfrm>
            <a:off x="154057" y="1132912"/>
            <a:ext cx="8850796" cy="550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Arial" panose="020B0604020202020204" pitchFamily="34" charset="0"/>
              </a:rPr>
              <a:t>NEMOA helps the industry stay informed on trends and best practices; ACMA complements that work by focusing on the policy decisions in Washington that can directly affect catalogers’ costs, operating flexibility, and bottom lines.</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6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Arial" panose="020B0604020202020204" pitchFamily="34" charset="0"/>
              </a:rPr>
              <a:t>ACMA maintains a strong membership base, but it still represents only a small share of the full catalog, e-commerce, and direct-to-consumer community. Expanding that reach is essential if we want policymakers to better understand the scale of the industry and the economic impact these businesses have in their districts.</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6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Arial" panose="020B0604020202020204" pitchFamily="34" charset="0"/>
              </a:rPr>
              <a:t>Our greatest strength comes from business leaders who are willing to engage their own members of Congress when key issues arise, especially when legislation could affect postage, taxes, privacy compliance, sourcing costs, or customer acquisition.</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6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Arial" panose="020B0604020202020204" pitchFamily="34" charset="0"/>
              </a:rPr>
              <a:t>Decisions made in Washington can directly affect mailing costs, margin pressure, pricing strategy, workforce stability, and the ability to compete. Lawmakers need to hear from the employers and businesses in their districts who feel those impacts firsthand.</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6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Arial" panose="020B0604020202020204" pitchFamily="34" charset="0"/>
              </a:rPr>
              <a:t>That is how effective advocacy works: district by district, vote by vote. Whether the goal is advancing legislation that supports remote merchants and catalogers or stopping proposals that would raise costs and create new burdens, a stronger and more engaged member network gives ACMA more power to insulate your business.</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340284004"/>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4" name="Picture 6" descr="ACMA_PPT_background.jpg"/>
          <p:cNvPicPr>
            <a:picLocks noChangeAspect="1"/>
          </p:cNvPicPr>
          <p:nvPr userDrawn="1"/>
        </p:nvPicPr>
        <p:blipFill>
          <a:blip r:embed="rId2"/>
          <a:srcRect/>
          <a:stretch>
            <a:fillRect/>
          </a:stretch>
        </p:blipFill>
        <p:spPr bwMode="auto">
          <a:xfrm>
            <a:off x="-6350" y="239711"/>
            <a:ext cx="9150350" cy="7070726"/>
          </a:xfrm>
          <a:prstGeom prst="rect">
            <a:avLst/>
          </a:prstGeom>
          <a:noFill/>
          <a:ln w="9525">
            <a:noFill/>
            <a:miter lim="800000"/>
            <a:headEnd/>
            <a:tailEnd/>
          </a:ln>
        </p:spPr>
      </p:pic>
      <p:sp>
        <p:nvSpPr>
          <p:cNvPr id="9" name="Rectangle 2">
            <a:extLst>
              <a:ext uri="{FF2B5EF4-FFF2-40B4-BE49-F238E27FC236}">
                <a16:creationId xmlns:a16="http://schemas.microsoft.com/office/drawing/2014/main" id="{2CDEE7BA-773B-A5E4-654F-2DE476FFDE0A}"/>
              </a:ext>
            </a:extLst>
          </p:cNvPr>
          <p:cNvSpPr>
            <a:spLocks noGrp="1"/>
          </p:cNvSpPr>
          <p:nvPr>
            <p:ph type="ctrTitle" idx="4294967295"/>
          </p:nvPr>
        </p:nvSpPr>
        <p:spPr>
          <a:xfrm>
            <a:off x="203200" y="2538413"/>
            <a:ext cx="8686800" cy="1470025"/>
          </a:xfrm>
        </p:spPr>
        <p:txBody>
          <a:bodyPr/>
          <a:lstStyle>
            <a:lvl1pPr>
              <a:defRPr/>
            </a:lvl1pPr>
          </a:lstStyle>
          <a:p>
            <a:endParaRPr lang="en-US" sz="3600" dirty="0"/>
          </a:p>
        </p:txBody>
      </p:sp>
      <p:pic>
        <p:nvPicPr>
          <p:cNvPr id="3" name="Picture 2">
            <a:extLst>
              <a:ext uri="{FF2B5EF4-FFF2-40B4-BE49-F238E27FC236}">
                <a16:creationId xmlns:a16="http://schemas.microsoft.com/office/drawing/2014/main" id="{A160F412-7C85-8D9D-B618-4F9943AB9A06}"/>
              </a:ext>
            </a:extLst>
          </p:cNvPr>
          <p:cNvPicPr>
            <a:picLocks noChangeAspect="1"/>
          </p:cNvPicPr>
          <p:nvPr userDrawn="1"/>
        </p:nvPicPr>
        <p:blipFill>
          <a:blip r:embed="rId3"/>
          <a:stretch>
            <a:fillRect/>
          </a:stretch>
        </p:blipFill>
        <p:spPr>
          <a:xfrm>
            <a:off x="2825595" y="551466"/>
            <a:ext cx="3492810" cy="877860"/>
          </a:xfrm>
          <a:prstGeom prst="rect">
            <a:avLst/>
          </a:prstGeom>
        </p:spPr>
      </p:pic>
      <p:sp>
        <p:nvSpPr>
          <p:cNvPr id="6" name="Title 1">
            <a:extLst>
              <a:ext uri="{FF2B5EF4-FFF2-40B4-BE49-F238E27FC236}">
                <a16:creationId xmlns:a16="http://schemas.microsoft.com/office/drawing/2014/main" id="{7448DD0C-4C1C-BD2C-2365-53D5FE55BE88}"/>
              </a:ext>
            </a:extLst>
          </p:cNvPr>
          <p:cNvSpPr txBox="1">
            <a:spLocks/>
          </p:cNvSpPr>
          <p:nvPr userDrawn="1"/>
        </p:nvSpPr>
        <p:spPr bwMode="auto">
          <a:xfrm>
            <a:off x="1550504" y="5620511"/>
            <a:ext cx="6818244" cy="99777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defTabSz="457200" rtl="0" eaLnBrk="0" fontAlgn="base" hangingPunct="0">
              <a:spcBef>
                <a:spcPct val="0"/>
              </a:spcBef>
              <a:spcAft>
                <a:spcPct val="0"/>
              </a:spcAft>
              <a:defRPr lang="en-US" sz="4000" b="1" i="0" kern="1200" smtClean="0">
                <a:solidFill>
                  <a:schemeClr val="tx1"/>
                </a:solidFill>
                <a:effectLst/>
                <a:latin typeface="Times New Roman" panose="02020603050405020304" pitchFamily="18" charset="0"/>
                <a:ea typeface="MS PGothic" pitchFamily="34" charset="-128"/>
                <a:cs typeface="Times New Roman" panose="02020603050405020304" pitchFamily="18" charset="0"/>
              </a:defRPr>
            </a:lvl1pPr>
            <a:lvl2pPr algn="ctr" defTabSz="457200" rtl="0" eaLnBrk="0" fontAlgn="base" hangingPunct="0">
              <a:spcBef>
                <a:spcPct val="0"/>
              </a:spcBef>
              <a:spcAft>
                <a:spcPct val="0"/>
              </a:spcAft>
              <a:defRPr sz="4400">
                <a:solidFill>
                  <a:schemeClr val="tx1"/>
                </a:solidFill>
                <a:latin typeface="Helvetica" charset="0"/>
                <a:ea typeface="MS PGothic" pitchFamily="34" charset="-128"/>
                <a:cs typeface="Helvetica" pitchFamily="34" charset="0"/>
              </a:defRPr>
            </a:lvl2pPr>
            <a:lvl3pPr algn="ctr" defTabSz="457200" rtl="0" eaLnBrk="0" fontAlgn="base" hangingPunct="0">
              <a:spcBef>
                <a:spcPct val="0"/>
              </a:spcBef>
              <a:spcAft>
                <a:spcPct val="0"/>
              </a:spcAft>
              <a:defRPr sz="4400">
                <a:solidFill>
                  <a:schemeClr val="tx1"/>
                </a:solidFill>
                <a:latin typeface="Helvetica" charset="0"/>
                <a:ea typeface="MS PGothic" pitchFamily="34" charset="-128"/>
                <a:cs typeface="Helvetica" pitchFamily="34" charset="0"/>
              </a:defRPr>
            </a:lvl3pPr>
            <a:lvl4pPr algn="ctr" defTabSz="457200" rtl="0" eaLnBrk="0" fontAlgn="base" hangingPunct="0">
              <a:spcBef>
                <a:spcPct val="0"/>
              </a:spcBef>
              <a:spcAft>
                <a:spcPct val="0"/>
              </a:spcAft>
              <a:defRPr sz="4400">
                <a:solidFill>
                  <a:schemeClr val="tx1"/>
                </a:solidFill>
                <a:latin typeface="Helvetica" charset="0"/>
                <a:ea typeface="MS PGothic" pitchFamily="34" charset="-128"/>
                <a:cs typeface="Helvetica" pitchFamily="34" charset="0"/>
              </a:defRPr>
            </a:lvl4pPr>
            <a:lvl5pPr algn="ctr" defTabSz="457200" rtl="0" eaLnBrk="0" fontAlgn="base" hangingPunct="0">
              <a:spcBef>
                <a:spcPct val="0"/>
              </a:spcBef>
              <a:spcAft>
                <a:spcPct val="0"/>
              </a:spcAft>
              <a:defRPr sz="4400">
                <a:solidFill>
                  <a:schemeClr val="tx1"/>
                </a:solidFill>
                <a:latin typeface="Helvetica" charset="0"/>
                <a:ea typeface="MS PGothic" pitchFamily="34" charset="-128"/>
                <a:cs typeface="Helvetica" pitchFamily="34" charset="0"/>
              </a:defRPr>
            </a:lvl5pPr>
            <a:lvl6pPr marL="457200" algn="ctr" defTabSz="457200" rtl="0" fontAlgn="base">
              <a:spcBef>
                <a:spcPct val="0"/>
              </a:spcBef>
              <a:spcAft>
                <a:spcPct val="0"/>
              </a:spcAft>
              <a:defRPr sz="4400">
                <a:solidFill>
                  <a:schemeClr val="tx1"/>
                </a:solidFill>
                <a:latin typeface="Helvetica" charset="0"/>
                <a:ea typeface="ＭＳ Ｐゴシック" charset="-128"/>
              </a:defRPr>
            </a:lvl6pPr>
            <a:lvl7pPr marL="914400" algn="ctr" defTabSz="457200" rtl="0" fontAlgn="base">
              <a:spcBef>
                <a:spcPct val="0"/>
              </a:spcBef>
              <a:spcAft>
                <a:spcPct val="0"/>
              </a:spcAft>
              <a:defRPr sz="4400">
                <a:solidFill>
                  <a:schemeClr val="tx1"/>
                </a:solidFill>
                <a:latin typeface="Helvetica" charset="0"/>
                <a:ea typeface="ＭＳ Ｐゴシック" charset="-128"/>
              </a:defRPr>
            </a:lvl7pPr>
            <a:lvl8pPr marL="1371600" algn="ctr" defTabSz="457200" rtl="0" fontAlgn="base">
              <a:spcBef>
                <a:spcPct val="0"/>
              </a:spcBef>
              <a:spcAft>
                <a:spcPct val="0"/>
              </a:spcAft>
              <a:defRPr sz="4400">
                <a:solidFill>
                  <a:schemeClr val="tx1"/>
                </a:solidFill>
                <a:latin typeface="Helvetica" charset="0"/>
                <a:ea typeface="ＭＳ Ｐゴシック" charset="-128"/>
              </a:defRPr>
            </a:lvl8pPr>
            <a:lvl9pPr marL="1828800" algn="ctr" defTabSz="457200" rtl="0" fontAlgn="base">
              <a:spcBef>
                <a:spcPct val="0"/>
              </a:spcBef>
              <a:spcAft>
                <a:spcPct val="0"/>
              </a:spcAft>
              <a:defRPr sz="4400">
                <a:solidFill>
                  <a:schemeClr val="tx1"/>
                </a:solidFill>
                <a:latin typeface="Helvetica" charset="0"/>
                <a:ea typeface="ＭＳ Ｐゴシック" charset="-128"/>
              </a:defRPr>
            </a:lvl9pPr>
          </a:lstStyle>
          <a:p>
            <a:endParaRPr lang="en-US" dirty="0"/>
          </a:p>
        </p:txBody>
      </p:sp>
    </p:spTree>
    <p:extLst>
      <p:ext uri="{BB962C8B-B14F-4D97-AF65-F5344CB8AC3E}">
        <p14:creationId xmlns:p14="http://schemas.microsoft.com/office/powerpoint/2010/main" val="456017889"/>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ea typeface="ＭＳ Ｐゴシック" pitchFamily="34" charset="-128"/>
                <a:cs typeface="+mn-cs"/>
              </a:defRPr>
            </a:lvl1pPr>
          </a:lstStyle>
          <a:p>
            <a:pPr>
              <a:defRPr/>
            </a:pPr>
            <a:fld id="{57444DE7-3573-48BD-BD90-EE52AB63CEB3}" type="datetime1">
              <a:rPr lang="en-US"/>
              <a:pPr>
                <a:defRPr/>
              </a:pPr>
              <a:t>4/29/2026</a:t>
            </a:fld>
            <a:endParaRPr lang="en-US"/>
          </a:p>
        </p:txBody>
      </p:sp>
      <p:sp>
        <p:nvSpPr>
          <p:cNvPr id="12"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13"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ea typeface="ＭＳ Ｐゴシック" pitchFamily="34" charset="-128"/>
                <a:cs typeface="+mn-cs"/>
              </a:defRPr>
            </a:lvl1pPr>
          </a:lstStyle>
          <a:p>
            <a:pPr>
              <a:defRPr/>
            </a:pPr>
            <a:fld id="{C6462982-389A-4912-BB22-3F72A134072D}" type="slidenum">
              <a:rPr lang="en-US"/>
              <a:pPr>
                <a:defRPr/>
              </a:pPr>
              <a:t>‹#›</a:t>
            </a:fld>
            <a:endParaRPr lang="en-US"/>
          </a:p>
        </p:txBody>
      </p:sp>
    </p:spTree>
    <p:extLst>
      <p:ext uri="{BB962C8B-B14F-4D97-AF65-F5344CB8AC3E}">
        <p14:creationId xmlns:p14="http://schemas.microsoft.com/office/powerpoint/2010/main" val="1967317580"/>
      </p:ext>
    </p:extLst>
  </p:cSld>
  <p:clrMap bg1="lt1" tx1="dk1" bg2="lt2" tx2="dk2" accent1="accent1" accent2="accent2" accent3="accent3" accent4="accent4" accent5="accent5" accent6="accent6" hlink="hlink" folHlink="folHlink"/>
  <p:sldLayoutIdLst>
    <p:sldLayoutId id="2147483678" r:id="rId1"/>
    <p:sldLayoutId id="2147483693" r:id="rId2"/>
    <p:sldLayoutId id="2147483679" r:id="rId3"/>
    <p:sldLayoutId id="2147483694" r:id="rId4"/>
    <p:sldLayoutId id="2147483695" r:id="rId5"/>
    <p:sldLayoutId id="2147483696" r:id="rId6"/>
    <p:sldLayoutId id="2147483697" r:id="rId7"/>
    <p:sldLayoutId id="2147483698" r:id="rId8"/>
    <p:sldLayoutId id="2147483692" r:id="rId9"/>
  </p:sldLayoutIdLst>
  <mc:AlternateContent xmlns:mc="http://schemas.openxmlformats.org/markup-compatibility/2006" xmlns:p14="http://schemas.microsoft.com/office/powerpoint/2010/main">
    <mc:Choice Requires="p14">
      <p:transition spd="slow" p14:dur="2250"/>
    </mc:Choice>
    <mc:Fallback xmlns="">
      <p:transition spd="slow"/>
    </mc:Fallback>
  </mc:AlternateContent>
  <p:txStyles>
    <p:titleStyle>
      <a:lvl1pPr algn="ctr" defTabSz="457200" rtl="0" eaLnBrk="0" fontAlgn="base" hangingPunct="0">
        <a:spcBef>
          <a:spcPct val="0"/>
        </a:spcBef>
        <a:spcAft>
          <a:spcPct val="0"/>
        </a:spcAft>
        <a:defRPr sz="4400" kern="1200">
          <a:solidFill>
            <a:schemeClr val="tx1"/>
          </a:solidFill>
          <a:latin typeface="+mj-lt"/>
          <a:ea typeface="MS PGothic" pitchFamily="34" charset="-128"/>
          <a:cs typeface="+mj-cs"/>
        </a:defRPr>
      </a:lvl1pPr>
      <a:lvl2pPr algn="ctr" defTabSz="457200" rtl="0" eaLnBrk="0" fontAlgn="base" hangingPunct="0">
        <a:spcBef>
          <a:spcPct val="0"/>
        </a:spcBef>
        <a:spcAft>
          <a:spcPct val="0"/>
        </a:spcAft>
        <a:defRPr sz="4400">
          <a:solidFill>
            <a:schemeClr val="tx1"/>
          </a:solidFill>
          <a:latin typeface="Helvetica" charset="0"/>
          <a:ea typeface="MS PGothic" pitchFamily="34" charset="-128"/>
          <a:cs typeface="Helvetica" pitchFamily="34" charset="0"/>
        </a:defRPr>
      </a:lvl2pPr>
      <a:lvl3pPr algn="ctr" defTabSz="457200" rtl="0" eaLnBrk="0" fontAlgn="base" hangingPunct="0">
        <a:spcBef>
          <a:spcPct val="0"/>
        </a:spcBef>
        <a:spcAft>
          <a:spcPct val="0"/>
        </a:spcAft>
        <a:defRPr sz="4400">
          <a:solidFill>
            <a:schemeClr val="tx1"/>
          </a:solidFill>
          <a:latin typeface="Helvetica" charset="0"/>
          <a:ea typeface="MS PGothic" pitchFamily="34" charset="-128"/>
          <a:cs typeface="Helvetica" pitchFamily="34" charset="0"/>
        </a:defRPr>
      </a:lvl3pPr>
      <a:lvl4pPr algn="ctr" defTabSz="457200" rtl="0" eaLnBrk="0" fontAlgn="base" hangingPunct="0">
        <a:spcBef>
          <a:spcPct val="0"/>
        </a:spcBef>
        <a:spcAft>
          <a:spcPct val="0"/>
        </a:spcAft>
        <a:defRPr sz="4400">
          <a:solidFill>
            <a:schemeClr val="tx1"/>
          </a:solidFill>
          <a:latin typeface="Helvetica" charset="0"/>
          <a:ea typeface="MS PGothic" pitchFamily="34" charset="-128"/>
          <a:cs typeface="Helvetica" pitchFamily="34" charset="0"/>
        </a:defRPr>
      </a:lvl4pPr>
      <a:lvl5pPr algn="ctr" defTabSz="457200" rtl="0" eaLnBrk="0" fontAlgn="base" hangingPunct="0">
        <a:spcBef>
          <a:spcPct val="0"/>
        </a:spcBef>
        <a:spcAft>
          <a:spcPct val="0"/>
        </a:spcAft>
        <a:defRPr sz="4400">
          <a:solidFill>
            <a:schemeClr val="tx1"/>
          </a:solidFill>
          <a:latin typeface="Helvetica" charset="0"/>
          <a:ea typeface="MS PGothic" pitchFamily="34" charset="-128"/>
          <a:cs typeface="Helvetica" pitchFamily="34" charset="0"/>
        </a:defRPr>
      </a:lvl5pPr>
      <a:lvl6pPr marL="457200" algn="ctr" defTabSz="457200" rtl="0" fontAlgn="base">
        <a:spcBef>
          <a:spcPct val="0"/>
        </a:spcBef>
        <a:spcAft>
          <a:spcPct val="0"/>
        </a:spcAft>
        <a:defRPr sz="4400">
          <a:solidFill>
            <a:schemeClr val="tx1"/>
          </a:solidFill>
          <a:latin typeface="Helvetica" charset="0"/>
          <a:ea typeface="ＭＳ Ｐゴシック" charset="-128"/>
        </a:defRPr>
      </a:lvl6pPr>
      <a:lvl7pPr marL="914400" algn="ctr" defTabSz="457200" rtl="0" fontAlgn="base">
        <a:spcBef>
          <a:spcPct val="0"/>
        </a:spcBef>
        <a:spcAft>
          <a:spcPct val="0"/>
        </a:spcAft>
        <a:defRPr sz="4400">
          <a:solidFill>
            <a:schemeClr val="tx1"/>
          </a:solidFill>
          <a:latin typeface="Helvetica" charset="0"/>
          <a:ea typeface="ＭＳ Ｐゴシック" charset="-128"/>
        </a:defRPr>
      </a:lvl7pPr>
      <a:lvl8pPr marL="1371600" algn="ctr" defTabSz="457200" rtl="0" fontAlgn="base">
        <a:spcBef>
          <a:spcPct val="0"/>
        </a:spcBef>
        <a:spcAft>
          <a:spcPct val="0"/>
        </a:spcAft>
        <a:defRPr sz="4400">
          <a:solidFill>
            <a:schemeClr val="tx1"/>
          </a:solidFill>
          <a:latin typeface="Helvetica" charset="0"/>
          <a:ea typeface="ＭＳ Ｐゴシック" charset="-128"/>
        </a:defRPr>
      </a:lvl8pPr>
      <a:lvl9pPr marL="1828800" algn="ctr" defTabSz="457200" rtl="0" fontAlgn="base">
        <a:spcBef>
          <a:spcPct val="0"/>
        </a:spcBef>
        <a:spcAft>
          <a:spcPct val="0"/>
        </a:spcAft>
        <a:defRPr sz="4400">
          <a:solidFill>
            <a:schemeClr val="tx1"/>
          </a:solidFill>
          <a:latin typeface="Helvetica" charset="0"/>
          <a:ea typeface="ＭＳ Ｐゴシック"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S PGothic" pitchFamily="34" charset="-128"/>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S PGothic" pitchFamily="34"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S PGothic" pitchFamily="34"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E187143B-7A84-F926-BC2F-B75ADEA4E410}"/>
              </a:ext>
            </a:extLst>
          </p:cNvPr>
          <p:cNvSpPr txBox="1"/>
          <p:nvPr/>
        </p:nvSpPr>
        <p:spPr>
          <a:xfrm>
            <a:off x="-71252" y="1639874"/>
            <a:ext cx="9286503" cy="1446550"/>
          </a:xfrm>
          <a:prstGeom prst="rect">
            <a:avLst/>
          </a:prstGeom>
          <a:noFill/>
        </p:spPr>
        <p:txBody>
          <a:bodyPr wrap="square">
            <a:spAutoFit/>
          </a:bodyPr>
          <a:lstStyle/>
          <a:p>
            <a:pPr algn="ctr"/>
            <a:r>
              <a:rPr lang="en-US" sz="4400" b="1" dirty="0"/>
              <a:t>Inside </a:t>
            </a:r>
            <a:r>
              <a:rPr lang="en-US" sz="4400" b="1" i="1" dirty="0"/>
              <a:t>Your</a:t>
            </a:r>
            <a:r>
              <a:rPr lang="en-US" sz="4400" b="1" dirty="0"/>
              <a:t> Issues: </a:t>
            </a:r>
            <a:br>
              <a:rPr lang="en-US" sz="4400" b="1" dirty="0"/>
            </a:br>
            <a:r>
              <a:rPr lang="en-US" sz="4400" dirty="0"/>
              <a:t>A Policy Power Briefing from ACMA</a:t>
            </a:r>
          </a:p>
        </p:txBody>
      </p:sp>
      <p:sp>
        <p:nvSpPr>
          <p:cNvPr id="3" name="TextBox 2">
            <a:extLst>
              <a:ext uri="{FF2B5EF4-FFF2-40B4-BE49-F238E27FC236}">
                <a16:creationId xmlns:a16="http://schemas.microsoft.com/office/drawing/2014/main" id="{A3697583-7335-C09D-63AC-5F081A6F2262}"/>
              </a:ext>
            </a:extLst>
          </p:cNvPr>
          <p:cNvSpPr txBox="1"/>
          <p:nvPr/>
        </p:nvSpPr>
        <p:spPr>
          <a:xfrm>
            <a:off x="0" y="3448411"/>
            <a:ext cx="9144000" cy="3231654"/>
          </a:xfrm>
          <a:prstGeom prst="rect">
            <a:avLst/>
          </a:prstGeom>
          <a:noFill/>
        </p:spPr>
        <p:txBody>
          <a:bodyPr wrap="square">
            <a:spAutoFit/>
          </a:bodyPr>
          <a:lstStyle/>
          <a:p>
            <a:pPr algn="ctr">
              <a:spcBef>
                <a:spcPts val="0"/>
              </a:spcBef>
            </a:pPr>
            <a:r>
              <a:rPr lang="en-US" sz="2400" b="1" dirty="0">
                <a:solidFill>
                  <a:srgbClr val="FF0000"/>
                </a:solidFill>
                <a:effectLst/>
                <a:latin typeface="Arial" panose="020B0604020202020204" pitchFamily="34" charset="0"/>
                <a:ea typeface="Calibri" panose="020F0502020204030204" pitchFamily="34" charset="0"/>
                <a:cs typeface="Arial" panose="020B0604020202020204" pitchFamily="34" charset="0"/>
              </a:rPr>
              <a:t>The American Commerce Marketing Association (ACMA) is the voice of the direct and remote marketing industry. </a:t>
            </a:r>
          </a:p>
          <a:p>
            <a:pPr algn="ctr">
              <a:spcBef>
                <a:spcPts val="0"/>
              </a:spcBef>
            </a:pPr>
            <a:endParaRPr lang="en-US" sz="2000" dirty="0">
              <a:latin typeface="Arial" panose="020B0604020202020204" pitchFamily="34" charset="0"/>
              <a:ea typeface="Calibri" panose="020F0502020204030204" pitchFamily="34" charset="0"/>
              <a:cs typeface="Arial" panose="020B0604020202020204" pitchFamily="34" charset="0"/>
            </a:endParaRPr>
          </a:p>
          <a:p>
            <a:pPr algn="ctr">
              <a:spcBef>
                <a:spcPts val="0"/>
              </a:spcBef>
            </a:pPr>
            <a:r>
              <a:rPr lang="en-US" sz="1700" i="1" dirty="0"/>
              <a:t>As the primary voice for the direct marketing industry, we represent our members on such issues as consumer privacy; postal rates; regulations and service; trade; tax laws and regulations; and regulatory and Congressional relations. </a:t>
            </a:r>
          </a:p>
          <a:p>
            <a:pPr algn="ctr">
              <a:spcBef>
                <a:spcPts val="0"/>
              </a:spcBef>
            </a:pPr>
            <a:endParaRPr lang="en-US" sz="1700" dirty="0">
              <a:effectLst/>
              <a:latin typeface="Arial" panose="020B0604020202020204" pitchFamily="34" charset="0"/>
              <a:ea typeface="Calibri" panose="020F0502020204030204" pitchFamily="34" charset="0"/>
              <a:cs typeface="Arial" panose="020B0604020202020204" pitchFamily="34" charset="0"/>
            </a:endParaRPr>
          </a:p>
          <a:p>
            <a:pPr algn="ctr">
              <a:spcBef>
                <a:spcPts val="0"/>
              </a:spcBef>
            </a:pPr>
            <a:endParaRPr lang="en-US" sz="1700" dirty="0">
              <a:latin typeface="Arial" panose="020B0604020202020204" pitchFamily="34" charset="0"/>
              <a:ea typeface="Calibri" panose="020F0502020204030204" pitchFamily="34" charset="0"/>
              <a:cs typeface="Arial" panose="020B0604020202020204" pitchFamily="34" charset="0"/>
            </a:endParaRPr>
          </a:p>
          <a:p>
            <a:pPr algn="ctr">
              <a:spcBef>
                <a:spcPts val="0"/>
              </a:spcBef>
            </a:pPr>
            <a:endParaRPr lang="en-US" sz="1700" dirty="0">
              <a:effectLst/>
              <a:latin typeface="Arial" panose="020B0604020202020204" pitchFamily="34" charset="0"/>
              <a:ea typeface="Calibri" panose="020F0502020204030204" pitchFamily="34" charset="0"/>
              <a:cs typeface="Arial" panose="020B0604020202020204" pitchFamily="34" charset="0"/>
            </a:endParaRPr>
          </a:p>
          <a:p>
            <a:pPr algn="ctr">
              <a:spcBef>
                <a:spcPts val="0"/>
              </a:spcBef>
            </a:pPr>
            <a:r>
              <a:rPr lang="en-US" sz="1700" b="1" dirty="0">
                <a:latin typeface="Arial" panose="020B0604020202020204" pitchFamily="34" charset="0"/>
                <a:ea typeface="Calibri" panose="020F0502020204030204" pitchFamily="34" charset="0"/>
                <a:cs typeface="Arial" panose="020B0604020202020204" pitchFamily="34" charset="0"/>
              </a:rPr>
              <a:t>Paul Miller, </a:t>
            </a:r>
            <a:r>
              <a:rPr lang="en-US" sz="1700" dirty="0">
                <a:latin typeface="Arial" panose="020B0604020202020204" pitchFamily="34" charset="0"/>
                <a:ea typeface="Calibri" panose="020F0502020204030204" pitchFamily="34" charset="0"/>
                <a:cs typeface="Arial" panose="020B0604020202020204" pitchFamily="34" charset="0"/>
              </a:rPr>
              <a:t>Executive Vice President &amp; Managing Director</a:t>
            </a:r>
          </a:p>
          <a:p>
            <a:pPr algn="ctr">
              <a:spcBef>
                <a:spcPts val="0"/>
              </a:spcBef>
            </a:pPr>
            <a:r>
              <a:rPr lang="en-US" sz="1700" b="1" dirty="0">
                <a:effectLst/>
                <a:latin typeface="Arial" panose="020B0604020202020204" pitchFamily="34" charset="0"/>
                <a:ea typeface="Calibri" panose="020F0502020204030204" pitchFamily="34" charset="0"/>
                <a:cs typeface="Arial" panose="020B0604020202020204" pitchFamily="34" charset="0"/>
              </a:rPr>
              <a:t>Lynn Noble, </a:t>
            </a:r>
            <a:r>
              <a:rPr lang="en-US" sz="1700" dirty="0">
                <a:effectLst/>
                <a:latin typeface="Arial" panose="020B0604020202020204" pitchFamily="34" charset="0"/>
                <a:ea typeface="Calibri" panose="020F0502020204030204" pitchFamily="34" charset="0"/>
                <a:cs typeface="Arial" panose="020B0604020202020204" pitchFamily="34" charset="0"/>
              </a:rPr>
              <a:t>Vice President, Industry Relations</a:t>
            </a:r>
          </a:p>
        </p:txBody>
      </p:sp>
    </p:spTree>
    <p:extLst>
      <p:ext uri="{BB962C8B-B14F-4D97-AF65-F5344CB8AC3E}">
        <p14:creationId xmlns:p14="http://schemas.microsoft.com/office/powerpoint/2010/main" val="1727071044"/>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A4A125-D45C-0DF6-011C-50625AD0DC2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2E0AD0D-766D-4AFA-83A8-023FB2284A82}"/>
              </a:ext>
            </a:extLst>
          </p:cNvPr>
          <p:cNvSpPr txBox="1"/>
          <p:nvPr/>
        </p:nvSpPr>
        <p:spPr>
          <a:xfrm>
            <a:off x="953379" y="1575551"/>
            <a:ext cx="7237242" cy="523220"/>
          </a:xfrm>
          <a:prstGeom prst="rect">
            <a:avLst/>
          </a:prstGeom>
          <a:noFill/>
        </p:spPr>
        <p:txBody>
          <a:bodyPr wrap="square">
            <a:spAutoFit/>
          </a:bodyPr>
          <a:lstStyle/>
          <a:p>
            <a:pPr algn="ctr"/>
            <a:r>
              <a:rPr lang="en-US" sz="2800" b="1" dirty="0"/>
              <a:t>USPS Throws a Bone: 2 New Promotions</a:t>
            </a:r>
            <a:endParaRPr lang="en-US" sz="2800" dirty="0"/>
          </a:p>
        </p:txBody>
      </p:sp>
      <p:sp>
        <p:nvSpPr>
          <p:cNvPr id="4" name="Rectangle 1">
            <a:extLst>
              <a:ext uri="{FF2B5EF4-FFF2-40B4-BE49-F238E27FC236}">
                <a16:creationId xmlns:a16="http://schemas.microsoft.com/office/drawing/2014/main" id="{1584286A-3684-1D5C-126A-FE3EF5D03EDA}"/>
              </a:ext>
            </a:extLst>
          </p:cNvPr>
          <p:cNvSpPr>
            <a:spLocks noChangeArrowheads="1"/>
          </p:cNvSpPr>
          <p:nvPr/>
        </p:nvSpPr>
        <p:spPr bwMode="auto">
          <a:xfrm>
            <a:off x="238284" y="2446517"/>
            <a:ext cx="8667432"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ctr"/>
            <a:endParaRPr lang="en-US" dirty="0"/>
          </a:p>
          <a:p>
            <a:pPr marL="285750" indent="-285750">
              <a:buFont typeface="Arial" panose="020B0604020202020204" pitchFamily="34" charset="0"/>
              <a:buChar char="•"/>
            </a:pPr>
            <a:r>
              <a:rPr lang="en-US" b="1" dirty="0"/>
              <a:t>Impact Messaging</a:t>
            </a:r>
            <a:r>
              <a:rPr lang="en-US" dirty="0"/>
              <a:t>: Provides a discount for campaigns that promote the Postal Service and mail.</a:t>
            </a:r>
            <a:br>
              <a:rPr lang="en-US" dirty="0"/>
            </a:br>
            <a:endParaRPr lang="en-US" dirty="0"/>
          </a:p>
          <a:p>
            <a:pPr marL="285750" indent="-285750">
              <a:buFont typeface="Arial" panose="020B0604020202020204" pitchFamily="34" charset="0"/>
              <a:buChar char="•"/>
            </a:pPr>
            <a:r>
              <a:rPr lang="en-US" b="1" dirty="0"/>
              <a:t>Direct Mail Discovery: </a:t>
            </a:r>
            <a:r>
              <a:rPr lang="en-US" dirty="0"/>
              <a:t>For new Direct Mail customers that provides a discount off the first 5,000 pieces and a credit to an </a:t>
            </a:r>
            <a:r>
              <a:rPr lang="en-US" dirty="0" err="1"/>
              <a:t>eDocSubmitter</a:t>
            </a:r>
            <a:r>
              <a:rPr lang="en-US" dirty="0"/>
              <a:t>. </a:t>
            </a:r>
            <a:br>
              <a:rPr lang="en-US" dirty="0"/>
            </a:br>
            <a:endParaRPr lang="en-US" dirty="0"/>
          </a:p>
          <a:p>
            <a:pPr marL="285750" indent="-285750">
              <a:buFont typeface="Arial" panose="020B0604020202020204" pitchFamily="34" charset="0"/>
              <a:buChar char="•"/>
            </a:pPr>
            <a:r>
              <a:rPr lang="en-US" dirty="0"/>
              <a:t>The already-existing </a:t>
            </a:r>
            <a:r>
              <a:rPr lang="en-US" b="1" dirty="0"/>
              <a:t>Tactile, Sensory and Interactive </a:t>
            </a:r>
            <a:r>
              <a:rPr lang="en-US" dirty="0"/>
              <a:t>will have two tiers of discounts to incent customer behavior. </a:t>
            </a:r>
          </a:p>
          <a:p>
            <a:endParaRPr lang="en-US" dirty="0"/>
          </a:p>
          <a:p>
            <a:pPr marL="285750" indent="-285750">
              <a:buFont typeface="Arial" panose="020B0604020202020204" pitchFamily="34" charset="0"/>
              <a:buChar char="•"/>
            </a:pPr>
            <a:r>
              <a:rPr lang="en-US" b="1" dirty="0"/>
              <a:t>DISCONTINUED: Continuous Contact </a:t>
            </a:r>
            <a:r>
              <a:rPr lang="en-US" dirty="0"/>
              <a:t>and </a:t>
            </a:r>
            <a:r>
              <a:rPr lang="en-US" b="1" dirty="0"/>
              <a:t>Catalog Insights</a:t>
            </a:r>
            <a:r>
              <a:rPr lang="en-US" dirty="0"/>
              <a:t>.</a:t>
            </a:r>
            <a:br>
              <a:rPr lang="en-US" dirty="0"/>
            </a:br>
            <a:endParaRPr lang="en-US" dirty="0"/>
          </a:p>
          <a:p>
            <a:pPr marR="0" lvl="0" algn="l" defTabSz="914400" rtl="0" eaLnBrk="0" fontAlgn="base" latinLnBrk="0" hangingPunct="0">
              <a:lnSpc>
                <a:spcPct val="100000"/>
              </a:lnSpc>
              <a:spcBef>
                <a:spcPct val="0"/>
              </a:spcBef>
              <a:spcAft>
                <a:spcPct val="0"/>
              </a:spcAft>
              <a:buClrTx/>
              <a:buSzTx/>
              <a:tabLst/>
            </a:pPr>
            <a:endParaRPr lang="en-US" altLang="en-US" dirty="0">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tabLst/>
            </a:pPr>
            <a:endParaRPr lang="en-US" altLang="en-US" dirty="0">
              <a:latin typeface="Arial" panose="020B0604020202020204" pitchFamily="34" charset="0"/>
            </a:endParaRPr>
          </a:p>
        </p:txBody>
      </p:sp>
    </p:spTree>
    <p:extLst>
      <p:ext uri="{BB962C8B-B14F-4D97-AF65-F5344CB8AC3E}">
        <p14:creationId xmlns:p14="http://schemas.microsoft.com/office/powerpoint/2010/main" val="2890414865"/>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E3C559-93A4-D849-389A-C16095976FB4}"/>
            </a:ext>
          </a:extLst>
        </p:cNvPr>
        <p:cNvGrpSpPr/>
        <p:nvPr/>
      </p:nvGrpSpPr>
      <p:grpSpPr>
        <a:xfrm>
          <a:off x="0" y="0"/>
          <a:ext cx="0" cy="0"/>
          <a:chOff x="0" y="0"/>
          <a:chExt cx="0" cy="0"/>
        </a:xfrm>
      </p:grpSpPr>
      <p:pic>
        <p:nvPicPr>
          <p:cNvPr id="9" name="Picture 8">
            <a:extLst>
              <a:ext uri="{FF2B5EF4-FFF2-40B4-BE49-F238E27FC236}">
                <a16:creationId xmlns:a16="http://schemas.microsoft.com/office/drawing/2014/main" id="{1318D173-A885-F417-F195-3BFB715790BC}"/>
              </a:ext>
            </a:extLst>
          </p:cNvPr>
          <p:cNvPicPr>
            <a:picLocks noChangeAspect="1"/>
          </p:cNvPicPr>
          <p:nvPr/>
        </p:nvPicPr>
        <p:blipFill>
          <a:blip r:embed="rId3"/>
          <a:stretch>
            <a:fillRect/>
          </a:stretch>
        </p:blipFill>
        <p:spPr>
          <a:xfrm>
            <a:off x="250368" y="1748345"/>
            <a:ext cx="8752114" cy="4954763"/>
          </a:xfrm>
          <a:prstGeom prst="rect">
            <a:avLst/>
          </a:prstGeom>
        </p:spPr>
      </p:pic>
    </p:spTree>
    <p:extLst>
      <p:ext uri="{BB962C8B-B14F-4D97-AF65-F5344CB8AC3E}">
        <p14:creationId xmlns:p14="http://schemas.microsoft.com/office/powerpoint/2010/main" val="1378293189"/>
      </p:ext>
    </p:extLst>
  </p:cSld>
  <p:clrMapOvr>
    <a:masterClrMapping/>
  </p:clrMapOvr>
  <mc:AlternateContent xmlns:mc="http://schemas.openxmlformats.org/markup-compatibility/2006" xmlns:p14="http://schemas.microsoft.com/office/powerpoint/2010/main">
    <mc:Choice Requires="p14">
      <p:transition spd="slow" p14:dur="2250" advClick="0" advTm="5000"/>
    </mc:Choice>
    <mc:Fallback xmlns="">
      <p:transition spd="slow" advClick="0" advTm="500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A48F40-C9EF-E83F-48C5-A83177C4657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1C01671-6479-1DC0-24F1-48BCE880D486}"/>
              </a:ext>
            </a:extLst>
          </p:cNvPr>
          <p:cNvSpPr txBox="1"/>
          <p:nvPr/>
        </p:nvSpPr>
        <p:spPr>
          <a:xfrm>
            <a:off x="426720" y="1525852"/>
            <a:ext cx="8667432" cy="954107"/>
          </a:xfrm>
          <a:prstGeom prst="rect">
            <a:avLst/>
          </a:prstGeom>
          <a:noFill/>
        </p:spPr>
        <p:txBody>
          <a:bodyPr wrap="square">
            <a:spAutoFit/>
          </a:bodyPr>
          <a:lstStyle/>
          <a:p>
            <a:pPr algn="ctr"/>
            <a:r>
              <a:rPr lang="en-US" sz="2800" b="1" dirty="0"/>
              <a:t>Tariffs Have Reshaped Marketing Strategies. </a:t>
            </a:r>
            <a:br>
              <a:rPr lang="en-US" sz="2800" b="1" dirty="0"/>
            </a:br>
            <a:r>
              <a:rPr lang="en-US" sz="2800" b="1" dirty="0"/>
              <a:t>Oh Wait…Here Come the Refunds…Um Maybe.</a:t>
            </a:r>
            <a:endParaRPr lang="en-US" sz="2800" dirty="0"/>
          </a:p>
        </p:txBody>
      </p:sp>
      <p:sp>
        <p:nvSpPr>
          <p:cNvPr id="4" name="Rectangle 1">
            <a:extLst>
              <a:ext uri="{FF2B5EF4-FFF2-40B4-BE49-F238E27FC236}">
                <a16:creationId xmlns:a16="http://schemas.microsoft.com/office/drawing/2014/main" id="{89EE3F88-13F0-3651-4821-43FD428B8ED8}"/>
              </a:ext>
            </a:extLst>
          </p:cNvPr>
          <p:cNvSpPr>
            <a:spLocks noChangeArrowheads="1"/>
          </p:cNvSpPr>
          <p:nvPr/>
        </p:nvSpPr>
        <p:spPr bwMode="auto">
          <a:xfrm>
            <a:off x="238284" y="2873783"/>
            <a:ext cx="8667432" cy="420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indent="-285750" defTabSz="914400" eaLnBrk="0" hangingPunct="0">
              <a:buFont typeface="Arial" panose="020B0604020202020204" pitchFamily="34" charset="0"/>
              <a:buChar char="•"/>
            </a:pPr>
            <a:r>
              <a:rPr lang="en-US" altLang="en-US" dirty="0">
                <a:latin typeface="Arial" panose="020B0604020202020204" pitchFamily="34" charset="0"/>
              </a:rPr>
              <a:t>Tariffs have been the “wild card” that has thrown nearly every merchant into an even greater period of chaos.</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dirty="0">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n-US" dirty="0">
                <a:latin typeface="Arial" panose="020B0604020202020204" pitchFamily="34" charset="0"/>
              </a:rPr>
              <a:t>Following the February Supreme Court ruling that determined President Trump’s International Emergency Economic Powers Act tariffs to be illegal, ACMA has been in close contact with our legal and lobbying firms to determine how those of you who paid them might be able to get refunds.</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dirty="0">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n-US" dirty="0">
                <a:latin typeface="Arial" panose="020B0604020202020204" pitchFamily="34" charset="0"/>
              </a:rPr>
              <a:t>Customs &amp; Border Protection (CBP) is developing a new automated tool to process the large volume of IEEPA refunds, using its Automated Commercial Environment (ACE).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dirty="0">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tabLst/>
            </a:pPr>
            <a:endParaRPr lang="en-US" altLang="en-US" sz="1500" dirty="0">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tabLst/>
            </a:pPr>
            <a:endParaRPr lang="en-US" altLang="en-US" dirty="0">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tabLst/>
            </a:pPr>
            <a:endParaRPr lang="en-US" altLang="en-US" dirty="0">
              <a:latin typeface="Arial" panose="020B0604020202020204" pitchFamily="34" charset="0"/>
            </a:endParaRPr>
          </a:p>
        </p:txBody>
      </p:sp>
    </p:spTree>
    <p:extLst>
      <p:ext uri="{BB962C8B-B14F-4D97-AF65-F5344CB8AC3E}">
        <p14:creationId xmlns:p14="http://schemas.microsoft.com/office/powerpoint/2010/main" val="193444849"/>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4CEE64-3269-84D6-B3D1-3F806D31AF6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BB6633F-7CDB-8CD3-981A-84ED180F8476}"/>
              </a:ext>
            </a:extLst>
          </p:cNvPr>
          <p:cNvSpPr txBox="1"/>
          <p:nvPr/>
        </p:nvSpPr>
        <p:spPr>
          <a:xfrm>
            <a:off x="2510430" y="1488350"/>
            <a:ext cx="4123140" cy="477054"/>
          </a:xfrm>
          <a:prstGeom prst="rect">
            <a:avLst/>
          </a:prstGeom>
          <a:noFill/>
        </p:spPr>
        <p:txBody>
          <a:bodyPr wrap="square">
            <a:spAutoFit/>
          </a:bodyPr>
          <a:lstStyle/>
          <a:p>
            <a:r>
              <a:rPr lang="en-US" sz="2500" b="1" dirty="0"/>
              <a:t>Tariffs Refunds Schedule</a:t>
            </a:r>
            <a:endParaRPr lang="en-US" sz="2500" dirty="0"/>
          </a:p>
        </p:txBody>
      </p:sp>
      <p:sp>
        <p:nvSpPr>
          <p:cNvPr id="4" name="Rectangle 1">
            <a:extLst>
              <a:ext uri="{FF2B5EF4-FFF2-40B4-BE49-F238E27FC236}">
                <a16:creationId xmlns:a16="http://schemas.microsoft.com/office/drawing/2014/main" id="{1384A93F-3D6E-C8AC-1946-3468C8BF102E}"/>
              </a:ext>
            </a:extLst>
          </p:cNvPr>
          <p:cNvSpPr>
            <a:spLocks noChangeArrowheads="1"/>
          </p:cNvSpPr>
          <p:nvPr/>
        </p:nvSpPr>
        <p:spPr bwMode="auto">
          <a:xfrm>
            <a:off x="238284" y="2326381"/>
            <a:ext cx="8667432" cy="45089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indent="-285750" defTabSz="914400" eaLnBrk="0" hangingPunct="0">
              <a:buFont typeface="Arial" panose="020B0604020202020204" pitchFamily="34" charset="0"/>
              <a:buChar char="•"/>
            </a:pPr>
            <a:r>
              <a:rPr lang="en-US" sz="1600" dirty="0"/>
              <a:t>CBP will issue IEEPA refunds in phases. In Phase 1, CBP will be issuing IEEPA refunds for certain unliquidated entries and certain liquidated entries up to 80 days past their liquidation date.</a:t>
            </a:r>
          </a:p>
          <a:p>
            <a:pPr marL="285750" indent="-285750" defTabSz="914400" eaLnBrk="0" hangingPunct="0">
              <a:buFont typeface="Arial" panose="020B0604020202020204" pitchFamily="34" charset="0"/>
              <a:buChar char="•"/>
            </a:pPr>
            <a:endParaRPr lang="en-US" sz="1600" dirty="0"/>
          </a:p>
          <a:p>
            <a:pPr marL="285750" indent="-285750" defTabSz="914400" eaLnBrk="0" hangingPunct="0">
              <a:buFont typeface="Arial" panose="020B0604020202020204" pitchFamily="34" charset="0"/>
              <a:buChar char="•"/>
            </a:pPr>
            <a:r>
              <a:rPr lang="en-US" sz="1600" dirty="0"/>
              <a:t>The new tool for processing IEEPA refunds is called </a:t>
            </a:r>
            <a:r>
              <a:rPr lang="en-US" sz="1600" b="1" dirty="0"/>
              <a:t>“Consolidated Administration and Processing of Entries”</a:t>
            </a:r>
            <a:r>
              <a:rPr lang="en-US" sz="1600" dirty="0"/>
              <a:t> (CAPE).</a:t>
            </a:r>
            <a:br>
              <a:rPr lang="en-US" sz="1600" dirty="0"/>
            </a:br>
            <a:endParaRPr lang="en-US" sz="1600" dirty="0"/>
          </a:p>
          <a:p>
            <a:pPr marL="285750" indent="-285750" defTabSz="914400" eaLnBrk="0" hangingPunct="0">
              <a:buFont typeface="Arial" panose="020B0604020202020204" pitchFamily="34" charset="0"/>
              <a:buChar char="•"/>
            </a:pPr>
            <a:r>
              <a:rPr lang="en-US" sz="1600" b="1" dirty="0"/>
              <a:t>Starting next week</a:t>
            </a:r>
            <a:r>
              <a:rPr lang="en-US" sz="1600" dirty="0"/>
              <a:t>, importers or their brokers, may start using CAPE to request IEEPA tariff refunds for eligible entries. No other party is authorized to request IEEPA tariff refunds.</a:t>
            </a:r>
          </a:p>
          <a:p>
            <a:pPr marL="285750" lvl="0" indent="-285750" defTabSz="914400" eaLnBrk="0" hangingPunct="0">
              <a:buFont typeface="Arial" panose="020B0604020202020204" pitchFamily="34" charset="0"/>
              <a:buChar char="•"/>
            </a:pPr>
            <a:endParaRPr lang="en-US" sz="1600" dirty="0"/>
          </a:p>
          <a:p>
            <a:pPr marL="285750" lvl="0" indent="-285750" defTabSz="914400" eaLnBrk="0" hangingPunct="0">
              <a:buFont typeface="Arial" panose="020B0604020202020204" pitchFamily="34" charset="0"/>
              <a:buChar char="•"/>
            </a:pPr>
            <a:r>
              <a:rPr lang="en-US" sz="1600" dirty="0"/>
              <a:t>Importers and authorized brokers should anticipate that valid IEEPA refunds will generally be issued within 60 - 90 days following acceptance of the CAPE Declaration, unless a compliance concern requires further CBP review.</a:t>
            </a:r>
          </a:p>
          <a:p>
            <a:pPr marL="285750" lvl="0" indent="-285750" defTabSz="914400" eaLnBrk="0" hangingPunct="0">
              <a:buFont typeface="Arial" panose="020B0604020202020204" pitchFamily="34" charset="0"/>
              <a:buChar char="•"/>
            </a:pPr>
            <a:endParaRPr lang="en-US" sz="1600" dirty="0"/>
          </a:p>
          <a:p>
            <a:pPr marL="285750" lvl="0" indent="-285750" defTabSz="914400" eaLnBrk="0" hangingPunct="0">
              <a:buFont typeface="Arial" panose="020B0604020202020204" pitchFamily="34" charset="0"/>
              <a:buChar char="•"/>
            </a:pPr>
            <a:r>
              <a:rPr lang="en-US" sz="1600" dirty="0"/>
              <a:t>Importers of record (IORs) and brokers should ensure they have an ACE Portal account and that their bank account information for refunds has been added to their account. </a:t>
            </a:r>
            <a:endParaRPr lang="en-US" altLang="en-US" sz="1600" dirty="0">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tabLst/>
            </a:pPr>
            <a:endParaRPr lang="en-US" altLang="en-US" sz="1500" dirty="0">
              <a:latin typeface="Arial" panose="020B0604020202020204" pitchFamily="34" charset="0"/>
            </a:endParaRPr>
          </a:p>
        </p:txBody>
      </p:sp>
    </p:spTree>
    <p:extLst>
      <p:ext uri="{BB962C8B-B14F-4D97-AF65-F5344CB8AC3E}">
        <p14:creationId xmlns:p14="http://schemas.microsoft.com/office/powerpoint/2010/main" val="44987370"/>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8BF217-BEE2-3DC2-83EA-F6E7E734C4A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BAC5A8B-76CD-CA4C-E843-FCE265ED3D0D}"/>
              </a:ext>
            </a:extLst>
          </p:cNvPr>
          <p:cNvSpPr txBox="1"/>
          <p:nvPr/>
        </p:nvSpPr>
        <p:spPr>
          <a:xfrm>
            <a:off x="914789" y="1653088"/>
            <a:ext cx="7314422" cy="477054"/>
          </a:xfrm>
          <a:prstGeom prst="rect">
            <a:avLst/>
          </a:prstGeom>
          <a:noFill/>
        </p:spPr>
        <p:txBody>
          <a:bodyPr wrap="square">
            <a:spAutoFit/>
          </a:bodyPr>
          <a:lstStyle/>
          <a:p>
            <a:r>
              <a:rPr lang="en-US" sz="2500" b="1" dirty="0"/>
              <a:t>Tax and Privacy: The Long Game for Marketers</a:t>
            </a:r>
            <a:endParaRPr lang="en-US" sz="2500" dirty="0"/>
          </a:p>
        </p:txBody>
      </p:sp>
      <p:sp>
        <p:nvSpPr>
          <p:cNvPr id="4" name="Rectangle 1">
            <a:extLst>
              <a:ext uri="{FF2B5EF4-FFF2-40B4-BE49-F238E27FC236}">
                <a16:creationId xmlns:a16="http://schemas.microsoft.com/office/drawing/2014/main" id="{05BB523C-20C7-3FFC-1145-1949B126F157}"/>
              </a:ext>
            </a:extLst>
          </p:cNvPr>
          <p:cNvSpPr>
            <a:spLocks noChangeArrowheads="1"/>
          </p:cNvSpPr>
          <p:nvPr/>
        </p:nvSpPr>
        <p:spPr bwMode="auto">
          <a:xfrm>
            <a:off x="238284" y="2514863"/>
            <a:ext cx="8667432" cy="4485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n-US" sz="1600" dirty="0">
                <a:latin typeface="Arial" panose="020B0604020202020204" pitchFamily="34" charset="0"/>
              </a:rPr>
              <a:t>Remote sales tax remains a top ACMA priority following the 2018 </a:t>
            </a:r>
            <a:r>
              <a:rPr lang="en-US" altLang="en-US" sz="1600" i="1" dirty="0">
                <a:latin typeface="Arial" panose="020B0604020202020204" pitchFamily="34" charset="0"/>
              </a:rPr>
              <a:t>South Dakota v. Wayfair </a:t>
            </a:r>
            <a:r>
              <a:rPr lang="en-US" altLang="en-US" sz="1600" dirty="0">
                <a:latin typeface="Arial" panose="020B0604020202020204" pitchFamily="34" charset="0"/>
              </a:rPr>
              <a:t>decision.</a:t>
            </a:r>
          </a:p>
          <a:p>
            <a:pPr marR="0" lvl="0" algn="l" defTabSz="914400" rtl="0" eaLnBrk="0" fontAlgn="base" latinLnBrk="0" hangingPunct="0">
              <a:lnSpc>
                <a:spcPct val="100000"/>
              </a:lnSpc>
              <a:spcBef>
                <a:spcPct val="0"/>
              </a:spcBef>
              <a:spcAft>
                <a:spcPct val="0"/>
              </a:spcAft>
              <a:buClrTx/>
              <a:buSzTx/>
              <a:tabLst/>
            </a:pPr>
            <a:endParaRPr lang="en-US" altLang="en-US" sz="1600" dirty="0">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n-US" sz="1600" dirty="0">
                <a:latin typeface="Arial" panose="020B0604020202020204" pitchFamily="34" charset="0"/>
              </a:rPr>
              <a:t>ACMA’s core objective is still federal legislation to simplify compliance so remote sellers are not forced to navigate more than 12,000 state and local </a:t>
            </a:r>
            <a:r>
              <a:rPr lang="en-US" altLang="en-US" sz="1600" b="1" dirty="0">
                <a:latin typeface="Arial" panose="020B0604020202020204" pitchFamily="34" charset="0"/>
              </a:rPr>
              <a:t>tax</a:t>
            </a:r>
            <a:r>
              <a:rPr lang="en-US" altLang="en-US" sz="1600" dirty="0">
                <a:latin typeface="Arial" panose="020B0604020202020204" pitchFamily="34" charset="0"/>
              </a:rPr>
              <a:t> jurisdictions.</a:t>
            </a:r>
          </a:p>
          <a:p>
            <a:pPr marR="0" lvl="0" algn="l" defTabSz="914400" rtl="0" eaLnBrk="0" fontAlgn="base" latinLnBrk="0" hangingPunct="0">
              <a:lnSpc>
                <a:spcPct val="100000"/>
              </a:lnSpc>
              <a:spcBef>
                <a:spcPct val="0"/>
              </a:spcBef>
              <a:spcAft>
                <a:spcPct val="0"/>
              </a:spcAft>
              <a:buClrTx/>
              <a:buSzTx/>
              <a:tabLst/>
            </a:pPr>
            <a:endParaRPr lang="en-US" altLang="en-US" sz="1600" dirty="0">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n-US" sz="1600" dirty="0">
                <a:latin typeface="Arial" panose="020B0604020202020204" pitchFamily="34" charset="0"/>
              </a:rPr>
              <a:t>The biggest challenge is that states have interpreted </a:t>
            </a:r>
            <a:r>
              <a:rPr lang="en-US" altLang="en-US" sz="1600" i="1" dirty="0">
                <a:latin typeface="Arial" panose="020B0604020202020204" pitchFamily="34" charset="0"/>
              </a:rPr>
              <a:t>Wayfair</a:t>
            </a:r>
            <a:r>
              <a:rPr lang="en-US" altLang="en-US" sz="1600" dirty="0">
                <a:latin typeface="Arial" panose="020B0604020202020204" pitchFamily="34" charset="0"/>
              </a:rPr>
              <a:t> differently, creating a fragmented, state-by-state compliance landscape for businesses </a:t>
            </a:r>
            <a:r>
              <a:rPr lang="en-US" altLang="en-US" sz="1600" b="1" dirty="0">
                <a:latin typeface="Arial" panose="020B0604020202020204" pitchFamily="34" charset="0"/>
              </a:rPr>
              <a:t>selling across state lines</a:t>
            </a:r>
            <a:r>
              <a:rPr lang="en-US" altLang="en-US" sz="1600" dirty="0">
                <a:latin typeface="Arial" panose="020B0604020202020204" pitchFamily="34" charset="0"/>
              </a:rPr>
              <a:t>.</a:t>
            </a:r>
          </a:p>
          <a:p>
            <a:pPr marR="0" lvl="0" algn="l" defTabSz="914400" rtl="0" eaLnBrk="0" fontAlgn="base" latinLnBrk="0" hangingPunct="0">
              <a:lnSpc>
                <a:spcPct val="100000"/>
              </a:lnSpc>
              <a:spcBef>
                <a:spcPct val="0"/>
              </a:spcBef>
              <a:spcAft>
                <a:spcPct val="0"/>
              </a:spcAft>
              <a:buClrTx/>
              <a:buSzTx/>
              <a:tabLst/>
            </a:pPr>
            <a:endParaRPr lang="en-US" altLang="en-US" sz="1600" dirty="0">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n-US" sz="1600" dirty="0">
                <a:latin typeface="Arial" panose="020B0604020202020204" pitchFamily="34" charset="0"/>
              </a:rPr>
              <a:t>In many cases, states have used </a:t>
            </a:r>
            <a:r>
              <a:rPr lang="en-US" altLang="en-US" sz="1600" i="1" dirty="0">
                <a:latin typeface="Arial" panose="020B0604020202020204" pitchFamily="34" charset="0"/>
              </a:rPr>
              <a:t>Wayfair</a:t>
            </a:r>
            <a:r>
              <a:rPr lang="en-US" altLang="en-US" sz="1600" dirty="0">
                <a:latin typeface="Arial" panose="020B0604020202020204" pitchFamily="34" charset="0"/>
              </a:rPr>
              <a:t> not just to require sales tax collection, but to justify attempts to </a:t>
            </a:r>
            <a:r>
              <a:rPr lang="en-US" altLang="en-US" sz="1600" b="1" dirty="0">
                <a:latin typeface="Arial" panose="020B0604020202020204" pitchFamily="34" charset="0"/>
              </a:rPr>
              <a:t>impose other taxes</a:t>
            </a:r>
            <a:r>
              <a:rPr lang="en-US" altLang="en-US" sz="1600" dirty="0">
                <a:latin typeface="Arial" panose="020B0604020202020204" pitchFamily="34" charset="0"/>
              </a:rPr>
              <a:t>, including business income taxes and related obligations, on remote sellers.</a:t>
            </a:r>
          </a:p>
          <a:p>
            <a:pPr marR="0" lvl="0" algn="l" defTabSz="914400" rtl="0" eaLnBrk="0" fontAlgn="base" latinLnBrk="0" hangingPunct="0">
              <a:lnSpc>
                <a:spcPct val="100000"/>
              </a:lnSpc>
              <a:spcBef>
                <a:spcPct val="0"/>
              </a:spcBef>
              <a:spcAft>
                <a:spcPct val="0"/>
              </a:spcAft>
              <a:buClrTx/>
              <a:buSzTx/>
              <a:tabLst/>
            </a:pPr>
            <a:endParaRPr lang="en-US" altLang="en-US" sz="1600" dirty="0">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n-US" sz="1600" dirty="0">
                <a:latin typeface="Arial" panose="020B0604020202020204" pitchFamily="34" charset="0"/>
              </a:rPr>
              <a:t>That has </a:t>
            </a:r>
            <a:r>
              <a:rPr lang="en-US" altLang="en-US" sz="1600" b="1" dirty="0">
                <a:latin typeface="Arial" panose="020B0604020202020204" pitchFamily="34" charset="0"/>
              </a:rPr>
              <a:t>increased legal uncertainty</a:t>
            </a:r>
            <a:r>
              <a:rPr lang="en-US" altLang="en-US" sz="1600" dirty="0">
                <a:latin typeface="Arial" panose="020B0604020202020204" pitchFamily="34" charset="0"/>
              </a:rPr>
              <a:t>, administrative burden, and compliance costs for companies that may have little or no physical presence in those states.</a:t>
            </a:r>
          </a:p>
          <a:p>
            <a:pPr marR="0" lvl="0" algn="l" defTabSz="914400" rtl="0" eaLnBrk="0" fontAlgn="base" latinLnBrk="0" hangingPunct="0">
              <a:lnSpc>
                <a:spcPct val="100000"/>
              </a:lnSpc>
              <a:spcBef>
                <a:spcPct val="0"/>
              </a:spcBef>
              <a:spcAft>
                <a:spcPct val="0"/>
              </a:spcAft>
              <a:buClrTx/>
              <a:buSzTx/>
              <a:tabLst/>
            </a:pPr>
            <a:endParaRPr lang="en-US" altLang="en-US" sz="1150" dirty="0">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tabLst/>
            </a:pPr>
            <a:endParaRPr lang="en-US" altLang="en-US" dirty="0">
              <a:latin typeface="Arial" panose="020B0604020202020204" pitchFamily="34" charset="0"/>
            </a:endParaRPr>
          </a:p>
        </p:txBody>
      </p:sp>
    </p:spTree>
    <p:extLst>
      <p:ext uri="{BB962C8B-B14F-4D97-AF65-F5344CB8AC3E}">
        <p14:creationId xmlns:p14="http://schemas.microsoft.com/office/powerpoint/2010/main" val="2416810695"/>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E1D61C-8702-522A-2EBE-7B611BD3BDD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98030F8-D747-E28D-1E43-6B8BF25E0463}"/>
              </a:ext>
            </a:extLst>
          </p:cNvPr>
          <p:cNvSpPr txBox="1"/>
          <p:nvPr/>
        </p:nvSpPr>
        <p:spPr>
          <a:xfrm>
            <a:off x="914789" y="1704824"/>
            <a:ext cx="7314422" cy="477054"/>
          </a:xfrm>
          <a:prstGeom prst="rect">
            <a:avLst/>
          </a:prstGeom>
          <a:noFill/>
        </p:spPr>
        <p:txBody>
          <a:bodyPr wrap="square">
            <a:spAutoFit/>
          </a:bodyPr>
          <a:lstStyle/>
          <a:p>
            <a:r>
              <a:rPr lang="en-US" sz="2500" b="1" dirty="0"/>
              <a:t>Tax and Privacy: The Long Game for Marketers</a:t>
            </a:r>
            <a:endParaRPr lang="en-US" sz="2500" dirty="0"/>
          </a:p>
        </p:txBody>
      </p:sp>
      <p:sp>
        <p:nvSpPr>
          <p:cNvPr id="4" name="Rectangle 1">
            <a:extLst>
              <a:ext uri="{FF2B5EF4-FFF2-40B4-BE49-F238E27FC236}">
                <a16:creationId xmlns:a16="http://schemas.microsoft.com/office/drawing/2014/main" id="{F5D409B4-32C9-ADE0-AC92-E5170B6CA1BE}"/>
              </a:ext>
            </a:extLst>
          </p:cNvPr>
          <p:cNvSpPr>
            <a:spLocks noChangeArrowheads="1"/>
          </p:cNvSpPr>
          <p:nvPr/>
        </p:nvSpPr>
        <p:spPr bwMode="auto">
          <a:xfrm>
            <a:off x="238284" y="2792234"/>
            <a:ext cx="8667432"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n-US" b="1" dirty="0">
                <a:latin typeface="Arial" panose="020B0604020202020204" pitchFamily="34" charset="0"/>
              </a:rPr>
              <a:t>ACMA has pushed back </a:t>
            </a:r>
            <a:r>
              <a:rPr lang="en-US" altLang="en-US" dirty="0">
                <a:latin typeface="Arial" panose="020B0604020202020204" pitchFamily="34" charset="0"/>
              </a:rPr>
              <a:t>directly in the courts, including a successful case against the </a:t>
            </a:r>
            <a:r>
              <a:rPr lang="en-US" altLang="en-US" b="1" dirty="0">
                <a:latin typeface="Arial" panose="020B0604020202020204" pitchFamily="34" charset="0"/>
              </a:rPr>
              <a:t>California Franchise Tax Board</a:t>
            </a:r>
            <a:r>
              <a:rPr lang="en-US" altLang="en-US" dirty="0">
                <a:latin typeface="Arial" panose="020B0604020202020204" pitchFamily="34" charset="0"/>
              </a:rPr>
              <a:t>, where it invalidated state publications that limited federal protections for remote sellers.</a:t>
            </a:r>
          </a:p>
          <a:p>
            <a:pPr marR="0" lvl="0" algn="l" defTabSz="914400" rtl="0" eaLnBrk="0" fontAlgn="base" latinLnBrk="0" hangingPunct="0">
              <a:lnSpc>
                <a:spcPct val="100000"/>
              </a:lnSpc>
              <a:spcBef>
                <a:spcPct val="0"/>
              </a:spcBef>
              <a:spcAft>
                <a:spcPct val="0"/>
              </a:spcAft>
              <a:buClrTx/>
              <a:buSzTx/>
              <a:tabLst/>
            </a:pPr>
            <a:endParaRPr lang="en-US" altLang="en-US" dirty="0">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n-US" dirty="0">
                <a:latin typeface="Arial" panose="020B0604020202020204" pitchFamily="34" charset="0"/>
              </a:rPr>
              <a:t>ACMA is also involved in similar litigation in </a:t>
            </a:r>
            <a:r>
              <a:rPr lang="en-US" altLang="en-US" b="1" dirty="0">
                <a:latin typeface="Arial" panose="020B0604020202020204" pitchFamily="34" charset="0"/>
              </a:rPr>
              <a:t>New York and New Jersey</a:t>
            </a:r>
            <a:r>
              <a:rPr lang="en-US" altLang="en-US" dirty="0">
                <a:latin typeface="Arial" panose="020B0604020202020204" pitchFamily="34" charset="0"/>
              </a:rPr>
              <a:t>, underscoring that this is not a one-state issue but a broader national trend.</a:t>
            </a:r>
          </a:p>
          <a:p>
            <a:pPr marR="0" lvl="0" algn="l" defTabSz="914400" rtl="0" eaLnBrk="0" fontAlgn="base" latinLnBrk="0" hangingPunct="0">
              <a:lnSpc>
                <a:spcPct val="100000"/>
              </a:lnSpc>
              <a:spcBef>
                <a:spcPct val="0"/>
              </a:spcBef>
              <a:spcAft>
                <a:spcPct val="0"/>
              </a:spcAft>
              <a:buClrTx/>
              <a:buSzTx/>
              <a:tabLst/>
            </a:pPr>
            <a:endParaRPr lang="en-US" altLang="en-US" dirty="0">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n-US" dirty="0">
                <a:latin typeface="Arial" panose="020B0604020202020204" pitchFamily="34" charset="0"/>
              </a:rPr>
              <a:t>The larger concern for marketers and remote businesses is that </a:t>
            </a:r>
            <a:r>
              <a:rPr lang="en-US" altLang="en-US" b="1" dirty="0">
                <a:latin typeface="Arial" panose="020B0604020202020204" pitchFamily="34" charset="0"/>
              </a:rPr>
              <a:t>state tax expansion continues to outpace federal clarity</a:t>
            </a:r>
            <a:r>
              <a:rPr lang="en-US" altLang="en-US" dirty="0">
                <a:latin typeface="Arial" panose="020B0604020202020204" pitchFamily="34" charset="0"/>
              </a:rPr>
              <a:t>, leaving companies exposed to growing complexity and risk. </a:t>
            </a:r>
          </a:p>
        </p:txBody>
      </p:sp>
    </p:spTree>
    <p:extLst>
      <p:ext uri="{BB962C8B-B14F-4D97-AF65-F5344CB8AC3E}">
        <p14:creationId xmlns:p14="http://schemas.microsoft.com/office/powerpoint/2010/main" val="304471371"/>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96A869-83F0-C943-63C9-65A63FAB9FE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953156D-3AD8-F36E-07E8-57B685E980CD}"/>
              </a:ext>
            </a:extLst>
          </p:cNvPr>
          <p:cNvSpPr txBox="1"/>
          <p:nvPr/>
        </p:nvSpPr>
        <p:spPr>
          <a:xfrm>
            <a:off x="914789" y="1608801"/>
            <a:ext cx="7314422" cy="477054"/>
          </a:xfrm>
          <a:prstGeom prst="rect">
            <a:avLst/>
          </a:prstGeom>
          <a:noFill/>
        </p:spPr>
        <p:txBody>
          <a:bodyPr wrap="square">
            <a:spAutoFit/>
          </a:bodyPr>
          <a:lstStyle/>
          <a:p>
            <a:r>
              <a:rPr lang="en-US" sz="2500" b="1" dirty="0"/>
              <a:t>Tax and Privacy: The Long Game for Marketers</a:t>
            </a:r>
            <a:endParaRPr lang="en-US" sz="2500" dirty="0"/>
          </a:p>
        </p:txBody>
      </p:sp>
      <p:sp>
        <p:nvSpPr>
          <p:cNvPr id="4" name="Rectangle 1">
            <a:extLst>
              <a:ext uri="{FF2B5EF4-FFF2-40B4-BE49-F238E27FC236}">
                <a16:creationId xmlns:a16="http://schemas.microsoft.com/office/drawing/2014/main" id="{50C58B36-6A97-1F39-10EE-56CC05309DC2}"/>
              </a:ext>
            </a:extLst>
          </p:cNvPr>
          <p:cNvSpPr>
            <a:spLocks noChangeArrowheads="1"/>
          </p:cNvSpPr>
          <p:nvPr/>
        </p:nvSpPr>
        <p:spPr bwMode="auto">
          <a:xfrm>
            <a:off x="238284" y="2386879"/>
            <a:ext cx="8667432"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n-US" dirty="0">
                <a:latin typeface="Arial" panose="020B0604020202020204" pitchFamily="34" charset="0"/>
              </a:rPr>
              <a:t>Consumer privacy protection laws represents another runaway train of sorts. More than a third of the states have various levels of </a:t>
            </a:r>
            <a:r>
              <a:rPr lang="en-US" altLang="en-US" b="1" dirty="0">
                <a:latin typeface="Arial" panose="020B0604020202020204" pitchFamily="34" charset="0"/>
              </a:rPr>
              <a:t>comprehensive state data privacy laws</a:t>
            </a:r>
            <a:r>
              <a:rPr lang="en-US" altLang="en-US" dirty="0">
                <a:latin typeface="Arial" panose="020B0604020202020204" pitchFamily="34" charset="0"/>
              </a:rPr>
              <a:t>, which results in compliance costs and regulatory burdens for businesses that operation nationwide.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dirty="0">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n-US" dirty="0">
                <a:latin typeface="Arial" panose="020B0604020202020204" pitchFamily="34" charset="0"/>
              </a:rPr>
              <a:t>As with tax, our thrust here has been to gain federal legislation to reduce these burdens while </a:t>
            </a:r>
            <a:r>
              <a:rPr lang="en-US" altLang="en-US" b="1" dirty="0">
                <a:latin typeface="Arial" panose="020B0604020202020204" pitchFamily="34" charset="0"/>
              </a:rPr>
              <a:t>strengthening consumer data protection</a:t>
            </a:r>
            <a:r>
              <a:rPr lang="en-US" altLang="en-US" dirty="0">
                <a:latin typeface="Arial" panose="020B0604020202020204" pitchFamily="34" charset="0"/>
              </a:rPr>
              <a:t>.</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dirty="0">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n-US" dirty="0">
                <a:latin typeface="Arial" panose="020B0604020202020204" pitchFamily="34" charset="0"/>
              </a:rPr>
              <a:t>Difficulty in gaining traction on this issue because “privacy” means something different to everyone you talk to in Washington. Expansion of AI only adds greater complexity to what warrants “privacy” concerns.</a:t>
            </a:r>
          </a:p>
          <a:p>
            <a:pPr marR="0" lvl="0" algn="l" defTabSz="914400" rtl="0" eaLnBrk="0" fontAlgn="base" latinLnBrk="0" hangingPunct="0">
              <a:lnSpc>
                <a:spcPct val="100000"/>
              </a:lnSpc>
              <a:spcBef>
                <a:spcPct val="0"/>
              </a:spcBef>
              <a:spcAft>
                <a:spcPct val="0"/>
              </a:spcAft>
              <a:buClrTx/>
              <a:buSzTx/>
              <a:tabLst/>
            </a:pPr>
            <a:endParaRPr lang="en-US" altLang="en-US" dirty="0">
              <a:latin typeface="Arial" panose="020B0604020202020204" pitchFamily="34" charset="0"/>
            </a:endParaRPr>
          </a:p>
        </p:txBody>
      </p:sp>
    </p:spTree>
    <p:extLst>
      <p:ext uri="{BB962C8B-B14F-4D97-AF65-F5344CB8AC3E}">
        <p14:creationId xmlns:p14="http://schemas.microsoft.com/office/powerpoint/2010/main" val="2226270123"/>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0CC865-9426-E19D-40E4-0BA51709C57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3EE60EE-A2DA-1EEB-3FC2-7DBF15D93C09}"/>
              </a:ext>
            </a:extLst>
          </p:cNvPr>
          <p:cNvSpPr txBox="1"/>
          <p:nvPr/>
        </p:nvSpPr>
        <p:spPr>
          <a:xfrm>
            <a:off x="2620771" y="1613042"/>
            <a:ext cx="3902458" cy="646331"/>
          </a:xfrm>
          <a:prstGeom prst="rect">
            <a:avLst/>
          </a:prstGeom>
          <a:noFill/>
        </p:spPr>
        <p:txBody>
          <a:bodyPr wrap="square">
            <a:spAutoFit/>
          </a:bodyPr>
          <a:lstStyle/>
          <a:p>
            <a:pPr algn="ctr"/>
            <a:r>
              <a:rPr lang="en-US" sz="3600" b="1" dirty="0"/>
              <a:t>The ACMA &amp; </a:t>
            </a:r>
            <a:r>
              <a:rPr lang="en-US" sz="3600" b="1" i="1" dirty="0"/>
              <a:t>You</a:t>
            </a:r>
            <a:endParaRPr lang="en-US" sz="3600" i="1" dirty="0"/>
          </a:p>
        </p:txBody>
      </p:sp>
      <p:sp>
        <p:nvSpPr>
          <p:cNvPr id="4" name="Rectangle 1">
            <a:extLst>
              <a:ext uri="{FF2B5EF4-FFF2-40B4-BE49-F238E27FC236}">
                <a16:creationId xmlns:a16="http://schemas.microsoft.com/office/drawing/2014/main" id="{593A2CA6-311C-A3D1-C2D4-6363F4412C47}"/>
              </a:ext>
            </a:extLst>
          </p:cNvPr>
          <p:cNvSpPr>
            <a:spLocks noChangeArrowheads="1"/>
          </p:cNvSpPr>
          <p:nvPr/>
        </p:nvSpPr>
        <p:spPr bwMode="auto">
          <a:xfrm>
            <a:off x="247968" y="2118241"/>
            <a:ext cx="8232003" cy="473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n-US" dirty="0">
                <a:latin typeface="Arial" panose="020B0604020202020204" pitchFamily="34" charset="0"/>
              </a:rPr>
              <a:t>ACMA’s role is to </a:t>
            </a:r>
            <a:r>
              <a:rPr lang="en-US" altLang="en-US" b="1" dirty="0">
                <a:latin typeface="Arial" panose="020B0604020202020204" pitchFamily="34" charset="0"/>
              </a:rPr>
              <a:t>cut through the noise</a:t>
            </a:r>
            <a:r>
              <a:rPr lang="en-US" altLang="en-US" dirty="0">
                <a:latin typeface="Arial" panose="020B0604020202020204" pitchFamily="34" charset="0"/>
              </a:rPr>
              <a:t>, track the issues that matter most, and advocate for policies that protect and advance the interests of marketers.</a:t>
            </a:r>
          </a:p>
          <a:p>
            <a:pPr marR="0" lvl="0" algn="l" defTabSz="914400" rtl="0" eaLnBrk="0" fontAlgn="base" latinLnBrk="0" hangingPunct="0">
              <a:lnSpc>
                <a:spcPct val="100000"/>
              </a:lnSpc>
              <a:spcBef>
                <a:spcPct val="0"/>
              </a:spcBef>
              <a:spcAft>
                <a:spcPct val="0"/>
              </a:spcAft>
              <a:buClrTx/>
              <a:buSzTx/>
              <a:tabLst/>
            </a:pPr>
            <a:endParaRPr lang="en-US" altLang="en-US" dirty="0">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n-US" dirty="0">
                <a:latin typeface="Arial" panose="020B0604020202020204" pitchFamily="34" charset="0"/>
              </a:rPr>
              <a:t>Acting as an industry coalition is essential; </a:t>
            </a:r>
            <a:r>
              <a:rPr lang="en-US" altLang="en-US" b="1" dirty="0">
                <a:latin typeface="Arial" panose="020B0604020202020204" pitchFamily="34" charset="0"/>
              </a:rPr>
              <a:t>collective engagement </a:t>
            </a:r>
            <a:r>
              <a:rPr lang="en-US" altLang="en-US" dirty="0">
                <a:latin typeface="Arial" panose="020B0604020202020204" pitchFamily="34" charset="0"/>
              </a:rPr>
              <a:t>carries more weight with policymakers than individual companies acting alone.</a:t>
            </a:r>
          </a:p>
          <a:p>
            <a:pPr marR="0" lvl="0" algn="l" defTabSz="914400" rtl="0" eaLnBrk="0" fontAlgn="base" latinLnBrk="0" hangingPunct="0">
              <a:lnSpc>
                <a:spcPct val="100000"/>
              </a:lnSpc>
              <a:spcBef>
                <a:spcPct val="0"/>
              </a:spcBef>
              <a:spcAft>
                <a:spcPct val="0"/>
              </a:spcAft>
              <a:buClrTx/>
              <a:buSzTx/>
              <a:tabLst/>
            </a:pPr>
            <a:endParaRPr lang="en-US" altLang="en-US" dirty="0">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n-US" dirty="0">
                <a:latin typeface="Arial" panose="020B0604020202020204" pitchFamily="34" charset="0"/>
              </a:rPr>
              <a:t>Businesses need to understand not only what is happening legislatively, but also where and </a:t>
            </a:r>
            <a:r>
              <a:rPr lang="en-US" altLang="en-US" b="1" dirty="0">
                <a:latin typeface="Arial" panose="020B0604020202020204" pitchFamily="34" charset="0"/>
              </a:rPr>
              <a:t>how you can engage </a:t>
            </a:r>
            <a:r>
              <a:rPr lang="en-US" altLang="en-US" dirty="0">
                <a:latin typeface="Arial" panose="020B0604020202020204" pitchFamily="34" charset="0"/>
              </a:rPr>
              <a:t>to influence outcomes.</a:t>
            </a:r>
          </a:p>
          <a:p>
            <a:pPr marR="0" lvl="0" algn="l" defTabSz="914400" rtl="0" eaLnBrk="0" fontAlgn="base" latinLnBrk="0" hangingPunct="0">
              <a:lnSpc>
                <a:spcPct val="100000"/>
              </a:lnSpc>
              <a:spcBef>
                <a:spcPct val="0"/>
              </a:spcBef>
              <a:spcAft>
                <a:spcPct val="0"/>
              </a:spcAft>
              <a:buClrTx/>
              <a:buSzTx/>
              <a:tabLst/>
            </a:pPr>
            <a:endParaRPr lang="en-US" altLang="en-US" dirty="0">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n-US" b="1" dirty="0">
                <a:latin typeface="Arial" panose="020B0604020202020204" pitchFamily="34" charset="0"/>
              </a:rPr>
              <a:t>Local action matters </a:t>
            </a:r>
            <a:r>
              <a:rPr lang="en-US" altLang="en-US" dirty="0">
                <a:latin typeface="Arial" panose="020B0604020202020204" pitchFamily="34" charset="0"/>
              </a:rPr>
              <a:t>alongside federal advocacy, especially as states play a larger role in shaping privacy, postal, and marketing-related policy.</a:t>
            </a:r>
          </a:p>
          <a:p>
            <a:pPr marR="0" lvl="0" algn="l" defTabSz="914400" rtl="0" eaLnBrk="0" fontAlgn="base" latinLnBrk="0" hangingPunct="0">
              <a:lnSpc>
                <a:spcPct val="100000"/>
              </a:lnSpc>
              <a:spcBef>
                <a:spcPct val="0"/>
              </a:spcBef>
              <a:spcAft>
                <a:spcPct val="0"/>
              </a:spcAft>
              <a:buClrTx/>
              <a:buSzTx/>
              <a:tabLst/>
            </a:pPr>
            <a:endParaRPr lang="en-US" altLang="en-US" dirty="0">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n-US" dirty="0">
                <a:latin typeface="Arial" panose="020B0604020202020204" pitchFamily="34" charset="0"/>
              </a:rPr>
              <a:t>The marketers who stay ahead of policy and regulatory changes </a:t>
            </a:r>
            <a:r>
              <a:rPr lang="en-US" altLang="en-US" b="1" dirty="0">
                <a:latin typeface="Arial" panose="020B0604020202020204" pitchFamily="34" charset="0"/>
              </a:rPr>
              <a:t>will be better positioned to protect their business strategies</a:t>
            </a:r>
            <a:r>
              <a:rPr lang="en-US" altLang="en-US" dirty="0">
                <a:latin typeface="Arial" panose="020B0604020202020204" pitchFamily="34" charset="0"/>
              </a:rPr>
              <a:t>, insulate their economics, and adapt before disruption hits the bottom line.</a:t>
            </a:r>
          </a:p>
        </p:txBody>
      </p:sp>
    </p:spTree>
    <p:extLst>
      <p:ext uri="{BB962C8B-B14F-4D97-AF65-F5344CB8AC3E}">
        <p14:creationId xmlns:p14="http://schemas.microsoft.com/office/powerpoint/2010/main" val="2373742235"/>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61C909-892F-3095-4C5F-606EEB4D0C7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2020845-A81E-93FC-F611-AC33C8B8D62D}"/>
              </a:ext>
            </a:extLst>
          </p:cNvPr>
          <p:cNvSpPr txBox="1"/>
          <p:nvPr/>
        </p:nvSpPr>
        <p:spPr>
          <a:xfrm>
            <a:off x="2614338" y="1626307"/>
            <a:ext cx="3915324" cy="646331"/>
          </a:xfrm>
          <a:prstGeom prst="rect">
            <a:avLst/>
          </a:prstGeom>
          <a:noFill/>
        </p:spPr>
        <p:txBody>
          <a:bodyPr wrap="square">
            <a:spAutoFit/>
          </a:bodyPr>
          <a:lstStyle/>
          <a:p>
            <a:r>
              <a:rPr lang="en-US" sz="3600" b="1" dirty="0"/>
              <a:t>The ACMA &amp; </a:t>
            </a:r>
            <a:r>
              <a:rPr lang="en-US" sz="3600" b="1" i="1" dirty="0"/>
              <a:t>You</a:t>
            </a:r>
            <a:endParaRPr lang="en-US" sz="3600" i="1" dirty="0"/>
          </a:p>
        </p:txBody>
      </p:sp>
      <p:sp>
        <p:nvSpPr>
          <p:cNvPr id="4" name="Rectangle 1">
            <a:extLst>
              <a:ext uri="{FF2B5EF4-FFF2-40B4-BE49-F238E27FC236}">
                <a16:creationId xmlns:a16="http://schemas.microsoft.com/office/drawing/2014/main" id="{1A06C642-F703-BFF7-A081-4F89185DB870}"/>
              </a:ext>
            </a:extLst>
          </p:cNvPr>
          <p:cNvSpPr>
            <a:spLocks noChangeArrowheads="1"/>
          </p:cNvSpPr>
          <p:nvPr/>
        </p:nvSpPr>
        <p:spPr bwMode="auto">
          <a:xfrm>
            <a:off x="238284" y="2634318"/>
            <a:ext cx="8667432" cy="41395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n-US" dirty="0">
                <a:latin typeface="Arial" panose="020B0604020202020204" pitchFamily="34" charset="0"/>
              </a:rPr>
              <a:t>ACMA’s role is to </a:t>
            </a:r>
            <a:r>
              <a:rPr lang="en-US" altLang="en-US" b="1" dirty="0">
                <a:latin typeface="Arial" panose="020B0604020202020204" pitchFamily="34" charset="0"/>
              </a:rPr>
              <a:t>protect your business from harmful policy decisions </a:t>
            </a:r>
            <a:r>
              <a:rPr lang="en-US" altLang="en-US" dirty="0">
                <a:latin typeface="Arial" panose="020B0604020202020204" pitchFamily="34" charset="0"/>
              </a:rPr>
              <a:t>coming out of Washington. Membership matters and the real influence comes from having engaged businesses in more congressional districts. The more local voices ACMA can activate, the more effective we are with lawmakers.</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dirty="0">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n-US" dirty="0">
                <a:latin typeface="Arial" panose="020B0604020202020204" pitchFamily="34" charset="0"/>
              </a:rPr>
              <a:t>Lawmakers </a:t>
            </a:r>
            <a:r>
              <a:rPr lang="en-US" altLang="en-US" b="1" dirty="0">
                <a:latin typeface="Arial" panose="020B0604020202020204" pitchFamily="34" charset="0"/>
              </a:rPr>
              <a:t>pay closest attention to the businesses and employers </a:t>
            </a:r>
            <a:r>
              <a:rPr lang="en-US" altLang="en-US" dirty="0">
                <a:latin typeface="Arial" panose="020B0604020202020204" pitchFamily="34" charset="0"/>
              </a:rPr>
              <a:t>in their own districts. When key votes arise, outreach from a constituent can help move a member of Congress in ways outside advocates cannot.</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dirty="0">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n-US" dirty="0">
                <a:latin typeface="Arial" panose="020B0604020202020204" pitchFamily="34" charset="0"/>
              </a:rPr>
              <a:t>That is especially important when legislation is being shaped by committee chairs and rank-and-file members with </a:t>
            </a:r>
            <a:r>
              <a:rPr lang="en-US" altLang="en-US" b="1" dirty="0">
                <a:latin typeface="Arial" panose="020B0604020202020204" pitchFamily="34" charset="0"/>
              </a:rPr>
              <a:t>direct influence over the outcome</a:t>
            </a:r>
            <a:r>
              <a:rPr lang="en-US" altLang="en-US" dirty="0">
                <a:latin typeface="Arial" panose="020B0604020202020204" pitchFamily="34" charset="0"/>
              </a:rPr>
              <a:t>.</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sz="1400" dirty="0">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tabLst/>
            </a:pPr>
            <a:endParaRPr lang="en-US" altLang="en-US" sz="1500" dirty="0">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tabLst/>
            </a:pPr>
            <a:endParaRPr lang="en-US" altLang="en-US" dirty="0">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tabLst/>
            </a:pPr>
            <a:endParaRPr lang="en-US" altLang="en-US" dirty="0">
              <a:latin typeface="Arial" panose="020B0604020202020204" pitchFamily="34" charset="0"/>
            </a:endParaRPr>
          </a:p>
        </p:txBody>
      </p:sp>
    </p:spTree>
    <p:extLst>
      <p:ext uri="{BB962C8B-B14F-4D97-AF65-F5344CB8AC3E}">
        <p14:creationId xmlns:p14="http://schemas.microsoft.com/office/powerpoint/2010/main" val="108304910"/>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DF4CA5-C44E-2B27-2862-B7A0BC14D03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83CEA87-CE00-63FE-31D6-E2242751BE51}"/>
              </a:ext>
            </a:extLst>
          </p:cNvPr>
          <p:cNvSpPr txBox="1"/>
          <p:nvPr/>
        </p:nvSpPr>
        <p:spPr>
          <a:xfrm>
            <a:off x="2688734" y="1608800"/>
            <a:ext cx="3950950" cy="646331"/>
          </a:xfrm>
          <a:prstGeom prst="rect">
            <a:avLst/>
          </a:prstGeom>
          <a:noFill/>
        </p:spPr>
        <p:txBody>
          <a:bodyPr wrap="square">
            <a:spAutoFit/>
          </a:bodyPr>
          <a:lstStyle/>
          <a:p>
            <a:r>
              <a:rPr lang="en-US" sz="3600" b="1" dirty="0"/>
              <a:t>The ACMA &amp; You</a:t>
            </a:r>
            <a:endParaRPr lang="en-US" sz="3600" dirty="0"/>
          </a:p>
        </p:txBody>
      </p:sp>
      <p:sp>
        <p:nvSpPr>
          <p:cNvPr id="4" name="Rectangle 1">
            <a:extLst>
              <a:ext uri="{FF2B5EF4-FFF2-40B4-BE49-F238E27FC236}">
                <a16:creationId xmlns:a16="http://schemas.microsoft.com/office/drawing/2014/main" id="{C2C64824-B11C-EE2C-EE92-FCA63EC4E53A}"/>
              </a:ext>
            </a:extLst>
          </p:cNvPr>
          <p:cNvSpPr>
            <a:spLocks noChangeArrowheads="1"/>
          </p:cNvSpPr>
          <p:nvPr/>
        </p:nvSpPr>
        <p:spPr bwMode="auto">
          <a:xfrm>
            <a:off x="330493" y="2459467"/>
            <a:ext cx="8667432"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n-US" dirty="0">
                <a:latin typeface="Arial" panose="020B0604020202020204" pitchFamily="34" charset="0"/>
              </a:rPr>
              <a:t>Advocacy is not just about passing good legislation; it is also about stopping harmful proposals before they gain momentum. </a:t>
            </a:r>
          </a:p>
          <a:p>
            <a:pPr marL="742950" lvl="1" indent="-285750" defTabSz="914400" eaLnBrk="0" hangingPunct="0">
              <a:buFont typeface="Arial" panose="020B0604020202020204" pitchFamily="34" charset="0"/>
              <a:buChar char="•"/>
            </a:pPr>
            <a:r>
              <a:rPr lang="en-US" altLang="en-US" b="1" dirty="0">
                <a:latin typeface="Arial" panose="020B0604020202020204" pitchFamily="34" charset="0"/>
              </a:rPr>
              <a:t>EXAMPLE</a:t>
            </a:r>
            <a:r>
              <a:rPr lang="en-US" altLang="en-US" dirty="0">
                <a:latin typeface="Arial" panose="020B0604020202020204" pitchFamily="34" charset="0"/>
              </a:rPr>
              <a:t>: For much of the 2010s, the ACMA protected the benefits from the 1992 </a:t>
            </a:r>
            <a:r>
              <a:rPr lang="en-US" altLang="en-US" i="1" dirty="0">
                <a:latin typeface="Arial" panose="020B0604020202020204" pitchFamily="34" charset="0"/>
              </a:rPr>
              <a:t>Quill v. North Dakota </a:t>
            </a:r>
            <a:r>
              <a:rPr lang="en-US" altLang="en-US" dirty="0">
                <a:latin typeface="Arial" panose="020B0604020202020204" pitchFamily="34" charset="0"/>
              </a:rPr>
              <a:t>precedent</a:t>
            </a:r>
            <a:r>
              <a:rPr lang="en-US" altLang="en-US" i="1" dirty="0">
                <a:latin typeface="Arial" panose="020B0604020202020204" pitchFamily="34" charset="0"/>
              </a:rPr>
              <a:t> </a:t>
            </a:r>
            <a:r>
              <a:rPr lang="en-US" altLang="en-US" dirty="0">
                <a:latin typeface="Arial" panose="020B0604020202020204" pitchFamily="34" charset="0"/>
              </a:rPr>
              <a:t>until losing by a 5-4 margin in </a:t>
            </a:r>
            <a:r>
              <a:rPr lang="en-US" altLang="en-US" i="1" dirty="0">
                <a:latin typeface="Arial" panose="020B0604020202020204" pitchFamily="34" charset="0"/>
              </a:rPr>
              <a:t>South Dakota v. Wayfair </a:t>
            </a:r>
            <a:r>
              <a:rPr lang="en-US" altLang="en-US" dirty="0">
                <a:latin typeface="Arial" panose="020B0604020202020204" pitchFamily="34" charset="0"/>
              </a:rPr>
              <a:t>in 2018. </a:t>
            </a:r>
          </a:p>
          <a:p>
            <a:pPr marL="742950" lvl="1" indent="-285750" defTabSz="914400" eaLnBrk="0" hangingPunct="0">
              <a:buFont typeface="Arial" panose="020B0604020202020204" pitchFamily="34" charset="0"/>
              <a:buChar char="•"/>
            </a:pPr>
            <a:r>
              <a:rPr lang="en-US" altLang="en-US" dirty="0">
                <a:latin typeface="Arial" panose="020B0604020202020204" pitchFamily="34" charset="0"/>
              </a:rPr>
              <a:t>If not for ACMA’s actions, </a:t>
            </a:r>
            <a:r>
              <a:rPr lang="en-US" altLang="en-US" i="1" dirty="0">
                <a:latin typeface="Arial" panose="020B0604020202020204" pitchFamily="34" charset="0"/>
              </a:rPr>
              <a:t>Quill</a:t>
            </a:r>
            <a:r>
              <a:rPr lang="en-US" altLang="en-US" dirty="0">
                <a:latin typeface="Arial" panose="020B0604020202020204" pitchFamily="34" charset="0"/>
              </a:rPr>
              <a:t> would have been overturned upwards of 10 years earlier.</a:t>
            </a:r>
          </a:p>
          <a:p>
            <a:pPr marL="742950" lvl="1" indent="-285750" defTabSz="914400" eaLnBrk="0" hangingPunct="0">
              <a:buFont typeface="Arial" panose="020B0604020202020204" pitchFamily="34" charset="0"/>
              <a:buChar char="•"/>
            </a:pPr>
            <a:r>
              <a:rPr lang="en-US" altLang="en-US" dirty="0">
                <a:latin typeface="Arial" panose="020B0604020202020204" pitchFamily="34" charset="0"/>
              </a:rPr>
              <a:t>ACMA members saved a fortune in costs, manpower, and the like while </a:t>
            </a:r>
            <a:r>
              <a:rPr lang="en-US" altLang="en-US" i="1" dirty="0">
                <a:latin typeface="Arial" panose="020B0604020202020204" pitchFamily="34" charset="0"/>
              </a:rPr>
              <a:t>Quill</a:t>
            </a:r>
            <a:r>
              <a:rPr lang="en-US" altLang="en-US" dirty="0">
                <a:latin typeface="Arial" panose="020B0604020202020204" pitchFamily="34" charset="0"/>
              </a:rPr>
              <a:t> continued to hang on.</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dirty="0">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n-US" dirty="0">
                <a:latin typeface="Arial" panose="020B0604020202020204" pitchFamily="34" charset="0"/>
              </a:rPr>
              <a:t>Policy wins happen vote by vote, office by office, and district by district.</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dirty="0">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n-US" dirty="0">
                <a:latin typeface="Arial" panose="020B0604020202020204" pitchFamily="34" charset="0"/>
              </a:rPr>
              <a:t>Your involvement gives ACMA more credibility, more reach, and more leverage where it counts most.</a:t>
            </a:r>
          </a:p>
          <a:p>
            <a:pPr marR="0" lvl="0" algn="l" defTabSz="914400" rtl="0" eaLnBrk="0" fontAlgn="base" latinLnBrk="0" hangingPunct="0">
              <a:lnSpc>
                <a:spcPct val="100000"/>
              </a:lnSpc>
              <a:spcBef>
                <a:spcPct val="0"/>
              </a:spcBef>
              <a:spcAft>
                <a:spcPct val="0"/>
              </a:spcAft>
              <a:buClrTx/>
              <a:buSzTx/>
              <a:tabLst/>
            </a:pPr>
            <a:endParaRPr lang="en-US" altLang="en-US" dirty="0">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tabLst/>
            </a:pPr>
            <a:endParaRPr lang="en-US" altLang="en-US" dirty="0">
              <a:latin typeface="Arial" panose="020B0604020202020204" pitchFamily="34" charset="0"/>
            </a:endParaRPr>
          </a:p>
        </p:txBody>
      </p:sp>
    </p:spTree>
    <p:extLst>
      <p:ext uri="{BB962C8B-B14F-4D97-AF65-F5344CB8AC3E}">
        <p14:creationId xmlns:p14="http://schemas.microsoft.com/office/powerpoint/2010/main" val="462986083"/>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130633-240F-695F-75EF-2D3BC825CC1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A7BBAE9-D9FB-A660-FFDA-680B46330798}"/>
              </a:ext>
            </a:extLst>
          </p:cNvPr>
          <p:cNvSpPr txBox="1"/>
          <p:nvPr/>
        </p:nvSpPr>
        <p:spPr>
          <a:xfrm>
            <a:off x="128226" y="1435913"/>
            <a:ext cx="9015774" cy="861774"/>
          </a:xfrm>
          <a:prstGeom prst="rect">
            <a:avLst/>
          </a:prstGeom>
          <a:noFill/>
        </p:spPr>
        <p:txBody>
          <a:bodyPr wrap="square">
            <a:spAutoFit/>
          </a:bodyPr>
          <a:lstStyle/>
          <a:p>
            <a:pPr algn="ctr"/>
            <a:r>
              <a:rPr lang="en-US" sz="2500" b="1" dirty="0"/>
              <a:t>OVERVIEW: How Washington Is Rewriting the Rules and Economics for Marketers</a:t>
            </a:r>
            <a:endParaRPr lang="en-US" sz="2500" dirty="0"/>
          </a:p>
        </p:txBody>
      </p:sp>
      <p:sp>
        <p:nvSpPr>
          <p:cNvPr id="4" name="Rectangle 1">
            <a:extLst>
              <a:ext uri="{FF2B5EF4-FFF2-40B4-BE49-F238E27FC236}">
                <a16:creationId xmlns:a16="http://schemas.microsoft.com/office/drawing/2014/main" id="{C55EF400-6215-F61E-5739-B7916601C4A5}"/>
              </a:ext>
            </a:extLst>
          </p:cNvPr>
          <p:cNvSpPr>
            <a:spLocks noChangeArrowheads="1"/>
          </p:cNvSpPr>
          <p:nvPr/>
        </p:nvSpPr>
        <p:spPr bwMode="auto">
          <a:xfrm>
            <a:off x="258854" y="2198995"/>
            <a:ext cx="8232003" cy="49552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b="0" i="0" u="none" strike="noStrike" cap="none" normalizeH="0" baseline="0" dirty="0">
              <a:ln>
                <a:noFill/>
              </a:ln>
              <a:solidFill>
                <a:schemeClr val="tx1"/>
              </a:solidFill>
              <a:effectLst/>
              <a:latin typeface="Arial" panose="020B0604020202020204" pitchFamily="34" charset="0"/>
            </a:endParaRPr>
          </a:p>
          <a:p>
            <a:pPr marL="285750" indent="-285750" defTabSz="914400" eaLnBrk="0" hangingPunct="0">
              <a:buFont typeface="Arial" panose="020B0604020202020204" pitchFamily="34" charset="0"/>
              <a:buChar char="•"/>
            </a:pPr>
            <a:r>
              <a:rPr lang="en-US" altLang="en-US" b="1" dirty="0">
                <a:latin typeface="Arial" panose="020B0604020202020204" pitchFamily="34" charset="0"/>
              </a:rPr>
              <a:t>Political and regulatory pressures </a:t>
            </a:r>
            <a:r>
              <a:rPr lang="en-US" altLang="en-US" dirty="0">
                <a:latin typeface="Arial" panose="020B0604020202020204" pitchFamily="34" charset="0"/>
              </a:rPr>
              <a:t>are forcing businesses to adapt faster as lawmakers and regulators take a more active role in the marketing ecosystem.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a:ln>
                  <a:noFill/>
                </a:ln>
                <a:solidFill>
                  <a:schemeClr val="tx1"/>
                </a:solidFill>
                <a:effectLst/>
                <a:latin typeface="Arial" panose="020B0604020202020204" pitchFamily="34" charset="0"/>
              </a:rPr>
              <a:t>Marketers are now at the center of </a:t>
            </a:r>
            <a:r>
              <a:rPr kumimoji="0" lang="en-US" altLang="en-US" b="1" i="0" u="none" strike="noStrike" cap="none" normalizeH="0" baseline="0" dirty="0">
                <a:ln>
                  <a:noFill/>
                </a:ln>
                <a:solidFill>
                  <a:schemeClr val="tx1"/>
                </a:solidFill>
                <a:effectLst/>
                <a:latin typeface="Arial" panose="020B0604020202020204" pitchFamily="34" charset="0"/>
              </a:rPr>
              <a:t>major policy fights </a:t>
            </a:r>
            <a:r>
              <a:rPr kumimoji="0" lang="en-US" altLang="en-US" b="0" i="0" u="none" strike="noStrike" cap="none" normalizeH="0" baseline="0" dirty="0">
                <a:ln>
                  <a:noFill/>
                </a:ln>
                <a:solidFill>
                  <a:schemeClr val="tx1"/>
                </a:solidFill>
                <a:effectLst/>
                <a:latin typeface="Arial" panose="020B0604020202020204" pitchFamily="34" charset="0"/>
              </a:rPr>
              <a:t>that directly affect business cost structures, customer reach, compliance burdens, and campaign performance.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a:ln>
                  <a:noFill/>
                </a:ln>
                <a:solidFill>
                  <a:schemeClr val="tx1"/>
                </a:solidFill>
                <a:effectLst/>
                <a:latin typeface="Arial" panose="020B0604020202020204" pitchFamily="34" charset="0"/>
              </a:rPr>
              <a:t>Decisions made in Washington, and increasingly in the states are shaping the economics of both </a:t>
            </a:r>
            <a:r>
              <a:rPr kumimoji="0" lang="en-US" altLang="en-US" b="1" i="0" u="none" strike="noStrike" cap="none" normalizeH="0" baseline="0" dirty="0">
                <a:ln>
                  <a:noFill/>
                </a:ln>
                <a:solidFill>
                  <a:schemeClr val="tx1"/>
                </a:solidFill>
                <a:effectLst/>
                <a:latin typeface="Arial" panose="020B0604020202020204" pitchFamily="34" charset="0"/>
              </a:rPr>
              <a:t>print and digital marketing</a:t>
            </a:r>
            <a:r>
              <a:rPr kumimoji="0" lang="en-US" altLang="en-US" b="0" i="0" u="none" strike="noStrike" cap="none" normalizeH="0" baseline="0" dirty="0">
                <a:ln>
                  <a:noFill/>
                </a:ln>
                <a:solidFill>
                  <a:schemeClr val="tx1"/>
                </a:solidFill>
                <a:effectLst/>
                <a:latin typeface="Arial" panose="020B0604020202020204" pitchFamily="34" charset="0"/>
              </a:rPr>
              <a:t>.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sz="1600" dirty="0">
              <a:latin typeface="Arial" panose="020B0604020202020204" pitchFamily="34" charset="0"/>
            </a:endParaRPr>
          </a:p>
          <a:p>
            <a:pPr algn="ctr" defTabSz="914400" eaLnBrk="0" hangingPunct="0"/>
            <a:endParaRPr lang="en-US" altLang="en-US" b="1" i="1" dirty="0">
              <a:solidFill>
                <a:srgbClr val="FF0000"/>
              </a:solidFill>
              <a:latin typeface="Arial" panose="020B0604020202020204" pitchFamily="34" charset="0"/>
            </a:endParaRPr>
          </a:p>
          <a:p>
            <a:pPr algn="ctr" defTabSz="914400" eaLnBrk="0" hangingPunct="0"/>
            <a:r>
              <a:rPr lang="en-US" altLang="en-US" b="1" i="1" dirty="0">
                <a:solidFill>
                  <a:srgbClr val="FF0000"/>
                </a:solidFill>
                <a:latin typeface="Arial" panose="020B0604020202020204" pitchFamily="34" charset="0"/>
              </a:rPr>
              <a:t>The policy horizon is no longer a background issue. It is becoming a core business variable for marketers and the companies they support.</a:t>
            </a:r>
          </a:p>
          <a:p>
            <a:pPr marR="0" lvl="0" algn="l" defTabSz="914400" rtl="0" eaLnBrk="0" fontAlgn="base" latinLnBrk="0" hangingPunct="0">
              <a:lnSpc>
                <a:spcPct val="100000"/>
              </a:lnSpc>
              <a:spcBef>
                <a:spcPct val="0"/>
              </a:spcBef>
              <a:spcAft>
                <a:spcPct val="0"/>
              </a:spcAft>
              <a:buClrTx/>
              <a:buSzTx/>
              <a:tabLst/>
            </a:pPr>
            <a:endParaRPr lang="en-US" altLang="en-US" sz="1600" dirty="0">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tabLst/>
            </a:pPr>
            <a:endParaRPr lang="en-US" altLang="en-US" sz="1600" dirty="0">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tabLst/>
            </a:pPr>
            <a:endParaRPr lang="en-US" altLang="en-US" sz="1600" dirty="0">
              <a:latin typeface="Arial" panose="020B0604020202020204" pitchFamily="34" charset="0"/>
            </a:endParaRPr>
          </a:p>
        </p:txBody>
      </p:sp>
    </p:spTree>
    <p:extLst>
      <p:ext uri="{BB962C8B-B14F-4D97-AF65-F5344CB8AC3E}">
        <p14:creationId xmlns:p14="http://schemas.microsoft.com/office/powerpoint/2010/main" val="1650320552"/>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60AF8B-08AD-F9AB-35AF-81EC25AFD37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7E46477-C11F-B763-3BDD-EEB35864FD60}"/>
              </a:ext>
            </a:extLst>
          </p:cNvPr>
          <p:cNvSpPr txBox="1"/>
          <p:nvPr/>
        </p:nvSpPr>
        <p:spPr>
          <a:xfrm>
            <a:off x="783771" y="1775055"/>
            <a:ext cx="8122723" cy="646331"/>
          </a:xfrm>
          <a:prstGeom prst="rect">
            <a:avLst/>
          </a:prstGeom>
          <a:noFill/>
        </p:spPr>
        <p:txBody>
          <a:bodyPr wrap="square">
            <a:spAutoFit/>
          </a:bodyPr>
          <a:lstStyle/>
          <a:p>
            <a:pPr algn="ctr"/>
            <a:r>
              <a:rPr lang="en-US" sz="3600" b="1" dirty="0"/>
              <a:t>ACMA National Forum: A Can’t Miss</a:t>
            </a:r>
            <a:endParaRPr lang="en-US" sz="3600" dirty="0"/>
          </a:p>
        </p:txBody>
      </p:sp>
      <p:pic>
        <p:nvPicPr>
          <p:cNvPr id="5" name="Picture 4">
            <a:extLst>
              <a:ext uri="{FF2B5EF4-FFF2-40B4-BE49-F238E27FC236}">
                <a16:creationId xmlns:a16="http://schemas.microsoft.com/office/drawing/2014/main" id="{9C019701-CF3E-A495-8B25-C342C2C43430}"/>
              </a:ext>
            </a:extLst>
          </p:cNvPr>
          <p:cNvPicPr>
            <a:picLocks noChangeAspect="1"/>
          </p:cNvPicPr>
          <p:nvPr/>
        </p:nvPicPr>
        <p:blipFill>
          <a:blip r:embed="rId3"/>
          <a:stretch>
            <a:fillRect/>
          </a:stretch>
        </p:blipFill>
        <p:spPr>
          <a:xfrm>
            <a:off x="2442042" y="2564464"/>
            <a:ext cx="4806179" cy="3744302"/>
          </a:xfrm>
          <a:prstGeom prst="rect">
            <a:avLst/>
          </a:prstGeom>
        </p:spPr>
      </p:pic>
    </p:spTree>
    <p:extLst>
      <p:ext uri="{BB962C8B-B14F-4D97-AF65-F5344CB8AC3E}">
        <p14:creationId xmlns:p14="http://schemas.microsoft.com/office/powerpoint/2010/main" val="412335238"/>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D32882-3D81-03CE-1B15-DC2F6ECC3E35}"/>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46A23BF6-B57B-C8B9-662B-8C9A5DE4C00D}"/>
              </a:ext>
            </a:extLst>
          </p:cNvPr>
          <p:cNvSpPr txBox="1"/>
          <p:nvPr/>
        </p:nvSpPr>
        <p:spPr>
          <a:xfrm>
            <a:off x="-71252" y="1639874"/>
            <a:ext cx="9286503" cy="1446550"/>
          </a:xfrm>
          <a:prstGeom prst="rect">
            <a:avLst/>
          </a:prstGeom>
          <a:noFill/>
        </p:spPr>
        <p:txBody>
          <a:bodyPr wrap="square">
            <a:spAutoFit/>
          </a:bodyPr>
          <a:lstStyle/>
          <a:p>
            <a:pPr algn="ctr"/>
            <a:r>
              <a:rPr lang="en-US" sz="4400" b="1" dirty="0"/>
              <a:t>Inside </a:t>
            </a:r>
            <a:r>
              <a:rPr lang="en-US" sz="4400" b="1" i="1" dirty="0"/>
              <a:t>Your</a:t>
            </a:r>
            <a:r>
              <a:rPr lang="en-US" sz="4400" b="1" dirty="0"/>
              <a:t> Issues: </a:t>
            </a:r>
            <a:br>
              <a:rPr lang="en-US" sz="4400" b="1" dirty="0"/>
            </a:br>
            <a:r>
              <a:rPr lang="en-US" sz="4400" dirty="0"/>
              <a:t>A Policy Power Briefing from ACMA</a:t>
            </a:r>
          </a:p>
        </p:txBody>
      </p:sp>
      <p:sp>
        <p:nvSpPr>
          <p:cNvPr id="3" name="TextBox 2">
            <a:extLst>
              <a:ext uri="{FF2B5EF4-FFF2-40B4-BE49-F238E27FC236}">
                <a16:creationId xmlns:a16="http://schemas.microsoft.com/office/drawing/2014/main" id="{4D5E30F9-3114-93A7-D00E-97E87D094C09}"/>
              </a:ext>
            </a:extLst>
          </p:cNvPr>
          <p:cNvSpPr txBox="1"/>
          <p:nvPr/>
        </p:nvSpPr>
        <p:spPr>
          <a:xfrm>
            <a:off x="-1" y="3971631"/>
            <a:ext cx="9144000" cy="1508105"/>
          </a:xfrm>
          <a:prstGeom prst="rect">
            <a:avLst/>
          </a:prstGeom>
          <a:noFill/>
        </p:spPr>
        <p:txBody>
          <a:bodyPr wrap="square">
            <a:spAutoFit/>
          </a:bodyPr>
          <a:lstStyle/>
          <a:p>
            <a:pPr algn="ctr">
              <a:spcBef>
                <a:spcPts val="0"/>
              </a:spcBef>
            </a:pPr>
            <a:r>
              <a:rPr lang="en-US" sz="2400" b="1" dirty="0">
                <a:effectLst/>
                <a:latin typeface="Arial" panose="020B0604020202020204" pitchFamily="34" charset="0"/>
                <a:ea typeface="Calibri" panose="020F0502020204030204" pitchFamily="34" charset="0"/>
                <a:cs typeface="Arial" panose="020B0604020202020204" pitchFamily="34" charset="0"/>
              </a:rPr>
              <a:t>CONTACT:</a:t>
            </a:r>
          </a:p>
          <a:p>
            <a:pPr algn="ctr">
              <a:spcBef>
                <a:spcPts val="0"/>
              </a:spcBef>
            </a:pPr>
            <a:endParaRPr lang="en-US" sz="1700" b="1" dirty="0">
              <a:effectLst/>
              <a:latin typeface="Arial" panose="020B0604020202020204" pitchFamily="34" charset="0"/>
              <a:ea typeface="Calibri" panose="020F0502020204030204" pitchFamily="34" charset="0"/>
              <a:cs typeface="Arial" panose="020B0604020202020204" pitchFamily="34" charset="0"/>
            </a:endParaRPr>
          </a:p>
          <a:p>
            <a:pPr algn="ctr">
              <a:spcBef>
                <a:spcPts val="0"/>
              </a:spcBef>
            </a:pPr>
            <a:r>
              <a:rPr lang="en-US" sz="1700" b="1" dirty="0">
                <a:latin typeface="Arial" panose="020B0604020202020204" pitchFamily="34" charset="0"/>
                <a:ea typeface="Calibri" panose="020F0502020204030204" pitchFamily="34" charset="0"/>
                <a:cs typeface="Arial" panose="020B0604020202020204" pitchFamily="34" charset="0"/>
              </a:rPr>
              <a:t>Paul Miller, pmiller@commercemarketing.org   914-669-8391</a:t>
            </a:r>
          </a:p>
          <a:p>
            <a:pPr algn="ctr">
              <a:spcBef>
                <a:spcPts val="0"/>
              </a:spcBef>
            </a:pPr>
            <a:endParaRPr lang="en-US" sz="1700" b="1" dirty="0">
              <a:latin typeface="Arial" panose="020B0604020202020204" pitchFamily="34" charset="0"/>
              <a:ea typeface="Calibri" panose="020F0502020204030204" pitchFamily="34" charset="0"/>
              <a:cs typeface="Arial" panose="020B0604020202020204" pitchFamily="34" charset="0"/>
            </a:endParaRPr>
          </a:p>
          <a:p>
            <a:pPr algn="ctr">
              <a:spcBef>
                <a:spcPts val="0"/>
              </a:spcBef>
            </a:pPr>
            <a:r>
              <a:rPr lang="en-US" sz="1700" b="1" dirty="0">
                <a:effectLst/>
                <a:latin typeface="Arial" panose="020B0604020202020204" pitchFamily="34" charset="0"/>
                <a:ea typeface="Calibri" panose="020F0502020204030204" pitchFamily="34" charset="0"/>
                <a:cs typeface="Arial" panose="020B0604020202020204" pitchFamily="34" charset="0"/>
              </a:rPr>
              <a:t>Lynn Noble, lnoble@commercemarketing.org   513-608-4749</a:t>
            </a:r>
          </a:p>
        </p:txBody>
      </p:sp>
    </p:spTree>
    <p:extLst>
      <p:ext uri="{BB962C8B-B14F-4D97-AF65-F5344CB8AC3E}">
        <p14:creationId xmlns:p14="http://schemas.microsoft.com/office/powerpoint/2010/main" val="4179572069"/>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DF0B56-09E1-1B18-48F7-17990C29B15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37DC96C-2E06-FED0-F3C1-FDE57FF38601}"/>
              </a:ext>
            </a:extLst>
          </p:cNvPr>
          <p:cNvSpPr txBox="1"/>
          <p:nvPr/>
        </p:nvSpPr>
        <p:spPr>
          <a:xfrm>
            <a:off x="128226" y="1435913"/>
            <a:ext cx="9015774" cy="861774"/>
          </a:xfrm>
          <a:prstGeom prst="rect">
            <a:avLst/>
          </a:prstGeom>
          <a:noFill/>
        </p:spPr>
        <p:txBody>
          <a:bodyPr wrap="square">
            <a:spAutoFit/>
          </a:bodyPr>
          <a:lstStyle/>
          <a:p>
            <a:pPr algn="ctr"/>
            <a:r>
              <a:rPr lang="en-US" sz="2500" b="1" dirty="0"/>
              <a:t>OVERVIEW: How Washington Is Rewriting the Rules and Economics for Marketers</a:t>
            </a:r>
            <a:endParaRPr lang="en-US" sz="2500" dirty="0"/>
          </a:p>
        </p:txBody>
      </p:sp>
      <p:sp>
        <p:nvSpPr>
          <p:cNvPr id="4" name="Rectangle 1">
            <a:extLst>
              <a:ext uri="{FF2B5EF4-FFF2-40B4-BE49-F238E27FC236}">
                <a16:creationId xmlns:a16="http://schemas.microsoft.com/office/drawing/2014/main" id="{0AA5F66A-5543-8E59-BDCD-8C20672CF4E3}"/>
              </a:ext>
            </a:extLst>
          </p:cNvPr>
          <p:cNvSpPr>
            <a:spLocks noChangeArrowheads="1"/>
          </p:cNvSpPr>
          <p:nvPr/>
        </p:nvSpPr>
        <p:spPr bwMode="auto">
          <a:xfrm>
            <a:off x="520111" y="2297687"/>
            <a:ext cx="8232003"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1" i="0" u="none" strike="noStrike" cap="none" normalizeH="0" baseline="0" dirty="0">
                <a:ln>
                  <a:noFill/>
                </a:ln>
                <a:solidFill>
                  <a:schemeClr val="tx1"/>
                </a:solidFill>
                <a:effectLst/>
                <a:latin typeface="Arial" panose="020B0604020202020204" pitchFamily="34" charset="0"/>
              </a:rPr>
              <a:t>Postal</a:t>
            </a:r>
            <a:r>
              <a:rPr kumimoji="0" lang="en-US" altLang="en-US" sz="1600" b="0" i="0" u="none" strike="noStrike" cap="none" normalizeH="0" baseline="0" dirty="0">
                <a:ln>
                  <a:noFill/>
                </a:ln>
                <a:solidFill>
                  <a:schemeClr val="tx1"/>
                </a:solidFill>
                <a:effectLst/>
                <a:latin typeface="Arial" panose="020B0604020202020204" pitchFamily="34" charset="0"/>
              </a:rPr>
              <a:t> policy changes and shifting requirements are affecting direct mail strategy, delivery expectations, and the value of postal discounts.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600" b="0" i="0" u="none" strike="noStrike" cap="none" normalizeH="0" baseline="0" dirty="0">
              <a:ln>
                <a:noFill/>
              </a:ln>
              <a:solidFill>
                <a:schemeClr val="tx1"/>
              </a:solidFill>
              <a:effectLst/>
              <a:latin typeface="Arial" panose="020B0604020202020204" pitchFamily="34" charset="0"/>
            </a:endParaRPr>
          </a:p>
          <a:p>
            <a:pPr marL="285750" lvl="0" indent="-285750" defTabSz="914400" eaLnBrk="0" hangingPunct="0">
              <a:buFont typeface="Arial" panose="020B0604020202020204" pitchFamily="34" charset="0"/>
              <a:buChar char="•"/>
            </a:pPr>
            <a:r>
              <a:rPr lang="en-US" altLang="en-US" sz="1600" b="1" dirty="0">
                <a:latin typeface="Arial" panose="020B0604020202020204" pitchFamily="34" charset="0"/>
              </a:rPr>
              <a:t>Tariffs</a:t>
            </a:r>
            <a:r>
              <a:rPr lang="en-US" altLang="en-US" sz="1600" dirty="0">
                <a:latin typeface="Arial" panose="020B0604020202020204" pitchFamily="34" charset="0"/>
              </a:rPr>
              <a:t> are increasing pressure on supply chains, input costs, and overall business planning, with downstream effects on marketing budgets and customer acquisition strategies. </a:t>
            </a:r>
          </a:p>
          <a:p>
            <a:pPr marL="285750" lvl="0" indent="-285750" defTabSz="914400" eaLnBrk="0" hangingPunct="0">
              <a:buFont typeface="Arial" panose="020B0604020202020204" pitchFamily="34" charset="0"/>
              <a:buChar char="•"/>
            </a:pPr>
            <a:endParaRPr lang="en-US" altLang="en-US" sz="1600" dirty="0">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1" i="0" u="none" strike="noStrike" cap="none" normalizeH="0" baseline="0" dirty="0">
                <a:ln>
                  <a:noFill/>
                </a:ln>
                <a:solidFill>
                  <a:schemeClr val="tx1"/>
                </a:solidFill>
                <a:effectLst/>
                <a:latin typeface="Arial" panose="020B0604020202020204" pitchFamily="34" charset="0"/>
              </a:rPr>
              <a:t>Privacy</a:t>
            </a:r>
            <a:r>
              <a:rPr kumimoji="0" lang="en-US" altLang="en-US" sz="1600" b="0" i="0" u="none" strike="noStrike" cap="none" normalizeH="0" baseline="0" dirty="0">
                <a:ln>
                  <a:noFill/>
                </a:ln>
                <a:solidFill>
                  <a:schemeClr val="tx1"/>
                </a:solidFill>
                <a:effectLst/>
                <a:latin typeface="Arial" panose="020B0604020202020204" pitchFamily="34" charset="0"/>
              </a:rPr>
              <a:t> laws are continuing to evolve, creating new compliance obligations and changing how marketers collect data, target audiences, and measure results. </a:t>
            </a:r>
            <a:br>
              <a:rPr kumimoji="0" lang="en-US" altLang="en-US" sz="1600" b="0" i="0" u="none" strike="noStrike" cap="none" normalizeH="0" baseline="0" dirty="0">
                <a:ln>
                  <a:noFill/>
                </a:ln>
                <a:solidFill>
                  <a:schemeClr val="tx1"/>
                </a:solidFill>
                <a:effectLst/>
                <a:latin typeface="Arial" panose="020B0604020202020204" pitchFamily="34" charset="0"/>
              </a:rPr>
            </a:br>
            <a:endParaRPr kumimoji="0" lang="en-US" altLang="en-US" sz="1600" b="0" i="0" u="none" strike="noStrike" cap="none" normalizeH="0" baseline="0" dirty="0">
              <a:ln>
                <a:noFill/>
              </a:ln>
              <a:solidFill>
                <a:schemeClr val="tx1"/>
              </a:solidFill>
              <a:effectLst/>
              <a:latin typeface="Arial" panose="020B0604020202020204" pitchFamily="34" charset="0"/>
            </a:endParaRPr>
          </a:p>
          <a:p>
            <a:pPr marL="285750" indent="-285750" defTabSz="914400" eaLnBrk="0" hangingPunct="0">
              <a:buFont typeface="Arial" panose="020B0604020202020204" pitchFamily="34" charset="0"/>
              <a:buChar char="•"/>
            </a:pPr>
            <a:r>
              <a:rPr lang="en-US" altLang="en-US" sz="1600" b="1" dirty="0">
                <a:latin typeface="Arial" panose="020B0604020202020204" pitchFamily="34" charset="0"/>
              </a:rPr>
              <a:t>Taxes:</a:t>
            </a:r>
            <a:r>
              <a:rPr lang="en-US" altLang="en-US" sz="1600" dirty="0">
                <a:latin typeface="Arial" panose="020B0604020202020204" pitchFamily="34" charset="0"/>
              </a:rPr>
              <a:t>  Remote sales tax remains a top ACMA priority following the 2018 South Dakota v. Wayfair decision.</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600" b="0" i="0" u="none" strike="noStrike" cap="none" normalizeH="0" baseline="0" dirty="0">
              <a:ln>
                <a:noFill/>
              </a:ln>
              <a:solidFill>
                <a:schemeClr val="tx1"/>
              </a:solidFill>
              <a:effectLst/>
              <a:latin typeface="Arial" panose="020B0604020202020204" pitchFamily="34" charset="0"/>
            </a:endParaRPr>
          </a:p>
          <a:p>
            <a:pPr marL="285750" indent="-285750" defTabSz="914400" eaLnBrk="0" hangingPunct="0">
              <a:buFont typeface="Arial" panose="020B0604020202020204" pitchFamily="34" charset="0"/>
              <a:buChar char="•"/>
            </a:pPr>
            <a:r>
              <a:rPr lang="en-US" sz="1600" dirty="0"/>
              <a:t>Since the 2018 Supreme Court </a:t>
            </a:r>
            <a:r>
              <a:rPr lang="en-US" sz="1600" i="1" dirty="0"/>
              <a:t>Wayfair</a:t>
            </a:r>
            <a:r>
              <a:rPr lang="en-US" sz="1600" dirty="0"/>
              <a:t> ruling, </a:t>
            </a:r>
            <a:r>
              <a:rPr lang="en-US" sz="1600" b="1" dirty="0"/>
              <a:t>state tax </a:t>
            </a:r>
            <a:r>
              <a:rPr lang="en-US" sz="1600" dirty="0"/>
              <a:t>expansion continues to outpace federal clarity, leaving companies exposed to growing complexity and risk.</a:t>
            </a:r>
          </a:p>
          <a:p>
            <a:pPr marL="285750" indent="-285750" defTabSz="914400" eaLnBrk="0" hangingPunct="0">
              <a:buFont typeface="Arial" panose="020B0604020202020204" pitchFamily="34" charset="0"/>
              <a:buChar char="•"/>
            </a:pPr>
            <a:endParaRPr kumimoji="0" lang="en-US" altLang="en-US" b="0" i="0" u="none" strike="noStrike" cap="none" normalizeH="0" baseline="0" dirty="0">
              <a:ln>
                <a:noFill/>
              </a:ln>
              <a:solidFill>
                <a:schemeClr val="tx1"/>
              </a:solidFill>
              <a:effectLst/>
              <a:latin typeface="Arial" panose="020B0604020202020204" pitchFamily="34" charset="0"/>
            </a:endParaRPr>
          </a:p>
          <a:p>
            <a:pPr defTabSz="914400" eaLnBrk="0" hangingPunct="0"/>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72183645"/>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04FD9F-AF47-D517-8ABE-A5518A75994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0F13625-FD15-7C0B-A927-4DBBB5F079B1}"/>
              </a:ext>
            </a:extLst>
          </p:cNvPr>
          <p:cNvSpPr txBox="1"/>
          <p:nvPr/>
        </p:nvSpPr>
        <p:spPr>
          <a:xfrm>
            <a:off x="128226" y="1501227"/>
            <a:ext cx="9015774" cy="584775"/>
          </a:xfrm>
          <a:prstGeom prst="rect">
            <a:avLst/>
          </a:prstGeom>
          <a:noFill/>
        </p:spPr>
        <p:txBody>
          <a:bodyPr wrap="square">
            <a:spAutoFit/>
          </a:bodyPr>
          <a:lstStyle/>
          <a:p>
            <a:pPr algn="ctr"/>
            <a:r>
              <a:rPr lang="en-US" sz="3200" b="1" dirty="0"/>
              <a:t>Postal Pricing and Catalog Mail</a:t>
            </a:r>
            <a:endParaRPr lang="en-US" sz="3200" dirty="0"/>
          </a:p>
        </p:txBody>
      </p:sp>
      <p:sp>
        <p:nvSpPr>
          <p:cNvPr id="4" name="Rectangle 1">
            <a:extLst>
              <a:ext uri="{FF2B5EF4-FFF2-40B4-BE49-F238E27FC236}">
                <a16:creationId xmlns:a16="http://schemas.microsoft.com/office/drawing/2014/main" id="{AE87288B-4F05-0EA9-BEE3-0B717334566C}"/>
              </a:ext>
            </a:extLst>
          </p:cNvPr>
          <p:cNvSpPr>
            <a:spLocks noChangeArrowheads="1"/>
          </p:cNvSpPr>
          <p:nvPr/>
        </p:nvSpPr>
        <p:spPr bwMode="auto">
          <a:xfrm>
            <a:off x="302397" y="2236263"/>
            <a:ext cx="8667432" cy="48013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lvl="0" indent="-285750" defTabSz="914400" eaLnBrk="0" hangingPunct="0">
              <a:buFont typeface="Arial" panose="020B0604020202020204" pitchFamily="34" charset="0"/>
              <a:buChar char="•"/>
            </a:pPr>
            <a:r>
              <a:rPr lang="en-US" altLang="en-US" dirty="0">
                <a:latin typeface="Arial" panose="020B0604020202020204" pitchFamily="34" charset="0"/>
              </a:rPr>
              <a:t>The USPS has proposed new mailing services price changes to take effect July 12, 2026, with overall mailing services prices rising by about 4.8%.</a:t>
            </a:r>
          </a:p>
          <a:p>
            <a:pPr lvl="0" defTabSz="914400" eaLnBrk="0" hangingPunct="0"/>
            <a:endParaRPr lang="en-US" altLang="en-US" dirty="0">
              <a:latin typeface="Arial" panose="020B0604020202020204" pitchFamily="34" charset="0"/>
            </a:endParaRPr>
          </a:p>
          <a:p>
            <a:pPr marL="285750" lvl="0" indent="-285750" defTabSz="914400" eaLnBrk="0" hangingPunct="0">
              <a:buFont typeface="Arial" panose="020B0604020202020204" pitchFamily="34" charset="0"/>
              <a:buChar char="•"/>
            </a:pPr>
            <a:r>
              <a:rPr lang="en-US" altLang="en-US" dirty="0">
                <a:latin typeface="Arial" panose="020B0604020202020204" pitchFamily="34" charset="0"/>
              </a:rPr>
              <a:t>For marketers, the practical takeaway is simple: </a:t>
            </a:r>
            <a:r>
              <a:rPr lang="en-US" altLang="en-US" b="1" dirty="0">
                <a:latin typeface="Arial" panose="020B0604020202020204" pitchFamily="34" charset="0"/>
              </a:rPr>
              <a:t>mail is getting more expensive again, putting added pressure on circulation strategy, format decisions, and return on marketing spend.</a:t>
            </a:r>
          </a:p>
          <a:p>
            <a:pPr marR="0" lvl="0" algn="l" defTabSz="914400" rtl="0" eaLnBrk="0" fontAlgn="base" latinLnBrk="0" hangingPunct="0">
              <a:lnSpc>
                <a:spcPct val="100000"/>
              </a:lnSpc>
              <a:spcBef>
                <a:spcPct val="0"/>
              </a:spcBef>
              <a:spcAft>
                <a:spcPct val="0"/>
              </a:spcAft>
              <a:buClrTx/>
              <a:buSzTx/>
              <a:tabLst/>
            </a:pPr>
            <a:endParaRPr lang="en-US" altLang="en-US" dirty="0">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n-US" b="1" dirty="0">
                <a:latin typeface="Arial" panose="020B0604020202020204" pitchFamily="34" charset="0"/>
              </a:rPr>
              <a:t>“Catalog Insights” promotion </a:t>
            </a:r>
            <a:r>
              <a:rPr lang="en-US" altLang="en-US" dirty="0">
                <a:latin typeface="Arial" panose="020B0604020202020204" pitchFamily="34" charset="0"/>
              </a:rPr>
              <a:t>expires June 30th. From 10/1/25 to 6/30/26, catalog mailers gained a </a:t>
            </a:r>
            <a:r>
              <a:rPr lang="en-US" altLang="en-US" b="1" dirty="0">
                <a:latin typeface="Arial" panose="020B0604020202020204" pitchFamily="34" charset="0"/>
              </a:rPr>
              <a:t>10% discount </a:t>
            </a:r>
            <a:r>
              <a:rPr lang="en-US" altLang="en-US" dirty="0">
                <a:latin typeface="Arial" panose="020B0604020202020204" pitchFamily="34" charset="0"/>
              </a:rPr>
              <a:t>just for checking off a catalog box on postal form.</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dirty="0">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n-US" dirty="0">
                <a:latin typeface="Arial" panose="020B0604020202020204" pitchFamily="34" charset="0"/>
              </a:rPr>
              <a:t>In July rate change, USPS offers a considerably </a:t>
            </a:r>
            <a:r>
              <a:rPr lang="en-US" altLang="en-US" i="1" dirty="0">
                <a:latin typeface="Arial" panose="020B0604020202020204" pitchFamily="34" charset="0"/>
              </a:rPr>
              <a:t>smaller</a:t>
            </a:r>
            <a:r>
              <a:rPr lang="en-US" altLang="en-US" dirty="0">
                <a:latin typeface="Arial" panose="020B0604020202020204" pitchFamily="34" charset="0"/>
              </a:rPr>
              <a:t> mail incentive.</a:t>
            </a:r>
            <a:br>
              <a:rPr lang="en-US" altLang="en-US" dirty="0">
                <a:latin typeface="Arial" panose="020B0604020202020204" pitchFamily="34" charset="0"/>
              </a:rPr>
            </a:br>
            <a:endParaRPr lang="en-US" altLang="en-US" dirty="0">
              <a:latin typeface="Arial" panose="020B0604020202020204" pitchFamily="34" charset="0"/>
            </a:endParaRPr>
          </a:p>
          <a:p>
            <a:pPr marL="285750" indent="-285750" defTabSz="914400" eaLnBrk="0" hangingPunct="0">
              <a:buFont typeface="Arial" panose="020B0604020202020204" pitchFamily="34" charset="0"/>
              <a:buChar char="•"/>
            </a:pPr>
            <a:r>
              <a:rPr lang="en-US" altLang="en-US" dirty="0">
                <a:latin typeface="Arial" panose="020B0604020202020204" pitchFamily="34" charset="0"/>
              </a:rPr>
              <a:t>Even modest postal increases can force marketers to rethink volume, targeting, frequency, and customer acquisition math.</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dirty="0">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tabLst/>
            </a:pPr>
            <a:endParaRPr lang="en-US" altLang="en-US" dirty="0">
              <a:latin typeface="Arial" panose="020B0604020202020204" pitchFamily="34" charset="0"/>
            </a:endParaRPr>
          </a:p>
        </p:txBody>
      </p:sp>
    </p:spTree>
    <p:extLst>
      <p:ext uri="{BB962C8B-B14F-4D97-AF65-F5344CB8AC3E}">
        <p14:creationId xmlns:p14="http://schemas.microsoft.com/office/powerpoint/2010/main" val="3785035192"/>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DEC4DC-FB7B-0958-CDF8-1AE1A787E17B}"/>
              </a:ext>
            </a:extLst>
          </p:cNvPr>
          <p:cNvSpPr>
            <a:spLocks noGrp="1"/>
          </p:cNvSpPr>
          <p:nvPr>
            <p:ph type="ctrTitle" idx="4294967295"/>
          </p:nvPr>
        </p:nvSpPr>
        <p:spPr>
          <a:xfrm>
            <a:off x="345440" y="1052880"/>
            <a:ext cx="8686800" cy="1225120"/>
          </a:xfrm>
        </p:spPr>
        <p:txBody>
          <a:bodyPr/>
          <a:lstStyle/>
          <a:p>
            <a:r>
              <a:rPr lang="en-US" b="1" dirty="0"/>
              <a:t>USPS Rate Increase – July ’26</a:t>
            </a:r>
          </a:p>
        </p:txBody>
      </p:sp>
      <p:sp>
        <p:nvSpPr>
          <p:cNvPr id="4" name="TextBox 3">
            <a:extLst>
              <a:ext uri="{FF2B5EF4-FFF2-40B4-BE49-F238E27FC236}">
                <a16:creationId xmlns:a16="http://schemas.microsoft.com/office/drawing/2014/main" id="{1768577A-F73C-A9E1-152F-7148B561F027}"/>
              </a:ext>
            </a:extLst>
          </p:cNvPr>
          <p:cNvSpPr txBox="1"/>
          <p:nvPr/>
        </p:nvSpPr>
        <p:spPr>
          <a:xfrm>
            <a:off x="772160" y="2158253"/>
            <a:ext cx="8260080" cy="4135106"/>
          </a:xfrm>
          <a:prstGeom prst="rect">
            <a:avLst/>
          </a:prstGeom>
          <a:noFill/>
        </p:spPr>
        <p:txBody>
          <a:bodyPr wrap="square">
            <a:spAutoFit/>
          </a:bodyPr>
          <a:lstStyle/>
          <a:p>
            <a:pPr algn="l">
              <a:lnSpc>
                <a:spcPts val="3240"/>
              </a:lnSpc>
              <a:buNone/>
            </a:pPr>
            <a:r>
              <a:rPr lang="en-US" b="1" i="0" dirty="0">
                <a:solidFill>
                  <a:srgbClr val="FF0000"/>
                </a:solidFill>
                <a:effectLst/>
                <a:latin typeface="Arial" panose="020B0604020202020204" pitchFamily="34" charset="0"/>
                <a:cs typeface="Arial" panose="020B0604020202020204" pitchFamily="34" charset="0"/>
              </a:rPr>
              <a:t>Marketing Mail Letters</a:t>
            </a:r>
            <a:endParaRPr lang="en-US" b="0" i="0" dirty="0">
              <a:solidFill>
                <a:srgbClr val="FF0000"/>
              </a:solidFill>
              <a:effectLst/>
              <a:latin typeface="Arial" panose="020B0604020202020204" pitchFamily="34" charset="0"/>
              <a:cs typeface="Arial" panose="020B0604020202020204" pitchFamily="34" charset="0"/>
            </a:endParaRPr>
          </a:p>
          <a:p>
            <a:pPr marL="285750" indent="-285750" algn="l">
              <a:lnSpc>
                <a:spcPts val="2160"/>
              </a:lnSpc>
              <a:buFont typeface="Arial" panose="020B0604020202020204" pitchFamily="34" charset="0"/>
              <a:buChar char="•"/>
            </a:pPr>
            <a:r>
              <a:rPr lang="en-US" b="0" i="0" dirty="0">
                <a:solidFill>
                  <a:srgbClr val="55565A"/>
                </a:solidFill>
                <a:effectLst/>
                <a:latin typeface="Arial" panose="020B0604020202020204" pitchFamily="34" charset="0"/>
                <a:cs typeface="Arial" panose="020B0604020202020204" pitchFamily="34" charset="0"/>
              </a:rPr>
              <a:t>Average increases around </a:t>
            </a:r>
            <a:r>
              <a:rPr lang="en-US" b="1" i="0" dirty="0">
                <a:solidFill>
                  <a:srgbClr val="55565A"/>
                </a:solidFill>
                <a:effectLst/>
                <a:latin typeface="Arial" panose="020B0604020202020204" pitchFamily="34" charset="0"/>
                <a:cs typeface="Arial" panose="020B0604020202020204" pitchFamily="34" charset="0"/>
              </a:rPr>
              <a:t>5.47%–6.5%</a:t>
            </a:r>
            <a:endParaRPr lang="en-US" b="0" i="0" dirty="0">
              <a:solidFill>
                <a:srgbClr val="55565A"/>
              </a:solidFill>
              <a:effectLst/>
              <a:latin typeface="Arial" panose="020B0604020202020204" pitchFamily="34" charset="0"/>
              <a:cs typeface="Arial" panose="020B0604020202020204" pitchFamily="34" charset="0"/>
            </a:endParaRPr>
          </a:p>
          <a:p>
            <a:pPr marL="285750" indent="-285750" algn="l">
              <a:lnSpc>
                <a:spcPts val="2160"/>
              </a:lnSpc>
              <a:buFont typeface="Arial" panose="020B0604020202020204" pitchFamily="34" charset="0"/>
              <a:buChar char="•"/>
            </a:pPr>
            <a:r>
              <a:rPr lang="en-US" b="0" i="0" dirty="0">
                <a:solidFill>
                  <a:srgbClr val="55565A"/>
                </a:solidFill>
                <a:effectLst/>
                <a:latin typeface="Arial" panose="020B0604020202020204" pitchFamily="34" charset="0"/>
                <a:cs typeface="Arial" panose="020B0604020202020204" pitchFamily="34" charset="0"/>
              </a:rPr>
              <a:t>Stronger discounts for </a:t>
            </a:r>
            <a:r>
              <a:rPr lang="en-US" b="1" i="0" dirty="0">
                <a:solidFill>
                  <a:srgbClr val="55565A"/>
                </a:solidFill>
                <a:effectLst/>
                <a:latin typeface="Arial" panose="020B0604020202020204" pitchFamily="34" charset="0"/>
                <a:cs typeface="Arial" panose="020B0604020202020204" pitchFamily="34" charset="0"/>
              </a:rPr>
              <a:t>commingling and deeper presort levels</a:t>
            </a:r>
            <a:endParaRPr lang="en-US" b="0" i="0" dirty="0">
              <a:solidFill>
                <a:srgbClr val="55565A"/>
              </a:solidFill>
              <a:effectLst/>
              <a:latin typeface="Arial" panose="020B0604020202020204" pitchFamily="34" charset="0"/>
              <a:cs typeface="Arial" panose="020B0604020202020204" pitchFamily="34" charset="0"/>
            </a:endParaRPr>
          </a:p>
          <a:p>
            <a:pPr marL="285750" indent="-285750" algn="l">
              <a:lnSpc>
                <a:spcPts val="2160"/>
              </a:lnSpc>
              <a:buFont typeface="Arial" panose="020B0604020202020204" pitchFamily="34" charset="0"/>
              <a:buChar char="•"/>
            </a:pPr>
            <a:r>
              <a:rPr lang="en-US" b="0" i="0" dirty="0">
                <a:solidFill>
                  <a:srgbClr val="55565A"/>
                </a:solidFill>
                <a:effectLst/>
                <a:latin typeface="Arial" panose="020B0604020202020204" pitchFamily="34" charset="0"/>
                <a:cs typeface="Arial" panose="020B0604020202020204" pitchFamily="34" charset="0"/>
              </a:rPr>
              <a:t>Increased </a:t>
            </a:r>
            <a:r>
              <a:rPr lang="en-US" b="1" i="0" dirty="0">
                <a:solidFill>
                  <a:srgbClr val="55565A"/>
                </a:solidFill>
                <a:effectLst/>
                <a:latin typeface="Arial" panose="020B0604020202020204" pitchFamily="34" charset="0"/>
                <a:cs typeface="Arial" panose="020B0604020202020204" pitchFamily="34" charset="0"/>
              </a:rPr>
              <a:t>drop ship discounts</a:t>
            </a:r>
            <a:r>
              <a:rPr lang="en-US" b="0" i="0" dirty="0">
                <a:solidFill>
                  <a:srgbClr val="55565A"/>
                </a:solidFill>
                <a:effectLst/>
                <a:latin typeface="Arial" panose="020B0604020202020204" pitchFamily="34" charset="0"/>
                <a:cs typeface="Arial" panose="020B0604020202020204" pitchFamily="34" charset="0"/>
              </a:rPr>
              <a:t> (now up to $21/M for SCF entry)</a:t>
            </a:r>
          </a:p>
          <a:p>
            <a:pPr marL="285750" indent="-285750" algn="l">
              <a:lnSpc>
                <a:spcPts val="2160"/>
              </a:lnSpc>
              <a:buFont typeface="Arial" panose="020B0604020202020204" pitchFamily="34" charset="0"/>
              <a:buChar char="•"/>
            </a:pPr>
            <a:r>
              <a:rPr lang="en-US" b="0" i="0" dirty="0">
                <a:solidFill>
                  <a:srgbClr val="55565A"/>
                </a:solidFill>
                <a:effectLst/>
                <a:latin typeface="Arial" panose="020B0604020202020204" pitchFamily="34" charset="0"/>
                <a:cs typeface="Arial" panose="020B0604020202020204" pitchFamily="34" charset="0"/>
              </a:rPr>
              <a:t>Greater savings opportunity when moving from 3-digit to 5-digit presort</a:t>
            </a:r>
          </a:p>
          <a:p>
            <a:pPr algn="l">
              <a:lnSpc>
                <a:spcPts val="3240"/>
              </a:lnSpc>
              <a:buNone/>
            </a:pPr>
            <a:r>
              <a:rPr lang="en-US" b="1" i="0" dirty="0">
                <a:solidFill>
                  <a:srgbClr val="FF0000"/>
                </a:solidFill>
                <a:effectLst/>
                <a:latin typeface="Arial" panose="020B0604020202020204" pitchFamily="34" charset="0"/>
                <a:cs typeface="Arial" panose="020B0604020202020204" pitchFamily="34" charset="0"/>
              </a:rPr>
              <a:t>Marketing Mail Flats (Catalogs &amp; Magazines)</a:t>
            </a:r>
            <a:endParaRPr lang="en-US" b="0" i="0" dirty="0">
              <a:solidFill>
                <a:srgbClr val="FF0000"/>
              </a:solidFill>
              <a:effectLst/>
              <a:latin typeface="Arial" panose="020B0604020202020204" pitchFamily="34" charset="0"/>
              <a:cs typeface="Arial" panose="020B0604020202020204" pitchFamily="34" charset="0"/>
            </a:endParaRPr>
          </a:p>
          <a:p>
            <a:pPr marL="285750" indent="-285750" algn="l">
              <a:lnSpc>
                <a:spcPts val="2160"/>
              </a:lnSpc>
              <a:buFont typeface="Arial" panose="020B0604020202020204" pitchFamily="34" charset="0"/>
              <a:buChar char="•"/>
            </a:pPr>
            <a:r>
              <a:rPr lang="en-US" b="0" i="0" dirty="0">
                <a:solidFill>
                  <a:srgbClr val="55565A"/>
                </a:solidFill>
                <a:effectLst/>
                <a:latin typeface="Arial" panose="020B0604020202020204" pitchFamily="34" charset="0"/>
                <a:cs typeface="Arial" panose="020B0604020202020204" pitchFamily="34" charset="0"/>
              </a:rPr>
              <a:t>More moderate increases, averaging </a:t>
            </a:r>
            <a:r>
              <a:rPr lang="en-US" b="1" i="0" dirty="0">
                <a:solidFill>
                  <a:srgbClr val="55565A"/>
                </a:solidFill>
                <a:effectLst/>
                <a:latin typeface="Arial" panose="020B0604020202020204" pitchFamily="34" charset="0"/>
                <a:cs typeface="Arial" panose="020B0604020202020204" pitchFamily="34" charset="0"/>
              </a:rPr>
              <a:t>~1.5%–4.87% for lighter pieces</a:t>
            </a:r>
            <a:endParaRPr lang="en-US" b="0" i="0" dirty="0">
              <a:solidFill>
                <a:srgbClr val="55565A"/>
              </a:solidFill>
              <a:effectLst/>
              <a:latin typeface="Arial" panose="020B0604020202020204" pitchFamily="34" charset="0"/>
              <a:cs typeface="Arial" panose="020B0604020202020204" pitchFamily="34" charset="0"/>
            </a:endParaRPr>
          </a:p>
          <a:p>
            <a:pPr marL="285750" indent="-285750" algn="l">
              <a:lnSpc>
                <a:spcPts val="2160"/>
              </a:lnSpc>
              <a:buFont typeface="Arial" panose="020B0604020202020204" pitchFamily="34" charset="0"/>
              <a:buChar char="•"/>
            </a:pPr>
            <a:r>
              <a:rPr lang="en-US" b="0" i="0" dirty="0">
                <a:solidFill>
                  <a:srgbClr val="55565A"/>
                </a:solidFill>
                <a:effectLst/>
                <a:latin typeface="Arial" panose="020B0604020202020204" pitchFamily="34" charset="0"/>
                <a:cs typeface="Arial" panose="020B0604020202020204" pitchFamily="34" charset="0"/>
              </a:rPr>
              <a:t>Heavier pieces (4oz+) may see higher increases </a:t>
            </a:r>
            <a:r>
              <a:rPr lang="en-US" b="1" i="0" dirty="0">
                <a:solidFill>
                  <a:srgbClr val="55565A"/>
                </a:solidFill>
                <a:effectLst/>
                <a:latin typeface="Arial" panose="020B0604020202020204" pitchFamily="34" charset="0"/>
                <a:cs typeface="Arial" panose="020B0604020202020204" pitchFamily="34" charset="0"/>
              </a:rPr>
              <a:t>without drop shipping</a:t>
            </a:r>
            <a:endParaRPr lang="en-US" b="0" i="0" dirty="0">
              <a:solidFill>
                <a:srgbClr val="55565A"/>
              </a:solidFill>
              <a:effectLst/>
              <a:latin typeface="Arial" panose="020B0604020202020204" pitchFamily="34" charset="0"/>
              <a:cs typeface="Arial" panose="020B0604020202020204" pitchFamily="34" charset="0"/>
            </a:endParaRPr>
          </a:p>
          <a:p>
            <a:pPr marL="285750" indent="-285750" algn="l">
              <a:lnSpc>
                <a:spcPts val="2160"/>
              </a:lnSpc>
              <a:buFont typeface="Arial" panose="020B0604020202020204" pitchFamily="34" charset="0"/>
              <a:buChar char="•"/>
            </a:pPr>
            <a:r>
              <a:rPr lang="en-US" b="0" i="0" dirty="0">
                <a:solidFill>
                  <a:srgbClr val="55565A"/>
                </a:solidFill>
                <a:effectLst/>
                <a:latin typeface="Arial" panose="020B0604020202020204" pitchFamily="34" charset="0"/>
                <a:cs typeface="Arial" panose="020B0604020202020204" pitchFamily="34" charset="0"/>
              </a:rPr>
              <a:t>SCF drop ship discounts improved slightly</a:t>
            </a:r>
          </a:p>
          <a:p>
            <a:pPr marL="285750" indent="-285750" algn="l">
              <a:lnSpc>
                <a:spcPts val="2160"/>
              </a:lnSpc>
              <a:buFont typeface="Arial" panose="020B0604020202020204" pitchFamily="34" charset="0"/>
              <a:buChar char="•"/>
            </a:pPr>
            <a:r>
              <a:rPr lang="en-US" b="1" i="0" dirty="0">
                <a:solidFill>
                  <a:srgbClr val="55565A"/>
                </a:solidFill>
                <a:effectLst/>
                <a:latin typeface="Arial" panose="020B0604020202020204" pitchFamily="34" charset="0"/>
                <a:cs typeface="Arial" panose="020B0604020202020204" pitchFamily="34" charset="0"/>
              </a:rPr>
              <a:t>New 20 oz weight limit</a:t>
            </a:r>
            <a:r>
              <a:rPr lang="en-US" b="0" i="0" dirty="0">
                <a:solidFill>
                  <a:srgbClr val="55565A"/>
                </a:solidFill>
                <a:effectLst/>
                <a:latin typeface="Arial" panose="020B0604020202020204" pitchFamily="34" charset="0"/>
                <a:cs typeface="Arial" panose="020B0604020202020204" pitchFamily="34" charset="0"/>
              </a:rPr>
              <a:t> (up from 16 oz)</a:t>
            </a:r>
          </a:p>
          <a:p>
            <a:pPr algn="l">
              <a:lnSpc>
                <a:spcPts val="3240"/>
              </a:lnSpc>
              <a:buNone/>
            </a:pPr>
            <a:r>
              <a:rPr lang="en-US" b="1" i="0" dirty="0">
                <a:solidFill>
                  <a:srgbClr val="FF0000"/>
                </a:solidFill>
                <a:effectLst/>
                <a:latin typeface="Arial" panose="020B0604020202020204" pitchFamily="34" charset="0"/>
                <a:cs typeface="Arial" panose="020B0604020202020204" pitchFamily="34" charset="0"/>
              </a:rPr>
              <a:t>Big Shift: Catalog Promotion Ending</a:t>
            </a:r>
            <a:endParaRPr lang="en-US" b="0" i="0" dirty="0">
              <a:solidFill>
                <a:srgbClr val="FF0000"/>
              </a:solidFill>
              <a:effectLst/>
              <a:latin typeface="Arial" panose="020B0604020202020204" pitchFamily="34" charset="0"/>
              <a:cs typeface="Arial" panose="020B0604020202020204" pitchFamily="34" charset="0"/>
            </a:endParaRPr>
          </a:p>
          <a:p>
            <a:pPr marL="285750" indent="-285750" algn="l">
              <a:lnSpc>
                <a:spcPts val="2160"/>
              </a:lnSpc>
              <a:buFont typeface="Arial" panose="020B0604020202020204" pitchFamily="34" charset="0"/>
              <a:buChar char="•"/>
            </a:pPr>
            <a:r>
              <a:rPr lang="en-US" b="1" i="0" dirty="0">
                <a:solidFill>
                  <a:srgbClr val="55565A"/>
                </a:solidFill>
                <a:effectLst/>
                <a:latin typeface="Arial" panose="020B0604020202020204" pitchFamily="34" charset="0"/>
                <a:cs typeface="Arial" panose="020B0604020202020204" pitchFamily="34" charset="0"/>
              </a:rPr>
              <a:t>The 10% USPS Catalog Promotion ends June 30, 2026</a:t>
            </a:r>
            <a:endParaRPr lang="en-US" b="0" i="0" dirty="0">
              <a:solidFill>
                <a:srgbClr val="55565A"/>
              </a:solidFill>
              <a:effectLst/>
              <a:latin typeface="Arial" panose="020B0604020202020204" pitchFamily="34" charset="0"/>
              <a:cs typeface="Arial" panose="020B0604020202020204" pitchFamily="34" charset="0"/>
            </a:endParaRPr>
          </a:p>
          <a:p>
            <a:pPr marL="285750" indent="-285750" algn="l">
              <a:lnSpc>
                <a:spcPts val="2160"/>
              </a:lnSpc>
              <a:buFont typeface="Arial" panose="020B0604020202020204" pitchFamily="34" charset="0"/>
              <a:buChar char="•"/>
            </a:pPr>
            <a:r>
              <a:rPr lang="en-US" b="0" i="0" dirty="0">
                <a:solidFill>
                  <a:srgbClr val="55565A"/>
                </a:solidFill>
                <a:effectLst/>
                <a:latin typeface="Arial" panose="020B0604020202020204" pitchFamily="34" charset="0"/>
                <a:cs typeface="Arial" panose="020B0604020202020204" pitchFamily="34" charset="0"/>
              </a:rPr>
              <a:t>It </a:t>
            </a:r>
            <a:r>
              <a:rPr lang="en-US" dirty="0">
                <a:solidFill>
                  <a:srgbClr val="55565A"/>
                </a:solidFill>
                <a:latin typeface="Arial" panose="020B0604020202020204" pitchFamily="34" charset="0"/>
                <a:cs typeface="Arial" panose="020B0604020202020204" pitchFamily="34" charset="0"/>
              </a:rPr>
              <a:t>was </a:t>
            </a:r>
            <a:r>
              <a:rPr lang="en-US" b="0" i="0" dirty="0">
                <a:solidFill>
                  <a:srgbClr val="55565A"/>
                </a:solidFill>
                <a:effectLst/>
                <a:latin typeface="Arial" panose="020B0604020202020204" pitchFamily="34" charset="0"/>
                <a:cs typeface="Arial" panose="020B0604020202020204" pitchFamily="34" charset="0"/>
              </a:rPr>
              <a:t>replaced by a smaller incentive</a:t>
            </a:r>
          </a:p>
        </p:txBody>
      </p:sp>
    </p:spTree>
    <p:extLst>
      <p:ext uri="{BB962C8B-B14F-4D97-AF65-F5344CB8AC3E}">
        <p14:creationId xmlns:p14="http://schemas.microsoft.com/office/powerpoint/2010/main" val="1313976859"/>
      </p:ext>
    </p:extLst>
  </p:cSld>
  <p:clrMapOvr>
    <a:masterClrMapping/>
  </p:clrMapOvr>
  <mc:AlternateContent xmlns:mc="http://schemas.openxmlformats.org/markup-compatibility/2006" xmlns:p14="http://schemas.microsoft.com/office/powerpoint/2010/main">
    <mc:Choice Requires="p14">
      <p:transition spd="slow" p14:dur="2250" advClick="0" advTm="5000"/>
    </mc:Choice>
    <mc:Fallback xmlns="">
      <p:transition spd="slow" advClick="0" advTm="500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87EDC-3691-6519-9C14-9F9AB3AD7457}"/>
              </a:ext>
            </a:extLst>
          </p:cNvPr>
          <p:cNvSpPr>
            <a:spLocks noGrp="1"/>
          </p:cNvSpPr>
          <p:nvPr>
            <p:ph type="ctrTitle" idx="4294967295"/>
          </p:nvPr>
        </p:nvSpPr>
        <p:spPr>
          <a:xfrm>
            <a:off x="147320" y="1470024"/>
            <a:ext cx="8686800" cy="948054"/>
          </a:xfrm>
        </p:spPr>
        <p:txBody>
          <a:bodyPr/>
          <a:lstStyle/>
          <a:p>
            <a:r>
              <a:rPr lang="en-US" b="1" dirty="0">
                <a:solidFill>
                  <a:srgbClr val="FF0000"/>
                </a:solidFill>
              </a:rPr>
              <a:t>Variance Year over Year-Flats</a:t>
            </a:r>
          </a:p>
        </p:txBody>
      </p:sp>
      <p:graphicFrame>
        <p:nvGraphicFramePr>
          <p:cNvPr id="3" name="Table 2">
            <a:extLst>
              <a:ext uri="{FF2B5EF4-FFF2-40B4-BE49-F238E27FC236}">
                <a16:creationId xmlns:a16="http://schemas.microsoft.com/office/drawing/2014/main" id="{E8837682-5D2E-D3F8-CFC4-F4431E13F171}"/>
              </a:ext>
            </a:extLst>
          </p:cNvPr>
          <p:cNvGraphicFramePr>
            <a:graphicFrameLocks noGrp="1"/>
          </p:cNvGraphicFramePr>
          <p:nvPr/>
        </p:nvGraphicFramePr>
        <p:xfrm>
          <a:off x="604520" y="2406333"/>
          <a:ext cx="7934960" cy="4281883"/>
        </p:xfrm>
        <a:graphic>
          <a:graphicData uri="http://schemas.openxmlformats.org/drawingml/2006/table">
            <a:tbl>
              <a:tblPr>
                <a:tableStyleId>{5C22544A-7EE6-4342-B048-85BDC9FD1C3A}</a:tableStyleId>
              </a:tblPr>
              <a:tblGrid>
                <a:gridCol w="1090477">
                  <a:extLst>
                    <a:ext uri="{9D8B030D-6E8A-4147-A177-3AD203B41FA5}">
                      <a16:colId xmlns:a16="http://schemas.microsoft.com/office/drawing/2014/main" val="4083418911"/>
                    </a:ext>
                  </a:extLst>
                </a:gridCol>
                <a:gridCol w="3457044">
                  <a:extLst>
                    <a:ext uri="{9D8B030D-6E8A-4147-A177-3AD203B41FA5}">
                      <a16:colId xmlns:a16="http://schemas.microsoft.com/office/drawing/2014/main" val="1036572219"/>
                    </a:ext>
                  </a:extLst>
                </a:gridCol>
                <a:gridCol w="1090477">
                  <a:extLst>
                    <a:ext uri="{9D8B030D-6E8A-4147-A177-3AD203B41FA5}">
                      <a16:colId xmlns:a16="http://schemas.microsoft.com/office/drawing/2014/main" val="1916115627"/>
                    </a:ext>
                  </a:extLst>
                </a:gridCol>
                <a:gridCol w="1206485">
                  <a:extLst>
                    <a:ext uri="{9D8B030D-6E8A-4147-A177-3AD203B41FA5}">
                      <a16:colId xmlns:a16="http://schemas.microsoft.com/office/drawing/2014/main" val="3241175932"/>
                    </a:ext>
                  </a:extLst>
                </a:gridCol>
                <a:gridCol w="1090477">
                  <a:extLst>
                    <a:ext uri="{9D8B030D-6E8A-4147-A177-3AD203B41FA5}">
                      <a16:colId xmlns:a16="http://schemas.microsoft.com/office/drawing/2014/main" val="1337218777"/>
                    </a:ext>
                  </a:extLst>
                </a:gridCol>
              </a:tblGrid>
              <a:tr h="252138">
                <a:tc>
                  <a:txBody>
                    <a:bodyPr/>
                    <a:lstStyle/>
                    <a:p>
                      <a:pPr algn="l" fontAlgn="b">
                        <a:buNone/>
                      </a:pPr>
                      <a:endParaRPr lang="en-US" sz="900" b="0" i="0" u="none" strike="noStrike">
                        <a:effectLst/>
                        <a:latin typeface="Arial" panose="020B0604020202020204" pitchFamily="34" charset="0"/>
                      </a:endParaRPr>
                    </a:p>
                  </a:txBody>
                  <a:tcPr marL="7028" marR="7028" marT="7028" marB="0" anchor="b"/>
                </a:tc>
                <a:tc>
                  <a:txBody>
                    <a:bodyPr/>
                    <a:lstStyle/>
                    <a:p>
                      <a:pPr algn="l" fontAlgn="b">
                        <a:buNone/>
                      </a:pPr>
                      <a:endParaRPr lang="en-US" sz="900" b="0" i="0" u="none" strike="noStrike" dirty="0">
                        <a:effectLst/>
                        <a:latin typeface="Arial" panose="020B0604020202020204" pitchFamily="34" charset="0"/>
                      </a:endParaRPr>
                    </a:p>
                  </a:txBody>
                  <a:tcPr marL="7028" marR="7028" marT="7028" marB="0" anchor="b"/>
                </a:tc>
                <a:tc>
                  <a:txBody>
                    <a:bodyPr/>
                    <a:lstStyle/>
                    <a:p>
                      <a:pPr algn="l" fontAlgn="b">
                        <a:buNone/>
                      </a:pPr>
                      <a:r>
                        <a:rPr lang="en-US" sz="900" u="none" strike="noStrike">
                          <a:effectLst/>
                        </a:rPr>
                        <a:t>SCF</a:t>
                      </a:r>
                      <a:endParaRPr lang="en-US" sz="900" b="1" i="0" u="none" strike="noStrike">
                        <a:effectLst/>
                        <a:latin typeface="Arial" panose="020B0604020202020204" pitchFamily="34" charset="0"/>
                      </a:endParaRPr>
                    </a:p>
                  </a:txBody>
                  <a:tcPr marL="7028" marR="7028" marT="7028" marB="0" anchor="b"/>
                </a:tc>
                <a:tc>
                  <a:txBody>
                    <a:bodyPr/>
                    <a:lstStyle/>
                    <a:p>
                      <a:pPr algn="l" fontAlgn="b">
                        <a:buNone/>
                      </a:pPr>
                      <a:r>
                        <a:rPr lang="en-US" sz="900" u="none" strike="noStrike">
                          <a:effectLst/>
                        </a:rPr>
                        <a:t>SCF</a:t>
                      </a:r>
                      <a:endParaRPr lang="en-US" sz="900" b="1" i="0" u="none" strike="noStrike">
                        <a:effectLst/>
                        <a:latin typeface="Arial" panose="020B0604020202020204" pitchFamily="34" charset="0"/>
                      </a:endParaRPr>
                    </a:p>
                  </a:txBody>
                  <a:tcPr marL="7028" marR="7028" marT="7028" marB="0" anchor="b"/>
                </a:tc>
                <a:tc>
                  <a:txBody>
                    <a:bodyPr/>
                    <a:lstStyle/>
                    <a:p>
                      <a:pPr algn="l" fontAlgn="b">
                        <a:buNone/>
                      </a:pPr>
                      <a:r>
                        <a:rPr lang="en-US" sz="900" u="none" strike="noStrike">
                          <a:effectLst/>
                        </a:rPr>
                        <a:t>% Change</a:t>
                      </a:r>
                      <a:endParaRPr lang="en-US" sz="900" b="1" i="0" u="none" strike="noStrike">
                        <a:effectLst/>
                        <a:latin typeface="Arial" panose="020B0604020202020204" pitchFamily="34" charset="0"/>
                      </a:endParaRPr>
                    </a:p>
                  </a:txBody>
                  <a:tcPr marL="7028" marR="7028" marT="7028" marB="0" anchor="b"/>
                </a:tc>
                <a:extLst>
                  <a:ext uri="{0D108BD9-81ED-4DB2-BD59-A6C34878D82A}">
                    <a16:rowId xmlns:a16="http://schemas.microsoft.com/office/drawing/2014/main" val="1864569751"/>
                  </a:ext>
                </a:extLst>
              </a:tr>
              <a:tr h="153742">
                <a:tc>
                  <a:txBody>
                    <a:bodyPr/>
                    <a:lstStyle/>
                    <a:p>
                      <a:pPr algn="l" fontAlgn="b">
                        <a:buNone/>
                      </a:pPr>
                      <a:r>
                        <a:rPr lang="en-US" sz="900" u="none" strike="noStrike">
                          <a:effectLst/>
                        </a:rPr>
                        <a:t>ECR</a:t>
                      </a:r>
                      <a:endParaRPr lang="en-US" sz="900" b="0" i="0" u="none" strike="noStrike">
                        <a:effectLst/>
                        <a:latin typeface="Arial" panose="020B0604020202020204" pitchFamily="34" charset="0"/>
                      </a:endParaRPr>
                    </a:p>
                  </a:txBody>
                  <a:tcPr marL="7028" marR="7028" marT="7028" marB="0" anchor="b"/>
                </a:tc>
                <a:tc>
                  <a:txBody>
                    <a:bodyPr/>
                    <a:lstStyle/>
                    <a:p>
                      <a:pPr algn="l" fontAlgn="b">
                        <a:buNone/>
                      </a:pPr>
                      <a:r>
                        <a:rPr lang="en-US" sz="900" u="none" strike="noStrike" dirty="0">
                          <a:effectLst/>
                        </a:rPr>
                        <a:t>Basic SCF Pallet</a:t>
                      </a:r>
                      <a:endParaRPr lang="en-US" sz="900" b="0" i="1" u="none" strike="noStrike" dirty="0">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$0.437</a:t>
                      </a:r>
                      <a:endParaRPr lang="en-US" sz="900" b="0" i="0" u="none" strike="noStrike">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$0.431</a:t>
                      </a:r>
                      <a:endParaRPr lang="en-US" sz="900" b="0" i="0" u="none" strike="noStrike">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-1.37%</a:t>
                      </a:r>
                      <a:endParaRPr lang="en-US" sz="900" b="0" i="0" u="none" strike="noStrike">
                        <a:effectLst/>
                        <a:latin typeface="Arial" panose="020B0604020202020204" pitchFamily="34" charset="0"/>
                      </a:endParaRPr>
                    </a:p>
                  </a:txBody>
                  <a:tcPr marL="7028" marR="7028" marT="7028" marB="0" anchor="b"/>
                </a:tc>
                <a:extLst>
                  <a:ext uri="{0D108BD9-81ED-4DB2-BD59-A6C34878D82A}">
                    <a16:rowId xmlns:a16="http://schemas.microsoft.com/office/drawing/2014/main" val="528262369"/>
                  </a:ext>
                </a:extLst>
              </a:tr>
              <a:tr h="153742">
                <a:tc>
                  <a:txBody>
                    <a:bodyPr/>
                    <a:lstStyle/>
                    <a:p>
                      <a:pPr algn="l" fontAlgn="b">
                        <a:buNone/>
                      </a:pPr>
                      <a:r>
                        <a:rPr lang="en-US" sz="900" u="none" strike="noStrike">
                          <a:effectLst/>
                        </a:rPr>
                        <a:t>ECR</a:t>
                      </a:r>
                      <a:endParaRPr lang="en-US" sz="900" b="0" i="0" u="none" strike="noStrike">
                        <a:effectLst/>
                        <a:latin typeface="Arial" panose="020B0604020202020204" pitchFamily="34" charset="0"/>
                      </a:endParaRPr>
                    </a:p>
                  </a:txBody>
                  <a:tcPr marL="7028" marR="7028" marT="7028" marB="0" anchor="b"/>
                </a:tc>
                <a:tc>
                  <a:txBody>
                    <a:bodyPr/>
                    <a:lstStyle/>
                    <a:p>
                      <a:pPr algn="l" fontAlgn="b">
                        <a:buNone/>
                      </a:pPr>
                      <a:r>
                        <a:rPr lang="en-US" sz="900" u="none" strike="noStrike" dirty="0">
                          <a:effectLst/>
                        </a:rPr>
                        <a:t>Basic 5-Digit Container</a:t>
                      </a:r>
                      <a:endParaRPr lang="en-US" sz="900" b="0" i="0" u="none" strike="noStrike" dirty="0">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$0.430</a:t>
                      </a:r>
                      <a:endParaRPr lang="en-US" sz="900" b="0" i="0" u="none" strike="noStrike">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$0.424</a:t>
                      </a:r>
                      <a:endParaRPr lang="en-US" sz="900" b="0" i="0" u="none" strike="noStrike">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-1.40%</a:t>
                      </a:r>
                      <a:endParaRPr lang="en-US" sz="900" b="0" i="0" u="none" strike="noStrike">
                        <a:effectLst/>
                        <a:latin typeface="Arial" panose="020B0604020202020204" pitchFamily="34" charset="0"/>
                      </a:endParaRPr>
                    </a:p>
                  </a:txBody>
                  <a:tcPr marL="7028" marR="7028" marT="7028" marB="0" anchor="b"/>
                </a:tc>
                <a:extLst>
                  <a:ext uri="{0D108BD9-81ED-4DB2-BD59-A6C34878D82A}">
                    <a16:rowId xmlns:a16="http://schemas.microsoft.com/office/drawing/2014/main" val="1334593649"/>
                  </a:ext>
                </a:extLst>
              </a:tr>
              <a:tr h="153742">
                <a:tc>
                  <a:txBody>
                    <a:bodyPr/>
                    <a:lstStyle/>
                    <a:p>
                      <a:pPr algn="l" fontAlgn="b">
                        <a:buNone/>
                      </a:pPr>
                      <a:r>
                        <a:rPr lang="en-US" sz="900" u="none" strike="noStrike">
                          <a:effectLst/>
                        </a:rPr>
                        <a:t>ECR</a:t>
                      </a:r>
                      <a:endParaRPr lang="en-US" sz="900" b="0" i="0" u="none" strike="noStrike">
                        <a:effectLst/>
                        <a:latin typeface="Arial" panose="020B0604020202020204" pitchFamily="34" charset="0"/>
                      </a:endParaRPr>
                    </a:p>
                  </a:txBody>
                  <a:tcPr marL="7028" marR="7028" marT="7028" marB="0" anchor="b"/>
                </a:tc>
                <a:tc>
                  <a:txBody>
                    <a:bodyPr/>
                    <a:lstStyle/>
                    <a:p>
                      <a:pPr algn="l" fontAlgn="b">
                        <a:buNone/>
                      </a:pPr>
                      <a:r>
                        <a:rPr lang="en-US" sz="900" u="none" strike="noStrike" dirty="0">
                          <a:effectLst/>
                        </a:rPr>
                        <a:t>Basic</a:t>
                      </a:r>
                      <a:endParaRPr lang="en-US" sz="900" b="0" i="0" u="none" strike="noStrike" dirty="0">
                        <a:effectLst/>
                        <a:latin typeface="Arial" panose="020B0604020202020204" pitchFamily="34" charset="0"/>
                      </a:endParaRPr>
                    </a:p>
                  </a:txBody>
                  <a:tcPr marL="7028" marR="7028" marT="7028" marB="0" anchor="b"/>
                </a:tc>
                <a:tc>
                  <a:txBody>
                    <a:bodyPr/>
                    <a:lstStyle/>
                    <a:p>
                      <a:pPr algn="r" fontAlgn="ctr">
                        <a:buNone/>
                      </a:pPr>
                      <a:r>
                        <a:rPr lang="en-US" sz="900" u="none" strike="noStrike">
                          <a:effectLst/>
                        </a:rPr>
                        <a:t>$0.463</a:t>
                      </a:r>
                      <a:endParaRPr lang="en-US" sz="900" b="0" i="0" u="none" strike="noStrike">
                        <a:effectLst/>
                        <a:latin typeface="Arial" panose="020B0604020202020204" pitchFamily="34" charset="0"/>
                      </a:endParaRPr>
                    </a:p>
                  </a:txBody>
                  <a:tcPr marL="7028" marR="7028" marT="7028" marB="0" anchor="ctr"/>
                </a:tc>
                <a:tc>
                  <a:txBody>
                    <a:bodyPr/>
                    <a:lstStyle/>
                    <a:p>
                      <a:pPr algn="r" fontAlgn="ctr">
                        <a:buNone/>
                      </a:pPr>
                      <a:r>
                        <a:rPr lang="en-US" sz="900" u="none" strike="noStrike">
                          <a:effectLst/>
                        </a:rPr>
                        <a:t>$0.463</a:t>
                      </a:r>
                      <a:endParaRPr lang="en-US" sz="900" b="0" i="0" u="none" strike="noStrike">
                        <a:effectLst/>
                        <a:latin typeface="Arial" panose="020B0604020202020204" pitchFamily="34" charset="0"/>
                      </a:endParaRPr>
                    </a:p>
                  </a:txBody>
                  <a:tcPr marL="7028" marR="7028" marT="7028" marB="0" anchor="ctr"/>
                </a:tc>
                <a:tc>
                  <a:txBody>
                    <a:bodyPr/>
                    <a:lstStyle/>
                    <a:p>
                      <a:pPr algn="r" fontAlgn="b">
                        <a:buNone/>
                      </a:pPr>
                      <a:r>
                        <a:rPr lang="en-US" sz="900" u="none" strike="noStrike">
                          <a:effectLst/>
                        </a:rPr>
                        <a:t>0.00%</a:t>
                      </a:r>
                      <a:endParaRPr lang="en-US" sz="900" b="0" i="0" u="none" strike="noStrike">
                        <a:effectLst/>
                        <a:latin typeface="Arial" panose="020B0604020202020204" pitchFamily="34" charset="0"/>
                      </a:endParaRPr>
                    </a:p>
                  </a:txBody>
                  <a:tcPr marL="7028" marR="7028" marT="7028" marB="0" anchor="b"/>
                </a:tc>
                <a:extLst>
                  <a:ext uri="{0D108BD9-81ED-4DB2-BD59-A6C34878D82A}">
                    <a16:rowId xmlns:a16="http://schemas.microsoft.com/office/drawing/2014/main" val="3786629760"/>
                  </a:ext>
                </a:extLst>
              </a:tr>
              <a:tr h="153742">
                <a:tc>
                  <a:txBody>
                    <a:bodyPr/>
                    <a:lstStyle/>
                    <a:p>
                      <a:pPr algn="l" fontAlgn="b">
                        <a:buNone/>
                      </a:pPr>
                      <a:r>
                        <a:rPr lang="en-US" sz="900" u="none" strike="noStrike">
                          <a:effectLst/>
                        </a:rPr>
                        <a:t>ECR</a:t>
                      </a:r>
                      <a:endParaRPr lang="en-US" sz="900" b="0" i="0" u="none" strike="noStrike">
                        <a:effectLst/>
                        <a:latin typeface="Arial" panose="020B0604020202020204" pitchFamily="34" charset="0"/>
                      </a:endParaRPr>
                    </a:p>
                  </a:txBody>
                  <a:tcPr marL="7028" marR="7028" marT="7028" marB="0" anchor="b"/>
                </a:tc>
                <a:tc>
                  <a:txBody>
                    <a:bodyPr/>
                    <a:lstStyle/>
                    <a:p>
                      <a:pPr algn="l" fontAlgn="b">
                        <a:buNone/>
                      </a:pPr>
                      <a:r>
                        <a:rPr lang="en-US" sz="900" u="none" strike="noStrike" dirty="0">
                          <a:effectLst/>
                        </a:rPr>
                        <a:t>High Density SCF Pallet</a:t>
                      </a:r>
                      <a:endParaRPr lang="en-US" sz="900" b="0" i="1" u="none" strike="noStrike" dirty="0">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$0.362</a:t>
                      </a:r>
                      <a:endParaRPr lang="en-US" sz="900" b="0" i="0" u="none" strike="noStrike">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$0.341</a:t>
                      </a:r>
                      <a:endParaRPr lang="en-US" sz="900" b="0" i="0" u="none" strike="noStrike">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-5.80%</a:t>
                      </a:r>
                      <a:endParaRPr lang="en-US" sz="900" b="0" i="0" u="none" strike="noStrike">
                        <a:effectLst/>
                        <a:latin typeface="Arial" panose="020B0604020202020204" pitchFamily="34" charset="0"/>
                      </a:endParaRPr>
                    </a:p>
                  </a:txBody>
                  <a:tcPr marL="7028" marR="7028" marT="7028" marB="0" anchor="b"/>
                </a:tc>
                <a:extLst>
                  <a:ext uri="{0D108BD9-81ED-4DB2-BD59-A6C34878D82A}">
                    <a16:rowId xmlns:a16="http://schemas.microsoft.com/office/drawing/2014/main" val="1692217951"/>
                  </a:ext>
                </a:extLst>
              </a:tr>
              <a:tr h="153742">
                <a:tc>
                  <a:txBody>
                    <a:bodyPr/>
                    <a:lstStyle/>
                    <a:p>
                      <a:pPr algn="l" fontAlgn="b">
                        <a:buNone/>
                      </a:pPr>
                      <a:r>
                        <a:rPr lang="en-US" sz="900" u="none" strike="noStrike">
                          <a:effectLst/>
                        </a:rPr>
                        <a:t>ECR</a:t>
                      </a:r>
                      <a:endParaRPr lang="en-US" sz="900" b="0" i="0" u="none" strike="noStrike">
                        <a:effectLst/>
                        <a:latin typeface="Arial" panose="020B0604020202020204" pitchFamily="34" charset="0"/>
                      </a:endParaRPr>
                    </a:p>
                  </a:txBody>
                  <a:tcPr marL="7028" marR="7028" marT="7028" marB="0" anchor="b"/>
                </a:tc>
                <a:tc>
                  <a:txBody>
                    <a:bodyPr/>
                    <a:lstStyle/>
                    <a:p>
                      <a:pPr algn="l" fontAlgn="b">
                        <a:buNone/>
                      </a:pPr>
                      <a:r>
                        <a:rPr lang="en-US" sz="900" u="none" strike="noStrike" dirty="0">
                          <a:effectLst/>
                        </a:rPr>
                        <a:t>High Density 5-Digit Container</a:t>
                      </a:r>
                      <a:endParaRPr lang="en-US" sz="900" b="0" i="0" u="none" strike="noStrike" dirty="0">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$0.347</a:t>
                      </a:r>
                      <a:endParaRPr lang="en-US" sz="900" b="0" i="0" u="none" strike="noStrike">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$0.324</a:t>
                      </a:r>
                      <a:endParaRPr lang="en-US" sz="900" b="0" i="0" u="none" strike="noStrike">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-6.63%</a:t>
                      </a:r>
                      <a:endParaRPr lang="en-US" sz="900" b="0" i="0" u="none" strike="noStrike">
                        <a:effectLst/>
                        <a:latin typeface="Arial" panose="020B0604020202020204" pitchFamily="34" charset="0"/>
                      </a:endParaRPr>
                    </a:p>
                  </a:txBody>
                  <a:tcPr marL="7028" marR="7028" marT="7028" marB="0" anchor="b"/>
                </a:tc>
                <a:extLst>
                  <a:ext uri="{0D108BD9-81ED-4DB2-BD59-A6C34878D82A}">
                    <a16:rowId xmlns:a16="http://schemas.microsoft.com/office/drawing/2014/main" val="4036955547"/>
                  </a:ext>
                </a:extLst>
              </a:tr>
              <a:tr h="135293">
                <a:tc>
                  <a:txBody>
                    <a:bodyPr/>
                    <a:lstStyle/>
                    <a:p>
                      <a:pPr algn="l" fontAlgn="b">
                        <a:buNone/>
                      </a:pPr>
                      <a:r>
                        <a:rPr lang="en-US" sz="900" u="none" strike="noStrike">
                          <a:effectLst/>
                        </a:rPr>
                        <a:t>ECR</a:t>
                      </a:r>
                      <a:endParaRPr lang="en-US" sz="900" b="0" i="0" u="none" strike="noStrike">
                        <a:effectLst/>
                        <a:latin typeface="Arial" panose="020B0604020202020204" pitchFamily="34" charset="0"/>
                      </a:endParaRPr>
                    </a:p>
                  </a:txBody>
                  <a:tcPr marL="7028" marR="7028" marT="7028" marB="0" anchor="b"/>
                </a:tc>
                <a:tc>
                  <a:txBody>
                    <a:bodyPr/>
                    <a:lstStyle/>
                    <a:p>
                      <a:pPr algn="l" fontAlgn="b">
                        <a:buNone/>
                      </a:pPr>
                      <a:r>
                        <a:rPr lang="en-US" sz="900" u="none" strike="noStrike" dirty="0">
                          <a:effectLst/>
                        </a:rPr>
                        <a:t>High Density</a:t>
                      </a:r>
                      <a:endParaRPr lang="en-US" sz="900" b="0" i="0" u="none" strike="noStrike" dirty="0">
                        <a:effectLst/>
                        <a:latin typeface="Arial" panose="020B0604020202020204" pitchFamily="34" charset="0"/>
                      </a:endParaRPr>
                    </a:p>
                  </a:txBody>
                  <a:tcPr marL="7028" marR="7028" marT="7028" marB="0" anchor="b"/>
                </a:tc>
                <a:tc>
                  <a:txBody>
                    <a:bodyPr/>
                    <a:lstStyle/>
                    <a:p>
                      <a:pPr algn="r" fontAlgn="ctr">
                        <a:buNone/>
                      </a:pPr>
                      <a:r>
                        <a:rPr lang="en-US" sz="900" u="none" strike="noStrike">
                          <a:effectLst/>
                        </a:rPr>
                        <a:t>$0.380</a:t>
                      </a:r>
                      <a:endParaRPr lang="en-US" sz="900" b="0" i="0" u="none" strike="noStrike">
                        <a:effectLst/>
                        <a:latin typeface="Arial" panose="020B0604020202020204" pitchFamily="34" charset="0"/>
                      </a:endParaRPr>
                    </a:p>
                  </a:txBody>
                  <a:tcPr marL="7028" marR="7028" marT="7028" marB="0" anchor="ctr"/>
                </a:tc>
                <a:tc>
                  <a:txBody>
                    <a:bodyPr/>
                    <a:lstStyle/>
                    <a:p>
                      <a:pPr algn="r" fontAlgn="ctr">
                        <a:buNone/>
                      </a:pPr>
                      <a:r>
                        <a:rPr lang="en-US" sz="900" u="none" strike="noStrike">
                          <a:effectLst/>
                        </a:rPr>
                        <a:t>$0.363</a:t>
                      </a:r>
                      <a:endParaRPr lang="en-US" sz="900" b="0" i="0" u="none" strike="noStrike">
                        <a:effectLst/>
                        <a:latin typeface="Arial" panose="020B0604020202020204" pitchFamily="34" charset="0"/>
                      </a:endParaRPr>
                    </a:p>
                  </a:txBody>
                  <a:tcPr marL="7028" marR="7028" marT="7028" marB="0" anchor="ctr"/>
                </a:tc>
                <a:tc>
                  <a:txBody>
                    <a:bodyPr/>
                    <a:lstStyle/>
                    <a:p>
                      <a:pPr algn="r" fontAlgn="b">
                        <a:buNone/>
                      </a:pPr>
                      <a:r>
                        <a:rPr lang="en-US" sz="900" u="none" strike="noStrike">
                          <a:effectLst/>
                        </a:rPr>
                        <a:t>-4.47%</a:t>
                      </a:r>
                      <a:endParaRPr lang="en-US" sz="900" b="0" i="0" u="none" strike="noStrike">
                        <a:effectLst/>
                        <a:latin typeface="Arial" panose="020B0604020202020204" pitchFamily="34" charset="0"/>
                      </a:endParaRPr>
                    </a:p>
                  </a:txBody>
                  <a:tcPr marL="7028" marR="7028" marT="7028" marB="0" anchor="b"/>
                </a:tc>
                <a:extLst>
                  <a:ext uri="{0D108BD9-81ED-4DB2-BD59-A6C34878D82A}">
                    <a16:rowId xmlns:a16="http://schemas.microsoft.com/office/drawing/2014/main" val="1513075843"/>
                  </a:ext>
                </a:extLst>
              </a:tr>
              <a:tr h="135293">
                <a:tc>
                  <a:txBody>
                    <a:bodyPr/>
                    <a:lstStyle/>
                    <a:p>
                      <a:pPr algn="l" fontAlgn="b">
                        <a:buNone/>
                      </a:pPr>
                      <a:r>
                        <a:rPr lang="en-US" sz="900" u="none" strike="noStrike">
                          <a:effectLst/>
                        </a:rPr>
                        <a:t>ECR</a:t>
                      </a:r>
                      <a:endParaRPr lang="en-US" sz="900" b="0" i="0" u="none" strike="noStrike">
                        <a:effectLst/>
                        <a:latin typeface="Arial" panose="020B0604020202020204" pitchFamily="34" charset="0"/>
                      </a:endParaRPr>
                    </a:p>
                  </a:txBody>
                  <a:tcPr marL="7028" marR="7028" marT="7028" marB="0" anchor="b"/>
                </a:tc>
                <a:tc>
                  <a:txBody>
                    <a:bodyPr/>
                    <a:lstStyle/>
                    <a:p>
                      <a:pPr algn="l" fontAlgn="b">
                        <a:buNone/>
                      </a:pPr>
                      <a:r>
                        <a:rPr lang="en-US" sz="900" u="none" strike="noStrike" dirty="0">
                          <a:effectLst/>
                        </a:rPr>
                        <a:t>High Density+ SCF Pallet</a:t>
                      </a:r>
                      <a:endParaRPr lang="en-US" sz="900" b="0" i="1" u="none" strike="noStrike" dirty="0">
                        <a:effectLst/>
                        <a:latin typeface="Arial" panose="020B0604020202020204" pitchFamily="34" charset="0"/>
                      </a:endParaRPr>
                    </a:p>
                  </a:txBody>
                  <a:tcPr marL="7028" marR="7028" marT="7028" marB="0" anchor="b"/>
                </a:tc>
                <a:tc>
                  <a:txBody>
                    <a:bodyPr/>
                    <a:lstStyle/>
                    <a:p>
                      <a:pPr algn="r" fontAlgn="ctr">
                        <a:buNone/>
                      </a:pPr>
                      <a:r>
                        <a:rPr lang="en-US" sz="900" u="none" strike="noStrike">
                          <a:effectLst/>
                        </a:rPr>
                        <a:t>$0.296</a:t>
                      </a:r>
                      <a:endParaRPr lang="en-US" sz="900" b="0" i="0" u="none" strike="noStrike">
                        <a:effectLst/>
                        <a:latin typeface="Arial" panose="020B0604020202020204" pitchFamily="34" charset="0"/>
                      </a:endParaRPr>
                    </a:p>
                  </a:txBody>
                  <a:tcPr marL="7028" marR="7028" marT="7028" marB="0" anchor="ctr"/>
                </a:tc>
                <a:tc>
                  <a:txBody>
                    <a:bodyPr/>
                    <a:lstStyle/>
                    <a:p>
                      <a:pPr algn="r" fontAlgn="ctr">
                        <a:buNone/>
                      </a:pPr>
                      <a:r>
                        <a:rPr lang="en-US" sz="900" u="none" strike="noStrike">
                          <a:effectLst/>
                        </a:rPr>
                        <a:t>$0.311</a:t>
                      </a:r>
                      <a:endParaRPr lang="en-US" sz="900" b="0" i="0" u="none" strike="noStrike">
                        <a:effectLst/>
                        <a:latin typeface="Arial" panose="020B0604020202020204" pitchFamily="34" charset="0"/>
                      </a:endParaRPr>
                    </a:p>
                  </a:txBody>
                  <a:tcPr marL="7028" marR="7028" marT="7028" marB="0" anchor="ctr"/>
                </a:tc>
                <a:tc>
                  <a:txBody>
                    <a:bodyPr/>
                    <a:lstStyle/>
                    <a:p>
                      <a:pPr algn="r" fontAlgn="b">
                        <a:buNone/>
                      </a:pPr>
                      <a:r>
                        <a:rPr lang="en-US" sz="900" u="none" strike="noStrike">
                          <a:effectLst/>
                        </a:rPr>
                        <a:t>5.07%</a:t>
                      </a:r>
                      <a:endParaRPr lang="en-US" sz="900" b="0" i="0" u="none" strike="noStrike">
                        <a:effectLst/>
                        <a:latin typeface="Arial" panose="020B0604020202020204" pitchFamily="34" charset="0"/>
                      </a:endParaRPr>
                    </a:p>
                  </a:txBody>
                  <a:tcPr marL="7028" marR="7028" marT="7028" marB="0" anchor="b"/>
                </a:tc>
                <a:extLst>
                  <a:ext uri="{0D108BD9-81ED-4DB2-BD59-A6C34878D82A}">
                    <a16:rowId xmlns:a16="http://schemas.microsoft.com/office/drawing/2014/main" val="773654692"/>
                  </a:ext>
                </a:extLst>
              </a:tr>
              <a:tr h="135293">
                <a:tc>
                  <a:txBody>
                    <a:bodyPr/>
                    <a:lstStyle/>
                    <a:p>
                      <a:pPr algn="l" fontAlgn="b">
                        <a:buNone/>
                      </a:pPr>
                      <a:r>
                        <a:rPr lang="en-US" sz="900" u="none" strike="noStrike">
                          <a:effectLst/>
                        </a:rPr>
                        <a:t>ECR</a:t>
                      </a:r>
                      <a:endParaRPr lang="en-US" sz="900" b="0" i="0" u="none" strike="noStrike">
                        <a:effectLst/>
                        <a:latin typeface="Arial" panose="020B0604020202020204" pitchFamily="34" charset="0"/>
                      </a:endParaRPr>
                    </a:p>
                  </a:txBody>
                  <a:tcPr marL="7028" marR="7028" marT="7028" marB="0" anchor="b"/>
                </a:tc>
                <a:tc>
                  <a:txBody>
                    <a:bodyPr/>
                    <a:lstStyle/>
                    <a:p>
                      <a:pPr algn="l" fontAlgn="b">
                        <a:buNone/>
                      </a:pPr>
                      <a:r>
                        <a:rPr lang="en-US" sz="900" u="none" strike="noStrike" dirty="0">
                          <a:effectLst/>
                        </a:rPr>
                        <a:t>High Density+ 5-Digit Container</a:t>
                      </a:r>
                      <a:endParaRPr lang="en-US" sz="900" b="0" i="0" u="none" strike="noStrike" dirty="0">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$0.286</a:t>
                      </a:r>
                      <a:endParaRPr lang="en-US" sz="900" b="0" i="0" u="none" strike="noStrike">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$0.299</a:t>
                      </a:r>
                      <a:endParaRPr lang="en-US" sz="900" b="0" i="0" u="none" strike="noStrike">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4.55%</a:t>
                      </a:r>
                      <a:endParaRPr lang="en-US" sz="900" b="0" i="0" u="none" strike="noStrike">
                        <a:effectLst/>
                        <a:latin typeface="Arial" panose="020B0604020202020204" pitchFamily="34" charset="0"/>
                      </a:endParaRPr>
                    </a:p>
                  </a:txBody>
                  <a:tcPr marL="7028" marR="7028" marT="7028" marB="0" anchor="b"/>
                </a:tc>
                <a:extLst>
                  <a:ext uri="{0D108BD9-81ED-4DB2-BD59-A6C34878D82A}">
                    <a16:rowId xmlns:a16="http://schemas.microsoft.com/office/drawing/2014/main" val="1856378875"/>
                  </a:ext>
                </a:extLst>
              </a:tr>
              <a:tr h="135293">
                <a:tc>
                  <a:txBody>
                    <a:bodyPr/>
                    <a:lstStyle/>
                    <a:p>
                      <a:pPr algn="l" fontAlgn="b">
                        <a:buNone/>
                      </a:pPr>
                      <a:r>
                        <a:rPr lang="en-US" sz="900" u="none" strike="noStrike">
                          <a:effectLst/>
                        </a:rPr>
                        <a:t>ECR</a:t>
                      </a:r>
                      <a:endParaRPr lang="en-US" sz="900" b="0" i="0" u="none" strike="noStrike">
                        <a:effectLst/>
                        <a:latin typeface="Arial" panose="020B0604020202020204" pitchFamily="34" charset="0"/>
                      </a:endParaRPr>
                    </a:p>
                  </a:txBody>
                  <a:tcPr marL="7028" marR="7028" marT="7028" marB="0" anchor="b"/>
                </a:tc>
                <a:tc>
                  <a:txBody>
                    <a:bodyPr/>
                    <a:lstStyle/>
                    <a:p>
                      <a:pPr algn="l" fontAlgn="b">
                        <a:buNone/>
                      </a:pPr>
                      <a:r>
                        <a:rPr lang="en-US" sz="900" u="none" strike="noStrike" dirty="0">
                          <a:effectLst/>
                        </a:rPr>
                        <a:t>High Density Plus</a:t>
                      </a:r>
                      <a:endParaRPr lang="en-US" sz="900" b="0" i="0" u="none" strike="noStrike" dirty="0">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$0.313</a:t>
                      </a:r>
                      <a:endParaRPr lang="en-US" sz="900" b="0" i="0" u="none" strike="noStrike">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$0.332</a:t>
                      </a:r>
                      <a:endParaRPr lang="en-US" sz="900" b="0" i="0" u="none" strike="noStrike">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6.07%</a:t>
                      </a:r>
                      <a:endParaRPr lang="en-US" sz="900" b="0" i="0" u="none" strike="noStrike">
                        <a:effectLst/>
                        <a:latin typeface="Arial" panose="020B0604020202020204" pitchFamily="34" charset="0"/>
                      </a:endParaRPr>
                    </a:p>
                  </a:txBody>
                  <a:tcPr marL="7028" marR="7028" marT="7028" marB="0" anchor="b"/>
                </a:tc>
                <a:extLst>
                  <a:ext uri="{0D108BD9-81ED-4DB2-BD59-A6C34878D82A}">
                    <a16:rowId xmlns:a16="http://schemas.microsoft.com/office/drawing/2014/main" val="3103950455"/>
                  </a:ext>
                </a:extLst>
              </a:tr>
              <a:tr h="135293">
                <a:tc>
                  <a:txBody>
                    <a:bodyPr/>
                    <a:lstStyle/>
                    <a:p>
                      <a:pPr algn="l" fontAlgn="b">
                        <a:buNone/>
                      </a:pPr>
                      <a:r>
                        <a:rPr lang="en-US" sz="900" u="none" strike="noStrike">
                          <a:effectLst/>
                        </a:rPr>
                        <a:t>ECR</a:t>
                      </a:r>
                      <a:endParaRPr lang="en-US" sz="900" b="0" i="0" u="none" strike="noStrike">
                        <a:effectLst/>
                        <a:latin typeface="Arial" panose="020B0604020202020204" pitchFamily="34" charset="0"/>
                      </a:endParaRPr>
                    </a:p>
                  </a:txBody>
                  <a:tcPr marL="7028" marR="7028" marT="7028" marB="0" anchor="b"/>
                </a:tc>
                <a:tc>
                  <a:txBody>
                    <a:bodyPr/>
                    <a:lstStyle/>
                    <a:p>
                      <a:pPr algn="l" fontAlgn="b">
                        <a:buNone/>
                      </a:pPr>
                      <a:r>
                        <a:rPr lang="en-US" sz="900" u="none" strike="noStrike" dirty="0">
                          <a:effectLst/>
                        </a:rPr>
                        <a:t>Saturation SCF Pallet</a:t>
                      </a:r>
                      <a:endParaRPr lang="en-US" sz="900" b="0" i="1" u="none" strike="noStrike" dirty="0">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$0.246</a:t>
                      </a:r>
                      <a:endParaRPr lang="en-US" sz="900" b="0" i="0" u="none" strike="noStrike">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$0.259</a:t>
                      </a:r>
                      <a:endParaRPr lang="en-US" sz="900" b="0" i="0" u="none" strike="noStrike">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5.28%</a:t>
                      </a:r>
                      <a:endParaRPr lang="en-US" sz="900" b="0" i="0" u="none" strike="noStrike">
                        <a:effectLst/>
                        <a:latin typeface="Arial" panose="020B0604020202020204" pitchFamily="34" charset="0"/>
                      </a:endParaRPr>
                    </a:p>
                  </a:txBody>
                  <a:tcPr marL="7028" marR="7028" marT="7028" marB="0" anchor="b"/>
                </a:tc>
                <a:extLst>
                  <a:ext uri="{0D108BD9-81ED-4DB2-BD59-A6C34878D82A}">
                    <a16:rowId xmlns:a16="http://schemas.microsoft.com/office/drawing/2014/main" val="2766198909"/>
                  </a:ext>
                </a:extLst>
              </a:tr>
              <a:tr h="135293">
                <a:tc>
                  <a:txBody>
                    <a:bodyPr/>
                    <a:lstStyle/>
                    <a:p>
                      <a:pPr algn="l" fontAlgn="b">
                        <a:buNone/>
                      </a:pPr>
                      <a:r>
                        <a:rPr lang="en-US" sz="900" u="none" strike="noStrike">
                          <a:effectLst/>
                        </a:rPr>
                        <a:t>ECR</a:t>
                      </a:r>
                      <a:endParaRPr lang="en-US" sz="900" b="0" i="0" u="none" strike="noStrike">
                        <a:effectLst/>
                        <a:latin typeface="Arial" panose="020B0604020202020204" pitchFamily="34" charset="0"/>
                      </a:endParaRPr>
                    </a:p>
                  </a:txBody>
                  <a:tcPr marL="7028" marR="7028" marT="7028" marB="0" anchor="b"/>
                </a:tc>
                <a:tc>
                  <a:txBody>
                    <a:bodyPr/>
                    <a:lstStyle/>
                    <a:p>
                      <a:pPr algn="l" fontAlgn="b">
                        <a:buNone/>
                      </a:pPr>
                      <a:r>
                        <a:rPr lang="en-US" sz="900" u="none" strike="noStrike" dirty="0">
                          <a:effectLst/>
                        </a:rPr>
                        <a:t>Saturation 5-Digit Container</a:t>
                      </a:r>
                      <a:endParaRPr lang="en-US" sz="900" b="0" i="0" u="none" strike="noStrike" dirty="0">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$0.231</a:t>
                      </a:r>
                      <a:endParaRPr lang="en-US" sz="900" b="0" i="0" u="none" strike="noStrike">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$0.241</a:t>
                      </a:r>
                      <a:endParaRPr lang="en-US" sz="900" b="0" i="0" u="none" strike="noStrike">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4.33%</a:t>
                      </a:r>
                      <a:endParaRPr lang="en-US" sz="900" b="0" i="0" u="none" strike="noStrike">
                        <a:effectLst/>
                        <a:latin typeface="Arial" panose="020B0604020202020204" pitchFamily="34" charset="0"/>
                      </a:endParaRPr>
                    </a:p>
                  </a:txBody>
                  <a:tcPr marL="7028" marR="7028" marT="7028" marB="0" anchor="b"/>
                </a:tc>
                <a:extLst>
                  <a:ext uri="{0D108BD9-81ED-4DB2-BD59-A6C34878D82A}">
                    <a16:rowId xmlns:a16="http://schemas.microsoft.com/office/drawing/2014/main" val="2756786762"/>
                  </a:ext>
                </a:extLst>
              </a:tr>
              <a:tr h="141444">
                <a:tc>
                  <a:txBody>
                    <a:bodyPr/>
                    <a:lstStyle/>
                    <a:p>
                      <a:pPr algn="l" fontAlgn="b">
                        <a:buNone/>
                      </a:pPr>
                      <a:r>
                        <a:rPr lang="en-US" sz="900" u="none" strike="noStrike">
                          <a:effectLst/>
                        </a:rPr>
                        <a:t>ECR</a:t>
                      </a:r>
                      <a:endParaRPr lang="en-US" sz="900" b="0" i="0" u="none" strike="noStrike">
                        <a:effectLst/>
                        <a:latin typeface="Arial" panose="020B0604020202020204" pitchFamily="34" charset="0"/>
                      </a:endParaRPr>
                    </a:p>
                  </a:txBody>
                  <a:tcPr marL="7028" marR="7028" marT="7028" marB="0" anchor="b"/>
                </a:tc>
                <a:tc>
                  <a:txBody>
                    <a:bodyPr/>
                    <a:lstStyle/>
                    <a:p>
                      <a:pPr algn="l" fontAlgn="b">
                        <a:buNone/>
                      </a:pPr>
                      <a:r>
                        <a:rPr lang="en-US" sz="900" u="none" strike="noStrike" dirty="0">
                          <a:effectLst/>
                        </a:rPr>
                        <a:t>Saturation</a:t>
                      </a:r>
                      <a:endParaRPr lang="en-US" sz="900" b="0" i="0" u="none" strike="noStrike" dirty="0">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$0.252</a:t>
                      </a:r>
                      <a:endParaRPr lang="en-US" sz="900" b="0" i="0" u="none" strike="noStrike">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$0.267</a:t>
                      </a:r>
                      <a:endParaRPr lang="en-US" sz="900" b="0" i="0" u="none" strike="noStrike">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5.95%</a:t>
                      </a:r>
                      <a:endParaRPr lang="en-US" sz="900" b="0" i="0" u="none" strike="noStrike">
                        <a:effectLst/>
                        <a:latin typeface="Arial" panose="020B0604020202020204" pitchFamily="34" charset="0"/>
                      </a:endParaRPr>
                    </a:p>
                  </a:txBody>
                  <a:tcPr marL="7028" marR="7028" marT="7028" marB="0" anchor="b"/>
                </a:tc>
                <a:extLst>
                  <a:ext uri="{0D108BD9-81ED-4DB2-BD59-A6C34878D82A}">
                    <a16:rowId xmlns:a16="http://schemas.microsoft.com/office/drawing/2014/main" val="499152507"/>
                  </a:ext>
                </a:extLst>
              </a:tr>
              <a:tr h="252138">
                <a:tc>
                  <a:txBody>
                    <a:bodyPr/>
                    <a:lstStyle/>
                    <a:p>
                      <a:pPr algn="l" fontAlgn="b">
                        <a:buNone/>
                      </a:pPr>
                      <a:endParaRPr lang="en-US" sz="900" b="0" i="0" u="none" strike="noStrike">
                        <a:effectLst/>
                        <a:latin typeface="Arial" panose="020B0604020202020204" pitchFamily="34" charset="0"/>
                      </a:endParaRPr>
                    </a:p>
                  </a:txBody>
                  <a:tcPr marL="7028" marR="7028" marT="7028" marB="0" anchor="b"/>
                </a:tc>
                <a:tc>
                  <a:txBody>
                    <a:bodyPr/>
                    <a:lstStyle/>
                    <a:p>
                      <a:pPr algn="l" fontAlgn="b">
                        <a:buNone/>
                      </a:pPr>
                      <a:endParaRPr lang="en-US" sz="900" b="0" i="0" u="none" strike="noStrike" dirty="0">
                        <a:effectLst/>
                        <a:latin typeface="Arial" panose="020B0604020202020204" pitchFamily="34" charset="0"/>
                      </a:endParaRPr>
                    </a:p>
                  </a:txBody>
                  <a:tcPr marL="7028" marR="7028" marT="7028" marB="0" anchor="b"/>
                </a:tc>
                <a:tc>
                  <a:txBody>
                    <a:bodyPr/>
                    <a:lstStyle/>
                    <a:p>
                      <a:pPr algn="l" fontAlgn="b">
                        <a:buNone/>
                      </a:pPr>
                      <a:r>
                        <a:rPr lang="en-US" sz="900" u="none" strike="noStrike">
                          <a:effectLst/>
                        </a:rPr>
                        <a:t>DDU</a:t>
                      </a:r>
                      <a:endParaRPr lang="en-US" sz="900" b="1" i="0" u="none" strike="noStrike">
                        <a:effectLst/>
                        <a:latin typeface="Arial" panose="020B0604020202020204" pitchFamily="34" charset="0"/>
                      </a:endParaRPr>
                    </a:p>
                  </a:txBody>
                  <a:tcPr marL="7028" marR="7028" marT="7028" marB="0" anchor="b"/>
                </a:tc>
                <a:tc>
                  <a:txBody>
                    <a:bodyPr/>
                    <a:lstStyle/>
                    <a:p>
                      <a:pPr algn="l" fontAlgn="b">
                        <a:buNone/>
                      </a:pPr>
                      <a:r>
                        <a:rPr lang="en-US" sz="900" u="none" strike="noStrike">
                          <a:effectLst/>
                        </a:rPr>
                        <a:t>DDU</a:t>
                      </a:r>
                      <a:endParaRPr lang="en-US" sz="900" b="1" i="0" u="none" strike="noStrike">
                        <a:effectLst/>
                        <a:latin typeface="Arial" panose="020B0604020202020204" pitchFamily="34" charset="0"/>
                      </a:endParaRPr>
                    </a:p>
                  </a:txBody>
                  <a:tcPr marL="7028" marR="7028" marT="7028" marB="0" anchor="b"/>
                </a:tc>
                <a:tc>
                  <a:txBody>
                    <a:bodyPr/>
                    <a:lstStyle/>
                    <a:p>
                      <a:pPr algn="l" fontAlgn="b">
                        <a:buNone/>
                      </a:pPr>
                      <a:r>
                        <a:rPr lang="en-US" sz="900" u="none" strike="noStrike">
                          <a:effectLst/>
                        </a:rPr>
                        <a:t>% Change</a:t>
                      </a:r>
                      <a:endParaRPr lang="en-US" sz="900" b="1" i="0" u="none" strike="noStrike">
                        <a:effectLst/>
                        <a:latin typeface="Arial" panose="020B0604020202020204" pitchFamily="34" charset="0"/>
                      </a:endParaRPr>
                    </a:p>
                  </a:txBody>
                  <a:tcPr marL="7028" marR="7028" marT="7028" marB="0" anchor="b"/>
                </a:tc>
                <a:extLst>
                  <a:ext uri="{0D108BD9-81ED-4DB2-BD59-A6C34878D82A}">
                    <a16:rowId xmlns:a16="http://schemas.microsoft.com/office/drawing/2014/main" val="4165107751"/>
                  </a:ext>
                </a:extLst>
              </a:tr>
              <a:tr h="153742">
                <a:tc>
                  <a:txBody>
                    <a:bodyPr/>
                    <a:lstStyle/>
                    <a:p>
                      <a:pPr algn="l" fontAlgn="b">
                        <a:buNone/>
                      </a:pPr>
                      <a:r>
                        <a:rPr lang="en-US" sz="900" u="none" strike="noStrike">
                          <a:effectLst/>
                        </a:rPr>
                        <a:t>ECR</a:t>
                      </a:r>
                      <a:endParaRPr lang="en-US" sz="900" b="0" i="0" u="none" strike="noStrike">
                        <a:effectLst/>
                        <a:latin typeface="Arial" panose="020B0604020202020204" pitchFamily="34" charset="0"/>
                      </a:endParaRPr>
                    </a:p>
                  </a:txBody>
                  <a:tcPr marL="7028" marR="7028" marT="7028" marB="0" anchor="b"/>
                </a:tc>
                <a:tc>
                  <a:txBody>
                    <a:bodyPr/>
                    <a:lstStyle/>
                    <a:p>
                      <a:pPr algn="l" fontAlgn="b">
                        <a:buNone/>
                      </a:pPr>
                      <a:r>
                        <a:rPr lang="en-US" sz="900" u="none" strike="noStrike" dirty="0">
                          <a:effectLst/>
                        </a:rPr>
                        <a:t>Basic SCF Pallet</a:t>
                      </a:r>
                      <a:endParaRPr lang="en-US" sz="900" b="0" i="1" u="none" strike="noStrike" dirty="0">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$0.426</a:t>
                      </a:r>
                      <a:endParaRPr lang="en-US" sz="900" b="0" i="0" u="none" strike="noStrike">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$0.415</a:t>
                      </a:r>
                      <a:endParaRPr lang="en-US" sz="900" b="0" i="0" u="none" strike="noStrike">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-2.58%</a:t>
                      </a:r>
                      <a:endParaRPr lang="en-US" sz="900" b="0" i="0" u="none" strike="noStrike">
                        <a:effectLst/>
                        <a:latin typeface="Arial" panose="020B0604020202020204" pitchFamily="34" charset="0"/>
                      </a:endParaRPr>
                    </a:p>
                  </a:txBody>
                  <a:tcPr marL="7028" marR="7028" marT="7028" marB="0" anchor="b"/>
                </a:tc>
                <a:extLst>
                  <a:ext uri="{0D108BD9-81ED-4DB2-BD59-A6C34878D82A}">
                    <a16:rowId xmlns:a16="http://schemas.microsoft.com/office/drawing/2014/main" val="2084435239"/>
                  </a:ext>
                </a:extLst>
              </a:tr>
              <a:tr h="141444">
                <a:tc>
                  <a:txBody>
                    <a:bodyPr/>
                    <a:lstStyle/>
                    <a:p>
                      <a:pPr algn="l" fontAlgn="b">
                        <a:buNone/>
                      </a:pPr>
                      <a:r>
                        <a:rPr lang="en-US" sz="900" u="none" strike="noStrike">
                          <a:effectLst/>
                        </a:rPr>
                        <a:t>ECR</a:t>
                      </a:r>
                      <a:endParaRPr lang="en-US" sz="900" b="0" i="0" u="none" strike="noStrike">
                        <a:effectLst/>
                        <a:latin typeface="Arial" panose="020B0604020202020204" pitchFamily="34" charset="0"/>
                      </a:endParaRPr>
                    </a:p>
                  </a:txBody>
                  <a:tcPr marL="7028" marR="7028" marT="7028" marB="0" anchor="b"/>
                </a:tc>
                <a:tc>
                  <a:txBody>
                    <a:bodyPr/>
                    <a:lstStyle/>
                    <a:p>
                      <a:pPr algn="l" fontAlgn="b">
                        <a:buNone/>
                      </a:pPr>
                      <a:r>
                        <a:rPr lang="en-US" sz="900" u="none" strike="noStrike" dirty="0">
                          <a:effectLst/>
                        </a:rPr>
                        <a:t>Basic 5-Digit Container</a:t>
                      </a:r>
                      <a:endParaRPr lang="en-US" sz="900" b="0" i="0" u="none" strike="noStrike" dirty="0">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$0.419</a:t>
                      </a:r>
                      <a:endParaRPr lang="en-US" sz="900" b="0" i="0" u="none" strike="noStrike">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$0.415</a:t>
                      </a:r>
                      <a:endParaRPr lang="en-US" sz="900" b="0" i="0" u="none" strike="noStrike">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-0.95%</a:t>
                      </a:r>
                      <a:endParaRPr lang="en-US" sz="900" b="0" i="0" u="none" strike="noStrike">
                        <a:effectLst/>
                        <a:latin typeface="Arial" panose="020B0604020202020204" pitchFamily="34" charset="0"/>
                      </a:endParaRPr>
                    </a:p>
                  </a:txBody>
                  <a:tcPr marL="7028" marR="7028" marT="7028" marB="0" anchor="b"/>
                </a:tc>
                <a:extLst>
                  <a:ext uri="{0D108BD9-81ED-4DB2-BD59-A6C34878D82A}">
                    <a16:rowId xmlns:a16="http://schemas.microsoft.com/office/drawing/2014/main" val="3123515245"/>
                  </a:ext>
                </a:extLst>
              </a:tr>
              <a:tr h="153742">
                <a:tc>
                  <a:txBody>
                    <a:bodyPr/>
                    <a:lstStyle/>
                    <a:p>
                      <a:pPr algn="l" fontAlgn="b">
                        <a:buNone/>
                      </a:pPr>
                      <a:r>
                        <a:rPr lang="en-US" sz="900" u="none" strike="noStrike">
                          <a:effectLst/>
                        </a:rPr>
                        <a:t>ECR</a:t>
                      </a:r>
                      <a:endParaRPr lang="en-US" sz="900" b="0" i="0" u="none" strike="noStrike">
                        <a:effectLst/>
                        <a:latin typeface="Arial" panose="020B0604020202020204" pitchFamily="34" charset="0"/>
                      </a:endParaRPr>
                    </a:p>
                  </a:txBody>
                  <a:tcPr marL="7028" marR="7028" marT="7028" marB="0" anchor="b"/>
                </a:tc>
                <a:tc>
                  <a:txBody>
                    <a:bodyPr/>
                    <a:lstStyle/>
                    <a:p>
                      <a:pPr algn="l" fontAlgn="b">
                        <a:buNone/>
                      </a:pPr>
                      <a:r>
                        <a:rPr lang="en-US" sz="900" u="none" strike="noStrike" dirty="0">
                          <a:effectLst/>
                        </a:rPr>
                        <a:t>Basic</a:t>
                      </a:r>
                      <a:endParaRPr lang="en-US" sz="900" b="0" i="0" u="none" strike="noStrike" dirty="0">
                        <a:effectLst/>
                        <a:latin typeface="Arial" panose="020B0604020202020204" pitchFamily="34" charset="0"/>
                      </a:endParaRPr>
                    </a:p>
                  </a:txBody>
                  <a:tcPr marL="7028" marR="7028" marT="7028" marB="0" anchor="b"/>
                </a:tc>
                <a:tc>
                  <a:txBody>
                    <a:bodyPr/>
                    <a:lstStyle/>
                    <a:p>
                      <a:pPr algn="r" fontAlgn="ctr">
                        <a:buNone/>
                      </a:pPr>
                      <a:r>
                        <a:rPr lang="en-US" sz="900" u="none" strike="noStrike">
                          <a:effectLst/>
                        </a:rPr>
                        <a:t>$0.452</a:t>
                      </a:r>
                      <a:endParaRPr lang="en-US" sz="900" b="0" i="0" u="none" strike="noStrike">
                        <a:effectLst/>
                        <a:latin typeface="Arial" panose="020B0604020202020204" pitchFamily="34" charset="0"/>
                      </a:endParaRPr>
                    </a:p>
                  </a:txBody>
                  <a:tcPr marL="7028" marR="7028" marT="7028" marB="0" anchor="ctr"/>
                </a:tc>
                <a:tc>
                  <a:txBody>
                    <a:bodyPr/>
                    <a:lstStyle/>
                    <a:p>
                      <a:pPr algn="r" fontAlgn="ctr">
                        <a:buNone/>
                      </a:pPr>
                      <a:r>
                        <a:rPr lang="en-US" sz="900" u="none" strike="noStrike">
                          <a:effectLst/>
                        </a:rPr>
                        <a:t>$0.454</a:t>
                      </a:r>
                      <a:endParaRPr lang="en-US" sz="900" b="0" i="0" u="none" strike="noStrike">
                        <a:effectLst/>
                        <a:latin typeface="Arial" panose="020B0604020202020204" pitchFamily="34" charset="0"/>
                      </a:endParaRPr>
                    </a:p>
                  </a:txBody>
                  <a:tcPr marL="7028" marR="7028" marT="7028" marB="0" anchor="ctr"/>
                </a:tc>
                <a:tc>
                  <a:txBody>
                    <a:bodyPr/>
                    <a:lstStyle/>
                    <a:p>
                      <a:pPr algn="r" fontAlgn="b">
                        <a:buNone/>
                      </a:pPr>
                      <a:r>
                        <a:rPr lang="en-US" sz="900" u="none" strike="noStrike">
                          <a:effectLst/>
                        </a:rPr>
                        <a:t>0.44%</a:t>
                      </a:r>
                      <a:endParaRPr lang="en-US" sz="900" b="0" i="0" u="none" strike="noStrike">
                        <a:effectLst/>
                        <a:latin typeface="Arial" panose="020B0604020202020204" pitchFamily="34" charset="0"/>
                      </a:endParaRPr>
                    </a:p>
                  </a:txBody>
                  <a:tcPr marL="7028" marR="7028" marT="7028" marB="0" anchor="b"/>
                </a:tc>
                <a:extLst>
                  <a:ext uri="{0D108BD9-81ED-4DB2-BD59-A6C34878D82A}">
                    <a16:rowId xmlns:a16="http://schemas.microsoft.com/office/drawing/2014/main" val="832868194"/>
                  </a:ext>
                </a:extLst>
              </a:tr>
              <a:tr h="159892">
                <a:tc>
                  <a:txBody>
                    <a:bodyPr/>
                    <a:lstStyle/>
                    <a:p>
                      <a:pPr algn="l" fontAlgn="b">
                        <a:buNone/>
                      </a:pPr>
                      <a:r>
                        <a:rPr lang="en-US" sz="900" u="none" strike="noStrike">
                          <a:effectLst/>
                        </a:rPr>
                        <a:t>ECR</a:t>
                      </a:r>
                      <a:endParaRPr lang="en-US" sz="900" b="0" i="0" u="none" strike="noStrike">
                        <a:effectLst/>
                        <a:latin typeface="Arial" panose="020B0604020202020204" pitchFamily="34" charset="0"/>
                      </a:endParaRPr>
                    </a:p>
                  </a:txBody>
                  <a:tcPr marL="7028" marR="7028" marT="7028" marB="0" anchor="b"/>
                </a:tc>
                <a:tc>
                  <a:txBody>
                    <a:bodyPr/>
                    <a:lstStyle/>
                    <a:p>
                      <a:pPr algn="l" fontAlgn="b">
                        <a:buNone/>
                      </a:pPr>
                      <a:r>
                        <a:rPr lang="en-US" sz="900" u="none" strike="noStrike" dirty="0">
                          <a:effectLst/>
                        </a:rPr>
                        <a:t>High Density SCF Pallet</a:t>
                      </a:r>
                      <a:endParaRPr lang="en-US" sz="900" b="0" i="1" u="none" strike="noStrike" dirty="0">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$0.351</a:t>
                      </a:r>
                      <a:endParaRPr lang="en-US" sz="900" b="0" i="0" u="none" strike="noStrike">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$0.332</a:t>
                      </a:r>
                      <a:endParaRPr lang="en-US" sz="900" b="0" i="0" u="none" strike="noStrike">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-5.41%</a:t>
                      </a:r>
                      <a:endParaRPr lang="en-US" sz="900" b="0" i="0" u="none" strike="noStrike">
                        <a:effectLst/>
                        <a:latin typeface="Arial" panose="020B0604020202020204" pitchFamily="34" charset="0"/>
                      </a:endParaRPr>
                    </a:p>
                  </a:txBody>
                  <a:tcPr marL="7028" marR="7028" marT="7028" marB="0" anchor="b"/>
                </a:tc>
                <a:extLst>
                  <a:ext uri="{0D108BD9-81ED-4DB2-BD59-A6C34878D82A}">
                    <a16:rowId xmlns:a16="http://schemas.microsoft.com/office/drawing/2014/main" val="1406028731"/>
                  </a:ext>
                </a:extLst>
              </a:tr>
              <a:tr h="141444">
                <a:tc>
                  <a:txBody>
                    <a:bodyPr/>
                    <a:lstStyle/>
                    <a:p>
                      <a:pPr algn="l" fontAlgn="b">
                        <a:buNone/>
                      </a:pPr>
                      <a:r>
                        <a:rPr lang="en-US" sz="900" u="none" strike="noStrike">
                          <a:effectLst/>
                        </a:rPr>
                        <a:t>ECR</a:t>
                      </a:r>
                      <a:endParaRPr lang="en-US" sz="900" b="0" i="0" u="none" strike="noStrike">
                        <a:effectLst/>
                        <a:latin typeface="Arial" panose="020B0604020202020204" pitchFamily="34" charset="0"/>
                      </a:endParaRPr>
                    </a:p>
                  </a:txBody>
                  <a:tcPr marL="7028" marR="7028" marT="7028" marB="0" anchor="b"/>
                </a:tc>
                <a:tc>
                  <a:txBody>
                    <a:bodyPr/>
                    <a:lstStyle/>
                    <a:p>
                      <a:pPr algn="l" fontAlgn="b">
                        <a:buNone/>
                      </a:pPr>
                      <a:r>
                        <a:rPr lang="en-US" sz="900" u="none" strike="noStrike" dirty="0">
                          <a:effectLst/>
                        </a:rPr>
                        <a:t>High Density 5-Digit Container</a:t>
                      </a:r>
                      <a:endParaRPr lang="en-US" sz="900" b="0" i="0" u="none" strike="noStrike" dirty="0">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$0.336</a:t>
                      </a:r>
                      <a:endParaRPr lang="en-US" sz="900" b="0" i="0" u="none" strike="noStrike">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$0.315</a:t>
                      </a:r>
                      <a:endParaRPr lang="en-US" sz="900" b="0" i="0" u="none" strike="noStrike">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-6.25%</a:t>
                      </a:r>
                      <a:endParaRPr lang="en-US" sz="900" b="0" i="0" u="none" strike="noStrike">
                        <a:effectLst/>
                        <a:latin typeface="Arial" panose="020B0604020202020204" pitchFamily="34" charset="0"/>
                      </a:endParaRPr>
                    </a:p>
                  </a:txBody>
                  <a:tcPr marL="7028" marR="7028" marT="7028" marB="0" anchor="b"/>
                </a:tc>
                <a:extLst>
                  <a:ext uri="{0D108BD9-81ED-4DB2-BD59-A6C34878D82A}">
                    <a16:rowId xmlns:a16="http://schemas.microsoft.com/office/drawing/2014/main" val="1675468589"/>
                  </a:ext>
                </a:extLst>
              </a:tr>
              <a:tr h="141444">
                <a:tc>
                  <a:txBody>
                    <a:bodyPr/>
                    <a:lstStyle/>
                    <a:p>
                      <a:pPr algn="l" fontAlgn="b">
                        <a:buNone/>
                      </a:pPr>
                      <a:r>
                        <a:rPr lang="en-US" sz="900" u="none" strike="noStrike">
                          <a:effectLst/>
                        </a:rPr>
                        <a:t>ECR</a:t>
                      </a:r>
                      <a:endParaRPr lang="en-US" sz="900" b="0" i="0" u="none" strike="noStrike">
                        <a:effectLst/>
                        <a:latin typeface="Arial" panose="020B0604020202020204" pitchFamily="34" charset="0"/>
                      </a:endParaRPr>
                    </a:p>
                  </a:txBody>
                  <a:tcPr marL="7028" marR="7028" marT="7028" marB="0" anchor="b"/>
                </a:tc>
                <a:tc>
                  <a:txBody>
                    <a:bodyPr/>
                    <a:lstStyle/>
                    <a:p>
                      <a:pPr algn="l" fontAlgn="b">
                        <a:buNone/>
                      </a:pPr>
                      <a:r>
                        <a:rPr lang="en-US" sz="900" u="none" strike="noStrike" dirty="0">
                          <a:effectLst/>
                        </a:rPr>
                        <a:t>High Density</a:t>
                      </a:r>
                      <a:endParaRPr lang="en-US" sz="900" b="0" i="0" u="none" strike="noStrike" dirty="0">
                        <a:effectLst/>
                        <a:latin typeface="Arial" panose="020B0604020202020204" pitchFamily="34" charset="0"/>
                      </a:endParaRPr>
                    </a:p>
                  </a:txBody>
                  <a:tcPr marL="7028" marR="7028" marT="7028" marB="0" anchor="b"/>
                </a:tc>
                <a:tc>
                  <a:txBody>
                    <a:bodyPr/>
                    <a:lstStyle/>
                    <a:p>
                      <a:pPr algn="r" fontAlgn="ctr">
                        <a:buNone/>
                      </a:pPr>
                      <a:r>
                        <a:rPr lang="en-US" sz="900" u="none" strike="noStrike">
                          <a:effectLst/>
                        </a:rPr>
                        <a:t>$0.369</a:t>
                      </a:r>
                      <a:endParaRPr lang="en-US" sz="900" b="0" i="0" u="none" strike="noStrike">
                        <a:effectLst/>
                        <a:latin typeface="Arial" panose="020B0604020202020204" pitchFamily="34" charset="0"/>
                      </a:endParaRPr>
                    </a:p>
                  </a:txBody>
                  <a:tcPr marL="7028" marR="7028" marT="7028" marB="0" anchor="ctr"/>
                </a:tc>
                <a:tc>
                  <a:txBody>
                    <a:bodyPr/>
                    <a:lstStyle/>
                    <a:p>
                      <a:pPr algn="r" fontAlgn="ctr">
                        <a:buNone/>
                      </a:pPr>
                      <a:r>
                        <a:rPr lang="en-US" sz="900" u="none" strike="noStrike">
                          <a:effectLst/>
                        </a:rPr>
                        <a:t>$0.354</a:t>
                      </a:r>
                      <a:endParaRPr lang="en-US" sz="900" b="0" i="0" u="none" strike="noStrike">
                        <a:effectLst/>
                        <a:latin typeface="Arial" panose="020B0604020202020204" pitchFamily="34" charset="0"/>
                      </a:endParaRPr>
                    </a:p>
                  </a:txBody>
                  <a:tcPr marL="7028" marR="7028" marT="7028" marB="0" anchor="ctr"/>
                </a:tc>
                <a:tc>
                  <a:txBody>
                    <a:bodyPr/>
                    <a:lstStyle/>
                    <a:p>
                      <a:pPr algn="r" fontAlgn="b">
                        <a:buNone/>
                      </a:pPr>
                      <a:r>
                        <a:rPr lang="en-US" sz="900" u="none" strike="noStrike">
                          <a:effectLst/>
                        </a:rPr>
                        <a:t>-4.07%</a:t>
                      </a:r>
                      <a:endParaRPr lang="en-US" sz="900" b="0" i="0" u="none" strike="noStrike">
                        <a:effectLst/>
                        <a:latin typeface="Arial" panose="020B0604020202020204" pitchFamily="34" charset="0"/>
                      </a:endParaRPr>
                    </a:p>
                  </a:txBody>
                  <a:tcPr marL="7028" marR="7028" marT="7028" marB="0" anchor="b"/>
                </a:tc>
                <a:extLst>
                  <a:ext uri="{0D108BD9-81ED-4DB2-BD59-A6C34878D82A}">
                    <a16:rowId xmlns:a16="http://schemas.microsoft.com/office/drawing/2014/main" val="3215414315"/>
                  </a:ext>
                </a:extLst>
              </a:tr>
              <a:tr h="141444">
                <a:tc>
                  <a:txBody>
                    <a:bodyPr/>
                    <a:lstStyle/>
                    <a:p>
                      <a:pPr algn="l" fontAlgn="b">
                        <a:buNone/>
                      </a:pPr>
                      <a:r>
                        <a:rPr lang="en-US" sz="900" u="none" strike="noStrike">
                          <a:effectLst/>
                        </a:rPr>
                        <a:t>ECR</a:t>
                      </a:r>
                      <a:endParaRPr lang="en-US" sz="900" b="0" i="0" u="none" strike="noStrike">
                        <a:effectLst/>
                        <a:latin typeface="Arial" panose="020B0604020202020204" pitchFamily="34" charset="0"/>
                      </a:endParaRPr>
                    </a:p>
                  </a:txBody>
                  <a:tcPr marL="7028" marR="7028" marT="7028" marB="0" anchor="b"/>
                </a:tc>
                <a:tc>
                  <a:txBody>
                    <a:bodyPr/>
                    <a:lstStyle/>
                    <a:p>
                      <a:pPr algn="l" fontAlgn="b">
                        <a:buNone/>
                      </a:pPr>
                      <a:r>
                        <a:rPr lang="en-US" sz="900" u="none" strike="noStrike">
                          <a:effectLst/>
                        </a:rPr>
                        <a:t>High Density+ SCF Pallet</a:t>
                      </a:r>
                      <a:endParaRPr lang="en-US" sz="900" b="0" i="1" u="none" strike="noStrike">
                        <a:effectLst/>
                        <a:latin typeface="Arial" panose="020B0604020202020204" pitchFamily="34" charset="0"/>
                      </a:endParaRPr>
                    </a:p>
                  </a:txBody>
                  <a:tcPr marL="7028" marR="7028" marT="7028" marB="0" anchor="b"/>
                </a:tc>
                <a:tc>
                  <a:txBody>
                    <a:bodyPr/>
                    <a:lstStyle/>
                    <a:p>
                      <a:pPr algn="r" fontAlgn="ctr">
                        <a:buNone/>
                      </a:pPr>
                      <a:r>
                        <a:rPr lang="en-US" sz="900" u="none" strike="noStrike">
                          <a:effectLst/>
                        </a:rPr>
                        <a:t>$0.285</a:t>
                      </a:r>
                      <a:endParaRPr lang="en-US" sz="900" b="0" i="0" u="none" strike="noStrike">
                        <a:effectLst/>
                        <a:latin typeface="Arial" panose="020B0604020202020204" pitchFamily="34" charset="0"/>
                      </a:endParaRPr>
                    </a:p>
                  </a:txBody>
                  <a:tcPr marL="7028" marR="7028" marT="7028" marB="0" anchor="ctr"/>
                </a:tc>
                <a:tc>
                  <a:txBody>
                    <a:bodyPr/>
                    <a:lstStyle/>
                    <a:p>
                      <a:pPr algn="r" fontAlgn="ctr">
                        <a:buNone/>
                      </a:pPr>
                      <a:r>
                        <a:rPr lang="en-US" sz="900" u="none" strike="noStrike">
                          <a:effectLst/>
                        </a:rPr>
                        <a:t>$0.302</a:t>
                      </a:r>
                      <a:endParaRPr lang="en-US" sz="900" b="0" i="0" u="none" strike="noStrike">
                        <a:effectLst/>
                        <a:latin typeface="Arial" panose="020B0604020202020204" pitchFamily="34" charset="0"/>
                      </a:endParaRPr>
                    </a:p>
                  </a:txBody>
                  <a:tcPr marL="7028" marR="7028" marT="7028" marB="0" anchor="ctr"/>
                </a:tc>
                <a:tc>
                  <a:txBody>
                    <a:bodyPr/>
                    <a:lstStyle/>
                    <a:p>
                      <a:pPr algn="r" fontAlgn="b">
                        <a:buNone/>
                      </a:pPr>
                      <a:r>
                        <a:rPr lang="en-US" sz="900" u="none" strike="noStrike">
                          <a:effectLst/>
                        </a:rPr>
                        <a:t>5.96%</a:t>
                      </a:r>
                      <a:endParaRPr lang="en-US" sz="900" b="0" i="0" u="none" strike="noStrike">
                        <a:effectLst/>
                        <a:latin typeface="Arial" panose="020B0604020202020204" pitchFamily="34" charset="0"/>
                      </a:endParaRPr>
                    </a:p>
                  </a:txBody>
                  <a:tcPr marL="7028" marR="7028" marT="7028" marB="0" anchor="b"/>
                </a:tc>
                <a:extLst>
                  <a:ext uri="{0D108BD9-81ED-4DB2-BD59-A6C34878D82A}">
                    <a16:rowId xmlns:a16="http://schemas.microsoft.com/office/drawing/2014/main" val="3123870389"/>
                  </a:ext>
                </a:extLst>
              </a:tr>
              <a:tr h="135293">
                <a:tc>
                  <a:txBody>
                    <a:bodyPr/>
                    <a:lstStyle/>
                    <a:p>
                      <a:pPr algn="l" fontAlgn="b">
                        <a:buNone/>
                      </a:pPr>
                      <a:r>
                        <a:rPr lang="en-US" sz="900" u="none" strike="noStrike">
                          <a:effectLst/>
                        </a:rPr>
                        <a:t>ECR</a:t>
                      </a:r>
                      <a:endParaRPr lang="en-US" sz="900" b="0" i="0" u="none" strike="noStrike">
                        <a:effectLst/>
                        <a:latin typeface="Arial" panose="020B0604020202020204" pitchFamily="34" charset="0"/>
                      </a:endParaRPr>
                    </a:p>
                  </a:txBody>
                  <a:tcPr marL="7028" marR="7028" marT="7028" marB="0" anchor="b"/>
                </a:tc>
                <a:tc>
                  <a:txBody>
                    <a:bodyPr/>
                    <a:lstStyle/>
                    <a:p>
                      <a:pPr algn="l" fontAlgn="b">
                        <a:buNone/>
                      </a:pPr>
                      <a:r>
                        <a:rPr lang="en-US" sz="900" u="none" strike="noStrike">
                          <a:effectLst/>
                        </a:rPr>
                        <a:t>High Density+ 5-Digit Container</a:t>
                      </a:r>
                      <a:endParaRPr lang="en-US" sz="900" b="0" i="0" u="none" strike="noStrike">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$0.275</a:t>
                      </a:r>
                      <a:endParaRPr lang="en-US" sz="900" b="0" i="0" u="none" strike="noStrike">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$0.290</a:t>
                      </a:r>
                      <a:endParaRPr lang="en-US" sz="900" b="0" i="0" u="none" strike="noStrike">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5.45%</a:t>
                      </a:r>
                      <a:endParaRPr lang="en-US" sz="900" b="0" i="0" u="none" strike="noStrike">
                        <a:effectLst/>
                        <a:latin typeface="Arial" panose="020B0604020202020204" pitchFamily="34" charset="0"/>
                      </a:endParaRPr>
                    </a:p>
                  </a:txBody>
                  <a:tcPr marL="7028" marR="7028" marT="7028" marB="0" anchor="b"/>
                </a:tc>
                <a:extLst>
                  <a:ext uri="{0D108BD9-81ED-4DB2-BD59-A6C34878D82A}">
                    <a16:rowId xmlns:a16="http://schemas.microsoft.com/office/drawing/2014/main" val="1229869112"/>
                  </a:ext>
                </a:extLst>
              </a:tr>
              <a:tr h="141444">
                <a:tc>
                  <a:txBody>
                    <a:bodyPr/>
                    <a:lstStyle/>
                    <a:p>
                      <a:pPr algn="l" fontAlgn="b">
                        <a:buNone/>
                      </a:pPr>
                      <a:r>
                        <a:rPr lang="en-US" sz="900" u="none" strike="noStrike">
                          <a:effectLst/>
                        </a:rPr>
                        <a:t>ECR</a:t>
                      </a:r>
                      <a:endParaRPr lang="en-US" sz="900" b="0" i="0" u="none" strike="noStrike">
                        <a:effectLst/>
                        <a:latin typeface="Arial" panose="020B0604020202020204" pitchFamily="34" charset="0"/>
                      </a:endParaRPr>
                    </a:p>
                  </a:txBody>
                  <a:tcPr marL="7028" marR="7028" marT="7028" marB="0" anchor="b"/>
                </a:tc>
                <a:tc>
                  <a:txBody>
                    <a:bodyPr/>
                    <a:lstStyle/>
                    <a:p>
                      <a:pPr algn="l" fontAlgn="b">
                        <a:buNone/>
                      </a:pPr>
                      <a:r>
                        <a:rPr lang="en-US" sz="900" u="none" strike="noStrike">
                          <a:effectLst/>
                        </a:rPr>
                        <a:t>High Density Plus</a:t>
                      </a:r>
                      <a:endParaRPr lang="en-US" sz="900" b="0" i="0" u="none" strike="noStrike">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$0.302</a:t>
                      </a:r>
                      <a:endParaRPr lang="en-US" sz="900" b="0" i="0" u="none" strike="noStrike">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$0.323</a:t>
                      </a:r>
                      <a:endParaRPr lang="en-US" sz="900" b="0" i="0" u="none" strike="noStrike">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6.95%</a:t>
                      </a:r>
                      <a:endParaRPr lang="en-US" sz="900" b="0" i="0" u="none" strike="noStrike">
                        <a:effectLst/>
                        <a:latin typeface="Arial" panose="020B0604020202020204" pitchFamily="34" charset="0"/>
                      </a:endParaRPr>
                    </a:p>
                  </a:txBody>
                  <a:tcPr marL="7028" marR="7028" marT="7028" marB="0" anchor="b"/>
                </a:tc>
                <a:extLst>
                  <a:ext uri="{0D108BD9-81ED-4DB2-BD59-A6C34878D82A}">
                    <a16:rowId xmlns:a16="http://schemas.microsoft.com/office/drawing/2014/main" val="3982089195"/>
                  </a:ext>
                </a:extLst>
              </a:tr>
              <a:tr h="141444">
                <a:tc>
                  <a:txBody>
                    <a:bodyPr/>
                    <a:lstStyle/>
                    <a:p>
                      <a:pPr algn="l" fontAlgn="b">
                        <a:buNone/>
                      </a:pPr>
                      <a:r>
                        <a:rPr lang="en-US" sz="900" u="none" strike="noStrike">
                          <a:effectLst/>
                        </a:rPr>
                        <a:t>ECR</a:t>
                      </a:r>
                      <a:endParaRPr lang="en-US" sz="900" b="0" i="0" u="none" strike="noStrike">
                        <a:effectLst/>
                        <a:latin typeface="Arial" panose="020B0604020202020204" pitchFamily="34" charset="0"/>
                      </a:endParaRPr>
                    </a:p>
                  </a:txBody>
                  <a:tcPr marL="7028" marR="7028" marT="7028" marB="0" anchor="b"/>
                </a:tc>
                <a:tc>
                  <a:txBody>
                    <a:bodyPr/>
                    <a:lstStyle/>
                    <a:p>
                      <a:pPr algn="l" fontAlgn="b">
                        <a:buNone/>
                      </a:pPr>
                      <a:r>
                        <a:rPr lang="en-US" sz="900" u="none" strike="noStrike">
                          <a:effectLst/>
                        </a:rPr>
                        <a:t>Saturation SCF Pallet</a:t>
                      </a:r>
                      <a:endParaRPr lang="en-US" sz="900" b="0" i="1" u="none" strike="noStrike">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$0.235</a:t>
                      </a:r>
                      <a:endParaRPr lang="en-US" sz="900" b="0" i="0" u="none" strike="noStrike">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$0.250</a:t>
                      </a:r>
                      <a:endParaRPr lang="en-US" sz="900" b="0" i="0" u="none" strike="noStrike">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6.38%</a:t>
                      </a:r>
                      <a:endParaRPr lang="en-US" sz="900" b="0" i="0" u="none" strike="noStrike">
                        <a:effectLst/>
                        <a:latin typeface="Arial" panose="020B0604020202020204" pitchFamily="34" charset="0"/>
                      </a:endParaRPr>
                    </a:p>
                  </a:txBody>
                  <a:tcPr marL="7028" marR="7028" marT="7028" marB="0" anchor="b"/>
                </a:tc>
                <a:extLst>
                  <a:ext uri="{0D108BD9-81ED-4DB2-BD59-A6C34878D82A}">
                    <a16:rowId xmlns:a16="http://schemas.microsoft.com/office/drawing/2014/main" val="2027646808"/>
                  </a:ext>
                </a:extLst>
              </a:tr>
              <a:tr h="141444">
                <a:tc>
                  <a:txBody>
                    <a:bodyPr/>
                    <a:lstStyle/>
                    <a:p>
                      <a:pPr algn="l" fontAlgn="b">
                        <a:buNone/>
                      </a:pPr>
                      <a:r>
                        <a:rPr lang="en-US" sz="900" u="none" strike="noStrike">
                          <a:effectLst/>
                        </a:rPr>
                        <a:t>ECR</a:t>
                      </a:r>
                      <a:endParaRPr lang="en-US" sz="900" b="0" i="0" u="none" strike="noStrike">
                        <a:effectLst/>
                        <a:latin typeface="Arial" panose="020B0604020202020204" pitchFamily="34" charset="0"/>
                      </a:endParaRPr>
                    </a:p>
                  </a:txBody>
                  <a:tcPr marL="7028" marR="7028" marT="7028" marB="0" anchor="b"/>
                </a:tc>
                <a:tc>
                  <a:txBody>
                    <a:bodyPr/>
                    <a:lstStyle/>
                    <a:p>
                      <a:pPr algn="l" fontAlgn="b">
                        <a:buNone/>
                      </a:pPr>
                      <a:r>
                        <a:rPr lang="en-US" sz="900" u="none" strike="noStrike">
                          <a:effectLst/>
                        </a:rPr>
                        <a:t>Saturation 5-Digit Container</a:t>
                      </a:r>
                      <a:endParaRPr lang="en-US" sz="900" b="0" i="0" u="none" strike="noStrike">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$0.220</a:t>
                      </a:r>
                      <a:endParaRPr lang="en-US" sz="900" b="0" i="0" u="none" strike="noStrike">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$0.232</a:t>
                      </a:r>
                      <a:endParaRPr lang="en-US" sz="900" b="0" i="0" u="none" strike="noStrike">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5.45%</a:t>
                      </a:r>
                      <a:endParaRPr lang="en-US" sz="900" b="0" i="0" u="none" strike="noStrike">
                        <a:effectLst/>
                        <a:latin typeface="Arial" panose="020B0604020202020204" pitchFamily="34" charset="0"/>
                      </a:endParaRPr>
                    </a:p>
                  </a:txBody>
                  <a:tcPr marL="7028" marR="7028" marT="7028" marB="0" anchor="b"/>
                </a:tc>
                <a:extLst>
                  <a:ext uri="{0D108BD9-81ED-4DB2-BD59-A6C34878D82A}">
                    <a16:rowId xmlns:a16="http://schemas.microsoft.com/office/drawing/2014/main" val="2279473643"/>
                  </a:ext>
                </a:extLst>
              </a:tr>
              <a:tr h="378701">
                <a:tc>
                  <a:txBody>
                    <a:bodyPr/>
                    <a:lstStyle/>
                    <a:p>
                      <a:pPr algn="l" fontAlgn="b">
                        <a:buNone/>
                      </a:pPr>
                      <a:r>
                        <a:rPr lang="en-US" sz="900" u="none" strike="noStrike" dirty="0">
                          <a:effectLst/>
                        </a:rPr>
                        <a:t>ECR</a:t>
                      </a:r>
                      <a:endParaRPr lang="en-US" sz="900" b="0" i="0" u="none" strike="noStrike" dirty="0">
                        <a:effectLst/>
                        <a:latin typeface="Arial" panose="020B0604020202020204" pitchFamily="34" charset="0"/>
                      </a:endParaRPr>
                    </a:p>
                  </a:txBody>
                  <a:tcPr marL="7028" marR="7028" marT="7028" marB="0" anchor="b"/>
                </a:tc>
                <a:tc>
                  <a:txBody>
                    <a:bodyPr/>
                    <a:lstStyle/>
                    <a:p>
                      <a:pPr algn="l" fontAlgn="b">
                        <a:buNone/>
                      </a:pPr>
                      <a:r>
                        <a:rPr lang="en-US" sz="900" u="none" strike="noStrike" dirty="0">
                          <a:effectLst/>
                        </a:rPr>
                        <a:t>Saturation</a:t>
                      </a:r>
                      <a:endParaRPr lang="en-US" sz="900" b="0" i="0" u="none" strike="noStrike" dirty="0">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$0.241</a:t>
                      </a:r>
                      <a:endParaRPr lang="en-US" sz="900" b="0" i="0" u="none" strike="noStrike">
                        <a:effectLst/>
                        <a:latin typeface="Arial" panose="020B0604020202020204" pitchFamily="34" charset="0"/>
                      </a:endParaRPr>
                    </a:p>
                  </a:txBody>
                  <a:tcPr marL="7028" marR="7028" marT="7028" marB="0" anchor="b"/>
                </a:tc>
                <a:tc>
                  <a:txBody>
                    <a:bodyPr/>
                    <a:lstStyle/>
                    <a:p>
                      <a:pPr algn="r" fontAlgn="b">
                        <a:buNone/>
                      </a:pPr>
                      <a:r>
                        <a:rPr lang="en-US" sz="900" u="none" strike="noStrike">
                          <a:effectLst/>
                        </a:rPr>
                        <a:t>$0.258</a:t>
                      </a:r>
                      <a:endParaRPr lang="en-US" sz="900" b="0" i="0" u="none" strike="noStrike">
                        <a:effectLst/>
                        <a:latin typeface="Arial" panose="020B0604020202020204" pitchFamily="34" charset="0"/>
                      </a:endParaRPr>
                    </a:p>
                  </a:txBody>
                  <a:tcPr marL="7028" marR="7028" marT="7028" marB="0" anchor="b"/>
                </a:tc>
                <a:tc>
                  <a:txBody>
                    <a:bodyPr/>
                    <a:lstStyle/>
                    <a:p>
                      <a:pPr algn="r" fontAlgn="b">
                        <a:buNone/>
                      </a:pPr>
                      <a:r>
                        <a:rPr lang="en-US" sz="900" u="none" strike="noStrike" dirty="0">
                          <a:effectLst/>
                        </a:rPr>
                        <a:t>7.05%</a:t>
                      </a:r>
                      <a:endParaRPr lang="en-US" sz="900" b="0" i="0" u="none" strike="noStrike" dirty="0">
                        <a:effectLst/>
                        <a:latin typeface="Arial" panose="020B0604020202020204" pitchFamily="34" charset="0"/>
                      </a:endParaRPr>
                    </a:p>
                  </a:txBody>
                  <a:tcPr marL="7028" marR="7028" marT="7028" marB="0" anchor="b"/>
                </a:tc>
                <a:extLst>
                  <a:ext uri="{0D108BD9-81ED-4DB2-BD59-A6C34878D82A}">
                    <a16:rowId xmlns:a16="http://schemas.microsoft.com/office/drawing/2014/main" val="2990964564"/>
                  </a:ext>
                </a:extLst>
              </a:tr>
            </a:tbl>
          </a:graphicData>
        </a:graphic>
      </p:graphicFrame>
    </p:spTree>
    <p:extLst>
      <p:ext uri="{BB962C8B-B14F-4D97-AF65-F5344CB8AC3E}">
        <p14:creationId xmlns:p14="http://schemas.microsoft.com/office/powerpoint/2010/main" val="1316332650"/>
      </p:ext>
    </p:extLst>
  </p:cSld>
  <p:clrMapOvr>
    <a:masterClrMapping/>
  </p:clrMapOvr>
  <mc:AlternateContent xmlns:mc="http://schemas.openxmlformats.org/markup-compatibility/2006" xmlns:p14="http://schemas.microsoft.com/office/powerpoint/2010/main">
    <mc:Choice Requires="p14">
      <p:transition spd="slow" p14:dur="2250" advClick="0" advTm="5000"/>
    </mc:Choice>
    <mc:Fallback xmlns="">
      <p:transition spd="slow" advClick="0" advTm="500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F327FD-8614-1C68-9912-8254A30115E5}"/>
              </a:ext>
            </a:extLst>
          </p:cNvPr>
          <p:cNvSpPr>
            <a:spLocks noGrp="1"/>
          </p:cNvSpPr>
          <p:nvPr>
            <p:ph type="ctrTitle" idx="4294967295"/>
          </p:nvPr>
        </p:nvSpPr>
        <p:spPr>
          <a:xfrm>
            <a:off x="228600" y="1330099"/>
            <a:ext cx="8686800" cy="1042988"/>
          </a:xfrm>
        </p:spPr>
        <p:txBody>
          <a:bodyPr/>
          <a:lstStyle/>
          <a:p>
            <a:r>
              <a:rPr lang="en-US" b="1" dirty="0">
                <a:solidFill>
                  <a:srgbClr val="FF0000"/>
                </a:solidFill>
              </a:rPr>
              <a:t>Year Over Year Variance-Letters</a:t>
            </a:r>
          </a:p>
        </p:txBody>
      </p:sp>
      <p:graphicFrame>
        <p:nvGraphicFramePr>
          <p:cNvPr id="3" name="Table 2">
            <a:extLst>
              <a:ext uri="{FF2B5EF4-FFF2-40B4-BE49-F238E27FC236}">
                <a16:creationId xmlns:a16="http://schemas.microsoft.com/office/drawing/2014/main" id="{5D1EFBD8-FB0D-F933-790A-2C72AA11A41C}"/>
              </a:ext>
            </a:extLst>
          </p:cNvPr>
          <p:cNvGraphicFramePr>
            <a:graphicFrameLocks noGrp="1"/>
          </p:cNvGraphicFramePr>
          <p:nvPr/>
        </p:nvGraphicFramePr>
        <p:xfrm>
          <a:off x="1426029" y="2275114"/>
          <a:ext cx="6477000" cy="1988820"/>
        </p:xfrm>
        <a:graphic>
          <a:graphicData uri="http://schemas.openxmlformats.org/drawingml/2006/table">
            <a:tbl>
              <a:tblPr>
                <a:tableStyleId>{5C22544A-7EE6-4342-B048-85BDC9FD1C3A}</a:tableStyleId>
              </a:tblPr>
              <a:tblGrid>
                <a:gridCol w="1213272">
                  <a:extLst>
                    <a:ext uri="{9D8B030D-6E8A-4147-A177-3AD203B41FA5}">
                      <a16:colId xmlns:a16="http://schemas.microsoft.com/office/drawing/2014/main" val="2059657707"/>
                    </a:ext>
                  </a:extLst>
                </a:gridCol>
                <a:gridCol w="1829237">
                  <a:extLst>
                    <a:ext uri="{9D8B030D-6E8A-4147-A177-3AD203B41FA5}">
                      <a16:colId xmlns:a16="http://schemas.microsoft.com/office/drawing/2014/main" val="3782248485"/>
                    </a:ext>
                  </a:extLst>
                </a:gridCol>
                <a:gridCol w="970618">
                  <a:extLst>
                    <a:ext uri="{9D8B030D-6E8A-4147-A177-3AD203B41FA5}">
                      <a16:colId xmlns:a16="http://schemas.microsoft.com/office/drawing/2014/main" val="2563016021"/>
                    </a:ext>
                  </a:extLst>
                </a:gridCol>
                <a:gridCol w="1082611">
                  <a:extLst>
                    <a:ext uri="{9D8B030D-6E8A-4147-A177-3AD203B41FA5}">
                      <a16:colId xmlns:a16="http://schemas.microsoft.com/office/drawing/2014/main" val="2647580768"/>
                    </a:ext>
                  </a:extLst>
                </a:gridCol>
                <a:gridCol w="1381262">
                  <a:extLst>
                    <a:ext uri="{9D8B030D-6E8A-4147-A177-3AD203B41FA5}">
                      <a16:colId xmlns:a16="http://schemas.microsoft.com/office/drawing/2014/main" val="1993582801"/>
                    </a:ext>
                  </a:extLst>
                </a:gridCol>
              </a:tblGrid>
              <a:tr h="188686">
                <a:tc>
                  <a:txBody>
                    <a:bodyPr/>
                    <a:lstStyle/>
                    <a:p>
                      <a:pPr algn="ctr" fontAlgn="b">
                        <a:buNone/>
                      </a:pPr>
                      <a:r>
                        <a:rPr lang="en-US" sz="1400" u="none" strike="noStrike">
                          <a:effectLst/>
                        </a:rPr>
                        <a:t>Sort</a:t>
                      </a:r>
                      <a:endParaRPr lang="en-US" sz="1400" b="1" i="0" u="none" strike="noStrike">
                        <a:effectLst/>
                        <a:latin typeface="Arial" panose="020B0604020202020204" pitchFamily="34" charset="0"/>
                      </a:endParaRPr>
                    </a:p>
                  </a:txBody>
                  <a:tcPr marL="7620" marR="7620" marT="7620" marB="0" anchor="b"/>
                </a:tc>
                <a:tc>
                  <a:txBody>
                    <a:bodyPr/>
                    <a:lstStyle/>
                    <a:p>
                      <a:pPr algn="ctr" fontAlgn="b">
                        <a:buNone/>
                      </a:pPr>
                      <a:r>
                        <a:rPr lang="en-US" sz="1400" u="none" strike="noStrike">
                          <a:effectLst/>
                        </a:rPr>
                        <a:t>Type</a:t>
                      </a:r>
                      <a:endParaRPr lang="en-US" sz="1400" b="1" i="0" u="none" strike="noStrike">
                        <a:effectLst/>
                        <a:latin typeface="Arial" panose="020B0604020202020204" pitchFamily="34" charset="0"/>
                      </a:endParaRPr>
                    </a:p>
                  </a:txBody>
                  <a:tcPr marL="7620" marR="7620" marT="7620" marB="0" anchor="b"/>
                </a:tc>
                <a:tc>
                  <a:txBody>
                    <a:bodyPr/>
                    <a:lstStyle/>
                    <a:p>
                      <a:pPr algn="ctr" fontAlgn="b">
                        <a:buNone/>
                      </a:pPr>
                      <a:r>
                        <a:rPr lang="en-US" sz="1400" u="none" strike="noStrike" dirty="0">
                          <a:effectLst/>
                        </a:rPr>
                        <a:t>None</a:t>
                      </a:r>
                      <a:endParaRPr lang="en-US" sz="1400" b="1" i="0" u="none" strike="noStrike" dirty="0">
                        <a:effectLst/>
                        <a:latin typeface="Arial" panose="020B0604020202020204" pitchFamily="34" charset="0"/>
                      </a:endParaRPr>
                    </a:p>
                  </a:txBody>
                  <a:tcPr marL="7620" marR="7620" marT="7620" marB="0" anchor="b"/>
                </a:tc>
                <a:tc>
                  <a:txBody>
                    <a:bodyPr/>
                    <a:lstStyle/>
                    <a:p>
                      <a:pPr algn="ctr" fontAlgn="b">
                        <a:buNone/>
                      </a:pPr>
                      <a:r>
                        <a:rPr lang="en-US" sz="1400" u="none" strike="noStrike">
                          <a:effectLst/>
                        </a:rPr>
                        <a:t>None</a:t>
                      </a:r>
                      <a:endParaRPr lang="en-US" sz="1400" b="1" i="0" u="none" strike="noStrike">
                        <a:effectLst/>
                        <a:latin typeface="Arial" panose="020B0604020202020204" pitchFamily="34" charset="0"/>
                      </a:endParaRPr>
                    </a:p>
                  </a:txBody>
                  <a:tcPr marL="7620" marR="7620" marT="7620" marB="0" anchor="b"/>
                </a:tc>
                <a:tc>
                  <a:txBody>
                    <a:bodyPr/>
                    <a:lstStyle/>
                    <a:p>
                      <a:pPr algn="ctr" fontAlgn="b">
                        <a:buNone/>
                      </a:pPr>
                      <a:r>
                        <a:rPr lang="en-US" sz="1400" u="none" strike="noStrike">
                          <a:effectLst/>
                        </a:rPr>
                        <a:t>% Change</a:t>
                      </a:r>
                      <a:endParaRPr lang="en-US" sz="1400" b="1" i="0" u="none" strike="noStrike">
                        <a:effectLst/>
                        <a:latin typeface="Arial" panose="020B0604020202020204" pitchFamily="34" charset="0"/>
                      </a:endParaRPr>
                    </a:p>
                  </a:txBody>
                  <a:tcPr marL="7620" marR="7620" marT="7620" marB="0" anchor="b"/>
                </a:tc>
                <a:extLst>
                  <a:ext uri="{0D108BD9-81ED-4DB2-BD59-A6C34878D82A}">
                    <a16:rowId xmlns:a16="http://schemas.microsoft.com/office/drawing/2014/main" val="1716770216"/>
                  </a:ext>
                </a:extLst>
              </a:tr>
              <a:tr h="188686">
                <a:tc>
                  <a:txBody>
                    <a:bodyPr/>
                    <a:lstStyle/>
                    <a:p>
                      <a:pPr algn="l" fontAlgn="b">
                        <a:buNone/>
                      </a:pPr>
                      <a:r>
                        <a:rPr lang="en-US" sz="1400" u="none" strike="noStrike">
                          <a:effectLst/>
                        </a:rPr>
                        <a:t>ECR</a:t>
                      </a:r>
                      <a:endParaRPr lang="en-US" sz="1400" b="0" i="0" u="none" strike="noStrike">
                        <a:effectLst/>
                        <a:latin typeface="Arial" panose="020B0604020202020204" pitchFamily="34" charset="0"/>
                      </a:endParaRPr>
                    </a:p>
                  </a:txBody>
                  <a:tcPr marL="7620" marR="7620" marT="7620" marB="0" anchor="b"/>
                </a:tc>
                <a:tc>
                  <a:txBody>
                    <a:bodyPr/>
                    <a:lstStyle/>
                    <a:p>
                      <a:pPr algn="l" fontAlgn="b">
                        <a:buNone/>
                      </a:pPr>
                      <a:r>
                        <a:rPr lang="en-US" sz="1400" u="none" strike="noStrike">
                          <a:effectLst/>
                        </a:rPr>
                        <a:t>High Density</a:t>
                      </a:r>
                      <a:endParaRPr lang="en-US" sz="1400" b="0" i="0" u="none" strike="noStrike">
                        <a:effectLst/>
                        <a:latin typeface="Arial" panose="020B0604020202020204" pitchFamily="34" charset="0"/>
                      </a:endParaRPr>
                    </a:p>
                  </a:txBody>
                  <a:tcPr marL="7620" marR="7620" marT="7620" marB="0" anchor="b"/>
                </a:tc>
                <a:tc>
                  <a:txBody>
                    <a:bodyPr/>
                    <a:lstStyle/>
                    <a:p>
                      <a:pPr algn="ctr" fontAlgn="b">
                        <a:buNone/>
                      </a:pPr>
                      <a:r>
                        <a:rPr lang="en-US" sz="1400" u="none" strike="noStrike" dirty="0">
                          <a:effectLst/>
                        </a:rPr>
                        <a:t> $   0.360 </a:t>
                      </a:r>
                      <a:endParaRPr lang="en-US" sz="1400" b="0" i="0" u="none" strike="noStrike" dirty="0">
                        <a:effectLst/>
                        <a:latin typeface="Arial" panose="020B0604020202020204" pitchFamily="34" charset="0"/>
                      </a:endParaRPr>
                    </a:p>
                  </a:txBody>
                  <a:tcPr marL="7620" marR="7620" marT="7620" marB="0" anchor="b"/>
                </a:tc>
                <a:tc>
                  <a:txBody>
                    <a:bodyPr/>
                    <a:lstStyle/>
                    <a:p>
                      <a:pPr algn="ctr" fontAlgn="b">
                        <a:buNone/>
                      </a:pPr>
                      <a:r>
                        <a:rPr lang="en-US" sz="1400" u="none" strike="noStrike">
                          <a:effectLst/>
                        </a:rPr>
                        <a:t> $      0.384 </a:t>
                      </a:r>
                      <a:endParaRPr lang="en-US" sz="1400" b="0" i="0" u="none" strike="noStrike">
                        <a:effectLst/>
                        <a:latin typeface="Arial" panose="020B0604020202020204" pitchFamily="34" charset="0"/>
                      </a:endParaRPr>
                    </a:p>
                  </a:txBody>
                  <a:tcPr marL="7620" marR="7620" marT="7620" marB="0" anchor="b"/>
                </a:tc>
                <a:tc>
                  <a:txBody>
                    <a:bodyPr/>
                    <a:lstStyle/>
                    <a:p>
                      <a:pPr algn="r" fontAlgn="b">
                        <a:buNone/>
                      </a:pPr>
                      <a:r>
                        <a:rPr lang="en-US" sz="1400" u="none" strike="noStrike">
                          <a:effectLst/>
                        </a:rPr>
                        <a:t>6.67%</a:t>
                      </a:r>
                      <a:endParaRPr lang="en-US" sz="1400" b="0" i="0" u="none" strike="noStrike">
                        <a:effectLst/>
                        <a:latin typeface="Arial" panose="020B0604020202020204" pitchFamily="34" charset="0"/>
                      </a:endParaRPr>
                    </a:p>
                  </a:txBody>
                  <a:tcPr marL="7620" marR="7620" marT="7620" marB="0" anchor="b"/>
                </a:tc>
                <a:extLst>
                  <a:ext uri="{0D108BD9-81ED-4DB2-BD59-A6C34878D82A}">
                    <a16:rowId xmlns:a16="http://schemas.microsoft.com/office/drawing/2014/main" val="3950110246"/>
                  </a:ext>
                </a:extLst>
              </a:tr>
              <a:tr h="188686">
                <a:tc>
                  <a:txBody>
                    <a:bodyPr/>
                    <a:lstStyle/>
                    <a:p>
                      <a:pPr algn="l" fontAlgn="b">
                        <a:buNone/>
                      </a:pPr>
                      <a:r>
                        <a:rPr lang="en-US" sz="1400" u="none" strike="noStrike">
                          <a:effectLst/>
                        </a:rPr>
                        <a:t>ECR</a:t>
                      </a:r>
                      <a:endParaRPr lang="en-US" sz="1400" b="0" i="0" u="none" strike="noStrike">
                        <a:effectLst/>
                        <a:latin typeface="Arial" panose="020B0604020202020204" pitchFamily="34" charset="0"/>
                      </a:endParaRPr>
                    </a:p>
                  </a:txBody>
                  <a:tcPr marL="7620" marR="7620" marT="7620" marB="0" anchor="b"/>
                </a:tc>
                <a:tc>
                  <a:txBody>
                    <a:bodyPr/>
                    <a:lstStyle/>
                    <a:p>
                      <a:pPr algn="l" fontAlgn="b">
                        <a:buNone/>
                      </a:pPr>
                      <a:r>
                        <a:rPr lang="en-US" sz="1400" u="none" strike="noStrike" dirty="0">
                          <a:effectLst/>
                        </a:rPr>
                        <a:t>High Density Plus</a:t>
                      </a:r>
                      <a:endParaRPr lang="en-US" sz="1400" b="0" i="0" u="none" strike="noStrike" dirty="0">
                        <a:effectLst/>
                        <a:latin typeface="Arial" panose="020B0604020202020204" pitchFamily="34" charset="0"/>
                      </a:endParaRPr>
                    </a:p>
                  </a:txBody>
                  <a:tcPr marL="7620" marR="7620" marT="7620" marB="0" anchor="b"/>
                </a:tc>
                <a:tc>
                  <a:txBody>
                    <a:bodyPr/>
                    <a:lstStyle/>
                    <a:p>
                      <a:pPr algn="ctr" fontAlgn="b">
                        <a:buNone/>
                      </a:pPr>
                      <a:r>
                        <a:rPr lang="en-US" sz="1400" u="none" strike="noStrike" dirty="0">
                          <a:effectLst/>
                        </a:rPr>
                        <a:t> $   0.270 </a:t>
                      </a:r>
                      <a:endParaRPr lang="en-US" sz="1400" b="0" i="0" u="none" strike="noStrike" dirty="0">
                        <a:effectLst/>
                        <a:latin typeface="Arial" panose="020B0604020202020204" pitchFamily="34" charset="0"/>
                      </a:endParaRPr>
                    </a:p>
                  </a:txBody>
                  <a:tcPr marL="7620" marR="7620" marT="7620" marB="0" anchor="b"/>
                </a:tc>
                <a:tc>
                  <a:txBody>
                    <a:bodyPr/>
                    <a:lstStyle/>
                    <a:p>
                      <a:pPr algn="ctr" fontAlgn="b">
                        <a:buNone/>
                      </a:pPr>
                      <a:r>
                        <a:rPr lang="en-US" sz="1400" u="none" strike="noStrike">
                          <a:effectLst/>
                        </a:rPr>
                        <a:t> $      0.281 </a:t>
                      </a:r>
                      <a:endParaRPr lang="en-US" sz="1400" b="0" i="0" u="none" strike="noStrike">
                        <a:effectLst/>
                        <a:latin typeface="Arial" panose="020B0604020202020204" pitchFamily="34" charset="0"/>
                      </a:endParaRPr>
                    </a:p>
                  </a:txBody>
                  <a:tcPr marL="7620" marR="7620" marT="7620" marB="0" anchor="b"/>
                </a:tc>
                <a:tc>
                  <a:txBody>
                    <a:bodyPr/>
                    <a:lstStyle/>
                    <a:p>
                      <a:pPr algn="r" fontAlgn="b">
                        <a:buNone/>
                      </a:pPr>
                      <a:r>
                        <a:rPr lang="en-US" sz="1400" u="none" strike="noStrike">
                          <a:effectLst/>
                        </a:rPr>
                        <a:t>4.07%</a:t>
                      </a:r>
                      <a:endParaRPr lang="en-US" sz="1400" b="0" i="0" u="none" strike="noStrike">
                        <a:effectLst/>
                        <a:latin typeface="Arial" panose="020B0604020202020204" pitchFamily="34" charset="0"/>
                      </a:endParaRPr>
                    </a:p>
                  </a:txBody>
                  <a:tcPr marL="7620" marR="7620" marT="7620" marB="0" anchor="b"/>
                </a:tc>
                <a:extLst>
                  <a:ext uri="{0D108BD9-81ED-4DB2-BD59-A6C34878D82A}">
                    <a16:rowId xmlns:a16="http://schemas.microsoft.com/office/drawing/2014/main" val="707912509"/>
                  </a:ext>
                </a:extLst>
              </a:tr>
              <a:tr h="188686">
                <a:tc>
                  <a:txBody>
                    <a:bodyPr/>
                    <a:lstStyle/>
                    <a:p>
                      <a:pPr algn="l" fontAlgn="b">
                        <a:buNone/>
                      </a:pPr>
                      <a:r>
                        <a:rPr lang="en-US" sz="1400" u="none" strike="noStrike">
                          <a:effectLst/>
                        </a:rPr>
                        <a:t>ECR</a:t>
                      </a:r>
                      <a:endParaRPr lang="en-US" sz="1400" b="0" i="0" u="none" strike="noStrike">
                        <a:effectLst/>
                        <a:latin typeface="Arial" panose="020B0604020202020204" pitchFamily="34" charset="0"/>
                      </a:endParaRPr>
                    </a:p>
                  </a:txBody>
                  <a:tcPr marL="7620" marR="7620" marT="7620" marB="0" anchor="b"/>
                </a:tc>
                <a:tc>
                  <a:txBody>
                    <a:bodyPr/>
                    <a:lstStyle/>
                    <a:p>
                      <a:pPr algn="l" fontAlgn="b">
                        <a:buNone/>
                      </a:pPr>
                      <a:r>
                        <a:rPr lang="en-US" sz="1400" u="none" strike="noStrike">
                          <a:effectLst/>
                        </a:rPr>
                        <a:t>Saturation</a:t>
                      </a:r>
                      <a:endParaRPr lang="en-US" sz="1400" b="0" i="0" u="none" strike="noStrike">
                        <a:effectLst/>
                        <a:latin typeface="Arial" panose="020B0604020202020204" pitchFamily="34" charset="0"/>
                      </a:endParaRPr>
                    </a:p>
                  </a:txBody>
                  <a:tcPr marL="7620" marR="7620" marT="7620" marB="0" anchor="b"/>
                </a:tc>
                <a:tc>
                  <a:txBody>
                    <a:bodyPr/>
                    <a:lstStyle/>
                    <a:p>
                      <a:pPr algn="ctr" fontAlgn="b">
                        <a:buNone/>
                      </a:pPr>
                      <a:r>
                        <a:rPr lang="en-US" sz="1400" u="none" strike="noStrike" dirty="0">
                          <a:effectLst/>
                        </a:rPr>
                        <a:t> $   0.239 </a:t>
                      </a:r>
                      <a:endParaRPr lang="en-US" sz="1400" b="0" i="0" u="none" strike="noStrike" dirty="0">
                        <a:effectLst/>
                        <a:latin typeface="Arial" panose="020B0604020202020204" pitchFamily="34" charset="0"/>
                      </a:endParaRPr>
                    </a:p>
                  </a:txBody>
                  <a:tcPr marL="7620" marR="7620" marT="7620" marB="0" anchor="b"/>
                </a:tc>
                <a:tc>
                  <a:txBody>
                    <a:bodyPr/>
                    <a:lstStyle/>
                    <a:p>
                      <a:pPr algn="ctr" fontAlgn="b">
                        <a:buNone/>
                      </a:pPr>
                      <a:r>
                        <a:rPr lang="en-US" sz="1400" u="none" strike="noStrike">
                          <a:effectLst/>
                        </a:rPr>
                        <a:t> $      0.250 </a:t>
                      </a:r>
                      <a:endParaRPr lang="en-US" sz="1400" b="0" i="0" u="none" strike="noStrike">
                        <a:effectLst/>
                        <a:latin typeface="Arial" panose="020B0604020202020204" pitchFamily="34" charset="0"/>
                      </a:endParaRPr>
                    </a:p>
                  </a:txBody>
                  <a:tcPr marL="7620" marR="7620" marT="7620" marB="0" anchor="b"/>
                </a:tc>
                <a:tc>
                  <a:txBody>
                    <a:bodyPr/>
                    <a:lstStyle/>
                    <a:p>
                      <a:pPr algn="r" fontAlgn="b">
                        <a:buNone/>
                      </a:pPr>
                      <a:r>
                        <a:rPr lang="en-US" sz="1400" u="none" strike="noStrike">
                          <a:effectLst/>
                        </a:rPr>
                        <a:t>4.60%</a:t>
                      </a:r>
                      <a:endParaRPr lang="en-US" sz="1400" b="0" i="0" u="none" strike="noStrike">
                        <a:effectLst/>
                        <a:latin typeface="Arial" panose="020B0604020202020204" pitchFamily="34" charset="0"/>
                      </a:endParaRPr>
                    </a:p>
                  </a:txBody>
                  <a:tcPr marL="7620" marR="7620" marT="7620" marB="0" anchor="b"/>
                </a:tc>
                <a:extLst>
                  <a:ext uri="{0D108BD9-81ED-4DB2-BD59-A6C34878D82A}">
                    <a16:rowId xmlns:a16="http://schemas.microsoft.com/office/drawing/2014/main" val="479265461"/>
                  </a:ext>
                </a:extLst>
              </a:tr>
              <a:tr h="188686">
                <a:tc>
                  <a:txBody>
                    <a:bodyPr/>
                    <a:lstStyle/>
                    <a:p>
                      <a:pPr algn="ctr" fontAlgn="b">
                        <a:buNone/>
                      </a:pPr>
                      <a:r>
                        <a:rPr lang="en-US" sz="1400" u="none" strike="noStrike">
                          <a:effectLst/>
                        </a:rPr>
                        <a:t>Sort</a:t>
                      </a:r>
                      <a:endParaRPr lang="en-US" sz="1400" b="1" i="0" u="none" strike="noStrike">
                        <a:effectLst/>
                        <a:latin typeface="Arial" panose="020B0604020202020204" pitchFamily="34" charset="0"/>
                      </a:endParaRPr>
                    </a:p>
                  </a:txBody>
                  <a:tcPr marL="7620" marR="7620" marT="7620" marB="0" anchor="b"/>
                </a:tc>
                <a:tc>
                  <a:txBody>
                    <a:bodyPr/>
                    <a:lstStyle/>
                    <a:p>
                      <a:pPr algn="ctr" fontAlgn="b">
                        <a:buNone/>
                      </a:pPr>
                      <a:r>
                        <a:rPr lang="en-US" sz="1400" u="none" strike="noStrike">
                          <a:effectLst/>
                        </a:rPr>
                        <a:t>Type</a:t>
                      </a:r>
                      <a:endParaRPr lang="en-US" sz="1400" b="1" i="0" u="none" strike="noStrike">
                        <a:effectLst/>
                        <a:latin typeface="Arial" panose="020B0604020202020204" pitchFamily="34" charset="0"/>
                      </a:endParaRPr>
                    </a:p>
                  </a:txBody>
                  <a:tcPr marL="7620" marR="7620" marT="7620" marB="0" anchor="b"/>
                </a:tc>
                <a:tc>
                  <a:txBody>
                    <a:bodyPr/>
                    <a:lstStyle/>
                    <a:p>
                      <a:pPr algn="ctr" fontAlgn="b">
                        <a:buNone/>
                      </a:pPr>
                      <a:r>
                        <a:rPr lang="en-US" sz="1400" u="none" strike="noStrike" dirty="0">
                          <a:effectLst/>
                        </a:rPr>
                        <a:t>SCF</a:t>
                      </a:r>
                      <a:endParaRPr lang="en-US" sz="1400" b="1" i="0" u="none" strike="noStrike" dirty="0">
                        <a:effectLst/>
                        <a:latin typeface="Arial" panose="020B0604020202020204" pitchFamily="34" charset="0"/>
                      </a:endParaRPr>
                    </a:p>
                  </a:txBody>
                  <a:tcPr marL="7620" marR="7620" marT="7620" marB="0" anchor="b"/>
                </a:tc>
                <a:tc>
                  <a:txBody>
                    <a:bodyPr/>
                    <a:lstStyle/>
                    <a:p>
                      <a:pPr algn="ctr" fontAlgn="b">
                        <a:buNone/>
                      </a:pPr>
                      <a:r>
                        <a:rPr lang="en-US" sz="1400" u="none" strike="noStrike" dirty="0">
                          <a:effectLst/>
                        </a:rPr>
                        <a:t>SCF</a:t>
                      </a:r>
                      <a:endParaRPr lang="en-US" sz="1400" b="1" i="0" u="none" strike="noStrike" dirty="0">
                        <a:effectLst/>
                        <a:latin typeface="Arial" panose="020B0604020202020204" pitchFamily="34" charset="0"/>
                      </a:endParaRPr>
                    </a:p>
                  </a:txBody>
                  <a:tcPr marL="7620" marR="7620" marT="7620" marB="0" anchor="b"/>
                </a:tc>
                <a:tc>
                  <a:txBody>
                    <a:bodyPr/>
                    <a:lstStyle/>
                    <a:p>
                      <a:pPr algn="l" fontAlgn="b">
                        <a:buNone/>
                      </a:pPr>
                      <a:r>
                        <a:rPr lang="en-US" sz="1400" u="none" strike="noStrike">
                          <a:effectLst/>
                        </a:rPr>
                        <a:t>% Change</a:t>
                      </a:r>
                      <a:endParaRPr lang="en-US" sz="1400" b="1" i="0" u="none" strike="noStrike">
                        <a:effectLst/>
                        <a:latin typeface="Arial" panose="020B0604020202020204" pitchFamily="34" charset="0"/>
                      </a:endParaRPr>
                    </a:p>
                  </a:txBody>
                  <a:tcPr marL="7620" marR="7620" marT="7620" marB="0" anchor="b"/>
                </a:tc>
                <a:extLst>
                  <a:ext uri="{0D108BD9-81ED-4DB2-BD59-A6C34878D82A}">
                    <a16:rowId xmlns:a16="http://schemas.microsoft.com/office/drawing/2014/main" val="903138776"/>
                  </a:ext>
                </a:extLst>
              </a:tr>
              <a:tr h="188686">
                <a:tc>
                  <a:txBody>
                    <a:bodyPr/>
                    <a:lstStyle/>
                    <a:p>
                      <a:pPr algn="l" fontAlgn="b">
                        <a:buNone/>
                      </a:pPr>
                      <a:r>
                        <a:rPr lang="en-US" sz="1400" u="none" strike="noStrike">
                          <a:effectLst/>
                        </a:rPr>
                        <a:t>ECR</a:t>
                      </a:r>
                      <a:endParaRPr lang="en-US" sz="1400" b="0" i="0" u="none" strike="noStrike">
                        <a:effectLst/>
                        <a:latin typeface="Arial" panose="020B0604020202020204" pitchFamily="34" charset="0"/>
                      </a:endParaRPr>
                    </a:p>
                  </a:txBody>
                  <a:tcPr marL="7620" marR="7620" marT="7620" marB="0" anchor="b"/>
                </a:tc>
                <a:tc>
                  <a:txBody>
                    <a:bodyPr/>
                    <a:lstStyle/>
                    <a:p>
                      <a:pPr algn="l" fontAlgn="b">
                        <a:buNone/>
                      </a:pPr>
                      <a:r>
                        <a:rPr lang="en-US" sz="1400" u="none" strike="noStrike">
                          <a:effectLst/>
                        </a:rPr>
                        <a:t>SCF Pallet Discount</a:t>
                      </a:r>
                      <a:endParaRPr lang="en-US" sz="1400" b="0" i="0" u="none" strike="noStrike">
                        <a:effectLst/>
                        <a:latin typeface="Arial" panose="020B0604020202020204" pitchFamily="34" charset="0"/>
                      </a:endParaRPr>
                    </a:p>
                  </a:txBody>
                  <a:tcPr marL="7620" marR="7620" marT="7620" marB="0" anchor="b"/>
                </a:tc>
                <a:tc>
                  <a:txBody>
                    <a:bodyPr/>
                    <a:lstStyle/>
                    <a:p>
                      <a:pPr algn="ctr" fontAlgn="b">
                        <a:buNone/>
                      </a:pPr>
                      <a:r>
                        <a:rPr lang="en-US" sz="1400" u="none" strike="noStrike" dirty="0">
                          <a:effectLst/>
                        </a:rPr>
                        <a:t> $  (0.003)</a:t>
                      </a:r>
                      <a:endParaRPr lang="en-US" sz="1400" b="0" i="0" u="none" strike="noStrike" dirty="0">
                        <a:effectLst/>
                        <a:latin typeface="Arial" panose="020B0604020202020204" pitchFamily="34" charset="0"/>
                      </a:endParaRPr>
                    </a:p>
                  </a:txBody>
                  <a:tcPr marL="7620" marR="7620" marT="7620" marB="0" anchor="b"/>
                </a:tc>
                <a:tc>
                  <a:txBody>
                    <a:bodyPr/>
                    <a:lstStyle/>
                    <a:p>
                      <a:pPr algn="ctr" fontAlgn="b">
                        <a:buNone/>
                      </a:pPr>
                      <a:r>
                        <a:rPr lang="en-US" sz="1400" u="none" strike="noStrike">
                          <a:effectLst/>
                        </a:rPr>
                        <a:t> $    (0.003)</a:t>
                      </a:r>
                      <a:endParaRPr lang="en-US" sz="1400" b="0" i="0" u="none" strike="noStrike">
                        <a:effectLst/>
                        <a:latin typeface="Arial" panose="020B0604020202020204" pitchFamily="34" charset="0"/>
                      </a:endParaRPr>
                    </a:p>
                  </a:txBody>
                  <a:tcPr marL="7620" marR="7620" marT="7620" marB="0" anchor="b"/>
                </a:tc>
                <a:tc>
                  <a:txBody>
                    <a:bodyPr/>
                    <a:lstStyle/>
                    <a:p>
                      <a:pPr algn="r" fontAlgn="b">
                        <a:buNone/>
                      </a:pPr>
                      <a:r>
                        <a:rPr lang="en-US" sz="1400" u="none" strike="noStrike">
                          <a:effectLst/>
                        </a:rPr>
                        <a:t>0.00%</a:t>
                      </a:r>
                      <a:endParaRPr lang="en-US" sz="1400" b="0" i="0" u="none" strike="noStrike">
                        <a:effectLst/>
                        <a:latin typeface="Arial" panose="020B0604020202020204" pitchFamily="34" charset="0"/>
                      </a:endParaRPr>
                    </a:p>
                  </a:txBody>
                  <a:tcPr marL="7620" marR="7620" marT="7620" marB="0" anchor="b"/>
                </a:tc>
                <a:extLst>
                  <a:ext uri="{0D108BD9-81ED-4DB2-BD59-A6C34878D82A}">
                    <a16:rowId xmlns:a16="http://schemas.microsoft.com/office/drawing/2014/main" val="771865538"/>
                  </a:ext>
                </a:extLst>
              </a:tr>
              <a:tr h="188686">
                <a:tc>
                  <a:txBody>
                    <a:bodyPr/>
                    <a:lstStyle/>
                    <a:p>
                      <a:pPr algn="l" fontAlgn="b">
                        <a:buNone/>
                      </a:pPr>
                      <a:r>
                        <a:rPr lang="en-US" sz="1400" u="none" strike="noStrike">
                          <a:effectLst/>
                        </a:rPr>
                        <a:t>ECR</a:t>
                      </a:r>
                      <a:endParaRPr lang="en-US" sz="1400" b="0" i="0" u="none" strike="noStrike">
                        <a:effectLst/>
                        <a:latin typeface="Arial" panose="020B0604020202020204" pitchFamily="34" charset="0"/>
                      </a:endParaRPr>
                    </a:p>
                  </a:txBody>
                  <a:tcPr marL="7620" marR="7620" marT="7620" marB="0" anchor="b"/>
                </a:tc>
                <a:tc>
                  <a:txBody>
                    <a:bodyPr/>
                    <a:lstStyle/>
                    <a:p>
                      <a:pPr algn="l" fontAlgn="b">
                        <a:buNone/>
                      </a:pPr>
                      <a:r>
                        <a:rPr lang="en-US" sz="1400" u="none" strike="noStrike" dirty="0">
                          <a:effectLst/>
                        </a:rPr>
                        <a:t>High Density</a:t>
                      </a:r>
                      <a:endParaRPr lang="en-US" sz="1400" b="0" i="0" u="none" strike="noStrike" dirty="0">
                        <a:effectLst/>
                        <a:latin typeface="Arial" panose="020B0604020202020204" pitchFamily="34" charset="0"/>
                      </a:endParaRPr>
                    </a:p>
                  </a:txBody>
                  <a:tcPr marL="7620" marR="7620" marT="7620" marB="0" anchor="b"/>
                </a:tc>
                <a:tc>
                  <a:txBody>
                    <a:bodyPr/>
                    <a:lstStyle/>
                    <a:p>
                      <a:pPr algn="ctr" fontAlgn="b">
                        <a:buNone/>
                      </a:pPr>
                      <a:r>
                        <a:rPr lang="en-US" sz="1400" u="none" strike="noStrike" dirty="0">
                          <a:effectLst/>
                        </a:rPr>
                        <a:t> $   0.343 </a:t>
                      </a:r>
                      <a:endParaRPr lang="en-US" sz="1400" b="0" i="0" u="none" strike="noStrike" dirty="0">
                        <a:effectLst/>
                        <a:latin typeface="Arial" panose="020B0604020202020204" pitchFamily="34" charset="0"/>
                      </a:endParaRPr>
                    </a:p>
                  </a:txBody>
                  <a:tcPr marL="7620" marR="7620" marT="7620" marB="0" anchor="b"/>
                </a:tc>
                <a:tc>
                  <a:txBody>
                    <a:bodyPr/>
                    <a:lstStyle/>
                    <a:p>
                      <a:pPr algn="ctr" fontAlgn="b">
                        <a:buNone/>
                      </a:pPr>
                      <a:r>
                        <a:rPr lang="en-US" sz="1400" u="none" strike="noStrike">
                          <a:effectLst/>
                        </a:rPr>
                        <a:t> $      0.363 </a:t>
                      </a:r>
                      <a:endParaRPr lang="en-US" sz="1400" b="0" i="0" u="none" strike="noStrike">
                        <a:effectLst/>
                        <a:latin typeface="Arial" panose="020B0604020202020204" pitchFamily="34" charset="0"/>
                      </a:endParaRPr>
                    </a:p>
                  </a:txBody>
                  <a:tcPr marL="7620" marR="7620" marT="7620" marB="0" anchor="b"/>
                </a:tc>
                <a:tc>
                  <a:txBody>
                    <a:bodyPr/>
                    <a:lstStyle/>
                    <a:p>
                      <a:pPr algn="r" fontAlgn="b">
                        <a:buNone/>
                      </a:pPr>
                      <a:r>
                        <a:rPr lang="en-US" sz="1400" u="none" strike="noStrike">
                          <a:effectLst/>
                        </a:rPr>
                        <a:t>5.83%</a:t>
                      </a:r>
                      <a:endParaRPr lang="en-US" sz="1400" b="0" i="0" u="none" strike="noStrike">
                        <a:effectLst/>
                        <a:latin typeface="Arial" panose="020B0604020202020204" pitchFamily="34" charset="0"/>
                      </a:endParaRPr>
                    </a:p>
                  </a:txBody>
                  <a:tcPr marL="7620" marR="7620" marT="7620" marB="0" anchor="b"/>
                </a:tc>
                <a:extLst>
                  <a:ext uri="{0D108BD9-81ED-4DB2-BD59-A6C34878D82A}">
                    <a16:rowId xmlns:a16="http://schemas.microsoft.com/office/drawing/2014/main" val="4173827954"/>
                  </a:ext>
                </a:extLst>
              </a:tr>
              <a:tr h="188686">
                <a:tc>
                  <a:txBody>
                    <a:bodyPr/>
                    <a:lstStyle/>
                    <a:p>
                      <a:pPr algn="l" fontAlgn="b">
                        <a:buNone/>
                      </a:pPr>
                      <a:r>
                        <a:rPr lang="en-US" sz="1400" u="none" strike="noStrike">
                          <a:effectLst/>
                        </a:rPr>
                        <a:t>ECR</a:t>
                      </a:r>
                      <a:endParaRPr lang="en-US" sz="1400" b="0" i="0" u="none" strike="noStrike">
                        <a:effectLst/>
                        <a:latin typeface="Arial" panose="020B0604020202020204" pitchFamily="34" charset="0"/>
                      </a:endParaRPr>
                    </a:p>
                  </a:txBody>
                  <a:tcPr marL="7620" marR="7620" marT="7620" marB="0" anchor="b"/>
                </a:tc>
                <a:tc>
                  <a:txBody>
                    <a:bodyPr/>
                    <a:lstStyle/>
                    <a:p>
                      <a:pPr algn="l" fontAlgn="b">
                        <a:buNone/>
                      </a:pPr>
                      <a:r>
                        <a:rPr lang="en-US" sz="1400" u="none" strike="noStrike" dirty="0">
                          <a:effectLst/>
                        </a:rPr>
                        <a:t>High Density Plus</a:t>
                      </a:r>
                      <a:endParaRPr lang="en-US" sz="1400" b="0" i="0" u="none" strike="noStrike" dirty="0">
                        <a:effectLst/>
                        <a:latin typeface="Arial" panose="020B0604020202020204" pitchFamily="34" charset="0"/>
                      </a:endParaRPr>
                    </a:p>
                  </a:txBody>
                  <a:tcPr marL="7620" marR="7620" marT="7620" marB="0" anchor="b"/>
                </a:tc>
                <a:tc>
                  <a:txBody>
                    <a:bodyPr/>
                    <a:lstStyle/>
                    <a:p>
                      <a:pPr algn="ctr" fontAlgn="b">
                        <a:buNone/>
                      </a:pPr>
                      <a:r>
                        <a:rPr lang="en-US" sz="1400" u="none" strike="noStrike" dirty="0">
                          <a:effectLst/>
                        </a:rPr>
                        <a:t> $   0.253 </a:t>
                      </a:r>
                      <a:endParaRPr lang="en-US" sz="1400" b="0" i="0" u="none" strike="noStrike" dirty="0">
                        <a:effectLst/>
                        <a:latin typeface="Arial" panose="020B0604020202020204" pitchFamily="34" charset="0"/>
                      </a:endParaRPr>
                    </a:p>
                  </a:txBody>
                  <a:tcPr marL="7620" marR="7620" marT="7620" marB="0" anchor="b"/>
                </a:tc>
                <a:tc>
                  <a:txBody>
                    <a:bodyPr/>
                    <a:lstStyle/>
                    <a:p>
                      <a:pPr algn="ctr" fontAlgn="b">
                        <a:buNone/>
                      </a:pPr>
                      <a:r>
                        <a:rPr lang="en-US" sz="1400" u="none" strike="noStrike">
                          <a:effectLst/>
                        </a:rPr>
                        <a:t> $      0.260 </a:t>
                      </a:r>
                      <a:endParaRPr lang="en-US" sz="1400" b="0" i="0" u="none" strike="noStrike">
                        <a:effectLst/>
                        <a:latin typeface="Arial" panose="020B0604020202020204" pitchFamily="34" charset="0"/>
                      </a:endParaRPr>
                    </a:p>
                  </a:txBody>
                  <a:tcPr marL="7620" marR="7620" marT="7620" marB="0" anchor="b"/>
                </a:tc>
                <a:tc>
                  <a:txBody>
                    <a:bodyPr/>
                    <a:lstStyle/>
                    <a:p>
                      <a:pPr algn="r" fontAlgn="b">
                        <a:buNone/>
                      </a:pPr>
                      <a:r>
                        <a:rPr lang="en-US" sz="1400" u="none" strike="noStrike">
                          <a:effectLst/>
                        </a:rPr>
                        <a:t>2.77%</a:t>
                      </a:r>
                      <a:endParaRPr lang="en-US" sz="1400" b="0" i="0" u="none" strike="noStrike">
                        <a:effectLst/>
                        <a:latin typeface="Arial" panose="020B0604020202020204" pitchFamily="34" charset="0"/>
                      </a:endParaRPr>
                    </a:p>
                  </a:txBody>
                  <a:tcPr marL="7620" marR="7620" marT="7620" marB="0" anchor="b"/>
                </a:tc>
                <a:extLst>
                  <a:ext uri="{0D108BD9-81ED-4DB2-BD59-A6C34878D82A}">
                    <a16:rowId xmlns:a16="http://schemas.microsoft.com/office/drawing/2014/main" val="694396036"/>
                  </a:ext>
                </a:extLst>
              </a:tr>
              <a:tr h="188686">
                <a:tc>
                  <a:txBody>
                    <a:bodyPr/>
                    <a:lstStyle/>
                    <a:p>
                      <a:pPr algn="l" fontAlgn="b">
                        <a:buNone/>
                      </a:pPr>
                      <a:r>
                        <a:rPr lang="en-US" sz="1400" u="none" strike="noStrike">
                          <a:effectLst/>
                        </a:rPr>
                        <a:t>ECR</a:t>
                      </a:r>
                      <a:endParaRPr lang="en-US" sz="1400" b="0" i="0" u="none" strike="noStrike">
                        <a:effectLst/>
                        <a:latin typeface="Arial" panose="020B0604020202020204" pitchFamily="34" charset="0"/>
                      </a:endParaRPr>
                    </a:p>
                  </a:txBody>
                  <a:tcPr marL="7620" marR="7620" marT="7620" marB="0" anchor="b"/>
                </a:tc>
                <a:tc>
                  <a:txBody>
                    <a:bodyPr/>
                    <a:lstStyle/>
                    <a:p>
                      <a:pPr algn="l" fontAlgn="b">
                        <a:buNone/>
                      </a:pPr>
                      <a:r>
                        <a:rPr lang="en-US" sz="1400" u="none" strike="noStrike" dirty="0">
                          <a:effectLst/>
                        </a:rPr>
                        <a:t>Saturation</a:t>
                      </a:r>
                      <a:endParaRPr lang="en-US" sz="1400" b="0" i="0" u="none" strike="noStrike" dirty="0">
                        <a:effectLst/>
                        <a:latin typeface="Arial" panose="020B0604020202020204" pitchFamily="34" charset="0"/>
                      </a:endParaRPr>
                    </a:p>
                  </a:txBody>
                  <a:tcPr marL="7620" marR="7620" marT="7620" marB="0" anchor="b"/>
                </a:tc>
                <a:tc>
                  <a:txBody>
                    <a:bodyPr/>
                    <a:lstStyle/>
                    <a:p>
                      <a:pPr algn="ctr" fontAlgn="b">
                        <a:buNone/>
                      </a:pPr>
                      <a:r>
                        <a:rPr lang="en-US" sz="1400" u="none" strike="noStrike">
                          <a:effectLst/>
                        </a:rPr>
                        <a:t> $   0.222 </a:t>
                      </a:r>
                      <a:endParaRPr lang="en-US" sz="1400" b="0" i="0" u="none" strike="noStrike">
                        <a:effectLst/>
                        <a:latin typeface="Arial" panose="020B0604020202020204" pitchFamily="34" charset="0"/>
                      </a:endParaRPr>
                    </a:p>
                  </a:txBody>
                  <a:tcPr marL="7620" marR="7620" marT="7620" marB="0" anchor="b"/>
                </a:tc>
                <a:tc>
                  <a:txBody>
                    <a:bodyPr/>
                    <a:lstStyle/>
                    <a:p>
                      <a:pPr algn="ctr" fontAlgn="b">
                        <a:buNone/>
                      </a:pPr>
                      <a:r>
                        <a:rPr lang="en-US" sz="1400" u="none" strike="noStrike">
                          <a:effectLst/>
                        </a:rPr>
                        <a:t> $      0.229 </a:t>
                      </a:r>
                      <a:endParaRPr lang="en-US" sz="1400" b="0" i="0" u="none" strike="noStrike">
                        <a:effectLst/>
                        <a:latin typeface="Arial" panose="020B0604020202020204" pitchFamily="34" charset="0"/>
                      </a:endParaRPr>
                    </a:p>
                  </a:txBody>
                  <a:tcPr marL="7620" marR="7620" marT="7620" marB="0" anchor="b"/>
                </a:tc>
                <a:tc>
                  <a:txBody>
                    <a:bodyPr/>
                    <a:lstStyle/>
                    <a:p>
                      <a:pPr algn="r" fontAlgn="b">
                        <a:buNone/>
                      </a:pPr>
                      <a:r>
                        <a:rPr lang="en-US" sz="1400" u="none" strike="noStrike" dirty="0">
                          <a:effectLst/>
                        </a:rPr>
                        <a:t>3.15%</a:t>
                      </a:r>
                      <a:endParaRPr lang="en-US" sz="1400" b="0" i="0" u="none" strike="noStrike" dirty="0">
                        <a:effectLst/>
                        <a:latin typeface="Arial" panose="020B0604020202020204" pitchFamily="34" charset="0"/>
                      </a:endParaRPr>
                    </a:p>
                  </a:txBody>
                  <a:tcPr marL="7620" marR="7620" marT="7620" marB="0" anchor="b"/>
                </a:tc>
                <a:extLst>
                  <a:ext uri="{0D108BD9-81ED-4DB2-BD59-A6C34878D82A}">
                    <a16:rowId xmlns:a16="http://schemas.microsoft.com/office/drawing/2014/main" val="2452705449"/>
                  </a:ext>
                </a:extLst>
              </a:tr>
            </a:tbl>
          </a:graphicData>
        </a:graphic>
      </p:graphicFrame>
      <p:graphicFrame>
        <p:nvGraphicFramePr>
          <p:cNvPr id="4" name="Table 3">
            <a:extLst>
              <a:ext uri="{FF2B5EF4-FFF2-40B4-BE49-F238E27FC236}">
                <a16:creationId xmlns:a16="http://schemas.microsoft.com/office/drawing/2014/main" id="{15A35478-A127-D87F-9E59-903CD5BCE9C8}"/>
              </a:ext>
            </a:extLst>
          </p:cNvPr>
          <p:cNvGraphicFramePr>
            <a:graphicFrameLocks noGrp="1"/>
          </p:cNvGraphicFramePr>
          <p:nvPr/>
        </p:nvGraphicFramePr>
        <p:xfrm>
          <a:off x="1426029" y="4539345"/>
          <a:ext cx="6477000" cy="2230483"/>
        </p:xfrm>
        <a:graphic>
          <a:graphicData uri="http://schemas.openxmlformats.org/drawingml/2006/table">
            <a:tbl>
              <a:tblPr>
                <a:tableStyleId>{5C22544A-7EE6-4342-B048-85BDC9FD1C3A}</a:tableStyleId>
              </a:tblPr>
              <a:tblGrid>
                <a:gridCol w="1213270">
                  <a:extLst>
                    <a:ext uri="{9D8B030D-6E8A-4147-A177-3AD203B41FA5}">
                      <a16:colId xmlns:a16="http://schemas.microsoft.com/office/drawing/2014/main" val="2746639160"/>
                    </a:ext>
                  </a:extLst>
                </a:gridCol>
                <a:gridCol w="1829240">
                  <a:extLst>
                    <a:ext uri="{9D8B030D-6E8A-4147-A177-3AD203B41FA5}">
                      <a16:colId xmlns:a16="http://schemas.microsoft.com/office/drawing/2014/main" val="2159374892"/>
                    </a:ext>
                  </a:extLst>
                </a:gridCol>
                <a:gridCol w="970617">
                  <a:extLst>
                    <a:ext uri="{9D8B030D-6E8A-4147-A177-3AD203B41FA5}">
                      <a16:colId xmlns:a16="http://schemas.microsoft.com/office/drawing/2014/main" val="1289768466"/>
                    </a:ext>
                  </a:extLst>
                </a:gridCol>
                <a:gridCol w="1082610">
                  <a:extLst>
                    <a:ext uri="{9D8B030D-6E8A-4147-A177-3AD203B41FA5}">
                      <a16:colId xmlns:a16="http://schemas.microsoft.com/office/drawing/2014/main" val="463306570"/>
                    </a:ext>
                  </a:extLst>
                </a:gridCol>
                <a:gridCol w="1381263">
                  <a:extLst>
                    <a:ext uri="{9D8B030D-6E8A-4147-A177-3AD203B41FA5}">
                      <a16:colId xmlns:a16="http://schemas.microsoft.com/office/drawing/2014/main" val="3874170039"/>
                    </a:ext>
                  </a:extLst>
                </a:gridCol>
              </a:tblGrid>
              <a:tr h="205740">
                <a:tc>
                  <a:txBody>
                    <a:bodyPr/>
                    <a:lstStyle/>
                    <a:p>
                      <a:pPr algn="ctr" fontAlgn="b">
                        <a:buNone/>
                      </a:pPr>
                      <a:endParaRPr lang="en-US" sz="1400" b="1" i="0" u="none" strike="noStrike">
                        <a:effectLst/>
                        <a:latin typeface="Arial" panose="020B0604020202020204" pitchFamily="34" charset="0"/>
                      </a:endParaRPr>
                    </a:p>
                  </a:txBody>
                  <a:tcPr marL="7620" marR="7620" marT="7620" marB="0" anchor="b"/>
                </a:tc>
                <a:tc>
                  <a:txBody>
                    <a:bodyPr/>
                    <a:lstStyle/>
                    <a:p>
                      <a:pPr algn="ctr" fontAlgn="b">
                        <a:buNone/>
                      </a:pPr>
                      <a:endParaRPr lang="en-US" sz="1400" b="1" i="0" u="none" strike="noStrike">
                        <a:effectLst/>
                        <a:latin typeface="Arial" panose="020B0604020202020204" pitchFamily="34" charset="0"/>
                      </a:endParaRPr>
                    </a:p>
                  </a:txBody>
                  <a:tcPr marL="7620" marR="7620" marT="7620" marB="0" anchor="b"/>
                </a:tc>
                <a:tc>
                  <a:txBody>
                    <a:bodyPr/>
                    <a:lstStyle/>
                    <a:p>
                      <a:pPr algn="ctr" fontAlgn="b">
                        <a:buNone/>
                      </a:pPr>
                      <a:r>
                        <a:rPr lang="en-US" sz="1400" u="none" strike="noStrike">
                          <a:effectLst/>
                        </a:rPr>
                        <a:t>Prior</a:t>
                      </a:r>
                      <a:endParaRPr lang="en-US" sz="1400" b="1" i="0" u="none" strike="noStrike">
                        <a:effectLst/>
                        <a:latin typeface="Arial" panose="020B0604020202020204" pitchFamily="34" charset="0"/>
                      </a:endParaRPr>
                    </a:p>
                  </a:txBody>
                  <a:tcPr marL="7620" marR="7620" marT="7620" marB="0" anchor="b"/>
                </a:tc>
                <a:tc>
                  <a:txBody>
                    <a:bodyPr/>
                    <a:lstStyle/>
                    <a:p>
                      <a:pPr algn="ctr" fontAlgn="b">
                        <a:buNone/>
                      </a:pPr>
                      <a:r>
                        <a:rPr lang="en-US" sz="1400" u="none" strike="noStrike">
                          <a:effectLst/>
                        </a:rPr>
                        <a:t>7/12/2026</a:t>
                      </a:r>
                      <a:endParaRPr lang="en-US" sz="1400" b="1" i="0" u="none" strike="noStrike">
                        <a:effectLst/>
                        <a:latin typeface="Arial" panose="020B0604020202020204" pitchFamily="34" charset="0"/>
                      </a:endParaRPr>
                    </a:p>
                  </a:txBody>
                  <a:tcPr marL="7620" marR="7620" marT="7620" marB="0" anchor="b"/>
                </a:tc>
                <a:tc>
                  <a:txBody>
                    <a:bodyPr/>
                    <a:lstStyle/>
                    <a:p>
                      <a:pPr algn="ctr" fontAlgn="b">
                        <a:buNone/>
                      </a:pPr>
                      <a:endParaRPr lang="en-US" sz="1400" b="1" i="0" u="none" strike="noStrike" dirty="0">
                        <a:effectLst/>
                        <a:latin typeface="Arial" panose="020B0604020202020204" pitchFamily="34" charset="0"/>
                      </a:endParaRPr>
                    </a:p>
                  </a:txBody>
                  <a:tcPr marL="7620" marR="7620" marT="7620" marB="0" anchor="b"/>
                </a:tc>
                <a:extLst>
                  <a:ext uri="{0D108BD9-81ED-4DB2-BD59-A6C34878D82A}">
                    <a16:rowId xmlns:a16="http://schemas.microsoft.com/office/drawing/2014/main" val="3688863792"/>
                  </a:ext>
                </a:extLst>
              </a:tr>
              <a:tr h="205740">
                <a:tc>
                  <a:txBody>
                    <a:bodyPr/>
                    <a:lstStyle/>
                    <a:p>
                      <a:pPr algn="ctr" fontAlgn="b">
                        <a:buNone/>
                      </a:pPr>
                      <a:r>
                        <a:rPr lang="en-US" sz="1400" u="none" strike="noStrike">
                          <a:effectLst/>
                        </a:rPr>
                        <a:t>Sort</a:t>
                      </a:r>
                      <a:endParaRPr lang="en-US" sz="1400" b="1" i="0" u="none" strike="noStrike">
                        <a:effectLst/>
                        <a:latin typeface="Arial" panose="020B0604020202020204" pitchFamily="34" charset="0"/>
                      </a:endParaRPr>
                    </a:p>
                  </a:txBody>
                  <a:tcPr marL="7620" marR="7620" marT="7620" marB="0" anchor="b"/>
                </a:tc>
                <a:tc>
                  <a:txBody>
                    <a:bodyPr/>
                    <a:lstStyle/>
                    <a:p>
                      <a:pPr algn="ctr" fontAlgn="b">
                        <a:buNone/>
                      </a:pPr>
                      <a:r>
                        <a:rPr lang="en-US" sz="1400" u="none" strike="noStrike">
                          <a:effectLst/>
                        </a:rPr>
                        <a:t>Type</a:t>
                      </a:r>
                      <a:endParaRPr lang="en-US" sz="1400" b="1" i="0" u="none" strike="noStrike">
                        <a:effectLst/>
                        <a:latin typeface="Arial" panose="020B0604020202020204" pitchFamily="34" charset="0"/>
                      </a:endParaRPr>
                    </a:p>
                  </a:txBody>
                  <a:tcPr marL="7620" marR="7620" marT="7620" marB="0" anchor="b"/>
                </a:tc>
                <a:tc>
                  <a:txBody>
                    <a:bodyPr/>
                    <a:lstStyle/>
                    <a:p>
                      <a:pPr algn="ctr" fontAlgn="b">
                        <a:buNone/>
                      </a:pPr>
                      <a:r>
                        <a:rPr lang="en-US" sz="1400" u="none" strike="noStrike">
                          <a:effectLst/>
                        </a:rPr>
                        <a:t>None</a:t>
                      </a:r>
                      <a:endParaRPr lang="en-US" sz="1400" b="1" i="0" u="none" strike="noStrike">
                        <a:effectLst/>
                        <a:latin typeface="Arial" panose="020B0604020202020204" pitchFamily="34" charset="0"/>
                      </a:endParaRPr>
                    </a:p>
                  </a:txBody>
                  <a:tcPr marL="7620" marR="7620" marT="7620" marB="0" anchor="b"/>
                </a:tc>
                <a:tc>
                  <a:txBody>
                    <a:bodyPr/>
                    <a:lstStyle/>
                    <a:p>
                      <a:pPr algn="ctr" fontAlgn="b">
                        <a:buNone/>
                      </a:pPr>
                      <a:r>
                        <a:rPr lang="en-US" sz="1400" u="none" strike="noStrike">
                          <a:effectLst/>
                        </a:rPr>
                        <a:t>None</a:t>
                      </a:r>
                      <a:endParaRPr lang="en-US" sz="1400" b="1" i="0" u="none" strike="noStrike">
                        <a:effectLst/>
                        <a:latin typeface="Arial" panose="020B0604020202020204" pitchFamily="34" charset="0"/>
                      </a:endParaRPr>
                    </a:p>
                  </a:txBody>
                  <a:tcPr marL="7620" marR="7620" marT="7620" marB="0" anchor="b"/>
                </a:tc>
                <a:tc>
                  <a:txBody>
                    <a:bodyPr/>
                    <a:lstStyle/>
                    <a:p>
                      <a:pPr algn="ctr" fontAlgn="b">
                        <a:buNone/>
                      </a:pPr>
                      <a:r>
                        <a:rPr lang="en-US" sz="1400" u="none" strike="noStrike">
                          <a:effectLst/>
                        </a:rPr>
                        <a:t>% Change</a:t>
                      </a:r>
                      <a:endParaRPr lang="en-US" sz="1400" b="1" i="0" u="none" strike="noStrike">
                        <a:effectLst/>
                        <a:latin typeface="Arial" panose="020B0604020202020204" pitchFamily="34" charset="0"/>
                      </a:endParaRPr>
                    </a:p>
                  </a:txBody>
                  <a:tcPr marL="7620" marR="7620" marT="7620" marB="0" anchor="b"/>
                </a:tc>
                <a:extLst>
                  <a:ext uri="{0D108BD9-81ED-4DB2-BD59-A6C34878D82A}">
                    <a16:rowId xmlns:a16="http://schemas.microsoft.com/office/drawing/2014/main" val="2124847035"/>
                  </a:ext>
                </a:extLst>
              </a:tr>
              <a:tr h="241663">
                <a:tc>
                  <a:txBody>
                    <a:bodyPr/>
                    <a:lstStyle/>
                    <a:p>
                      <a:pPr algn="l" fontAlgn="b">
                        <a:buNone/>
                      </a:pPr>
                      <a:r>
                        <a:rPr lang="en-US" sz="1400" u="none" strike="noStrike">
                          <a:effectLst/>
                        </a:rPr>
                        <a:t>ECR</a:t>
                      </a:r>
                      <a:endParaRPr lang="en-US" sz="1400" b="0" i="0" u="none" strike="noStrike">
                        <a:effectLst/>
                        <a:latin typeface="Arial" panose="020B0604020202020204" pitchFamily="34" charset="0"/>
                      </a:endParaRPr>
                    </a:p>
                  </a:txBody>
                  <a:tcPr marL="7620" marR="7620" marT="7620" marB="0" anchor="b"/>
                </a:tc>
                <a:tc>
                  <a:txBody>
                    <a:bodyPr/>
                    <a:lstStyle/>
                    <a:p>
                      <a:pPr algn="l" fontAlgn="b">
                        <a:buNone/>
                      </a:pPr>
                      <a:r>
                        <a:rPr lang="en-US" sz="1400" u="none" strike="noStrike">
                          <a:effectLst/>
                        </a:rPr>
                        <a:t>High Density</a:t>
                      </a:r>
                      <a:endParaRPr lang="en-US" sz="1400" b="0" i="0" u="none" strike="noStrike">
                        <a:effectLst/>
                        <a:latin typeface="Arial" panose="020B0604020202020204" pitchFamily="34" charset="0"/>
                      </a:endParaRPr>
                    </a:p>
                  </a:txBody>
                  <a:tcPr marL="7620" marR="7620" marT="7620" marB="0" anchor="b"/>
                </a:tc>
                <a:tc>
                  <a:txBody>
                    <a:bodyPr/>
                    <a:lstStyle/>
                    <a:p>
                      <a:pPr algn="r" fontAlgn="b">
                        <a:buNone/>
                      </a:pPr>
                      <a:r>
                        <a:rPr lang="en-US" sz="1400" u="none" strike="noStrike">
                          <a:effectLst/>
                        </a:rPr>
                        <a:t> $   0.365 </a:t>
                      </a:r>
                      <a:endParaRPr lang="en-US" sz="1400" b="0" i="0" u="none" strike="noStrike">
                        <a:effectLst/>
                        <a:latin typeface="Arial" panose="020B0604020202020204" pitchFamily="34" charset="0"/>
                      </a:endParaRPr>
                    </a:p>
                  </a:txBody>
                  <a:tcPr marL="7620" marR="7620" marT="7620" marB="0" anchor="b"/>
                </a:tc>
                <a:tc>
                  <a:txBody>
                    <a:bodyPr/>
                    <a:lstStyle/>
                    <a:p>
                      <a:pPr algn="r" fontAlgn="b">
                        <a:buNone/>
                      </a:pPr>
                      <a:r>
                        <a:rPr lang="en-US" sz="1400" u="none" strike="noStrike">
                          <a:effectLst/>
                        </a:rPr>
                        <a:t> $      0.389 </a:t>
                      </a:r>
                      <a:endParaRPr lang="en-US" sz="1400" b="0" i="0" u="none" strike="noStrike">
                        <a:effectLst/>
                        <a:latin typeface="Arial" panose="020B0604020202020204" pitchFamily="34" charset="0"/>
                      </a:endParaRPr>
                    </a:p>
                  </a:txBody>
                  <a:tcPr marL="7620" marR="7620" marT="7620" marB="0" anchor="b"/>
                </a:tc>
                <a:tc>
                  <a:txBody>
                    <a:bodyPr/>
                    <a:lstStyle/>
                    <a:p>
                      <a:pPr algn="r" fontAlgn="b">
                        <a:buNone/>
                      </a:pPr>
                      <a:r>
                        <a:rPr lang="en-US" sz="1400" u="none" strike="noStrike">
                          <a:effectLst/>
                        </a:rPr>
                        <a:t>6.58%</a:t>
                      </a:r>
                      <a:endParaRPr lang="en-US" sz="1400" b="0" i="0" u="none" strike="noStrike">
                        <a:effectLst/>
                        <a:latin typeface="Arial" panose="020B0604020202020204" pitchFamily="34" charset="0"/>
                      </a:endParaRPr>
                    </a:p>
                  </a:txBody>
                  <a:tcPr marL="7620" marR="7620" marT="7620" marB="0" anchor="b"/>
                </a:tc>
                <a:extLst>
                  <a:ext uri="{0D108BD9-81ED-4DB2-BD59-A6C34878D82A}">
                    <a16:rowId xmlns:a16="http://schemas.microsoft.com/office/drawing/2014/main" val="2652380553"/>
                  </a:ext>
                </a:extLst>
              </a:tr>
              <a:tr h="205740">
                <a:tc>
                  <a:txBody>
                    <a:bodyPr/>
                    <a:lstStyle/>
                    <a:p>
                      <a:pPr algn="l" fontAlgn="b">
                        <a:buNone/>
                      </a:pPr>
                      <a:r>
                        <a:rPr lang="en-US" sz="1400" u="none" strike="noStrike">
                          <a:effectLst/>
                        </a:rPr>
                        <a:t>ECR</a:t>
                      </a:r>
                      <a:endParaRPr lang="en-US" sz="1400" b="0" i="0" u="none" strike="noStrike">
                        <a:effectLst/>
                        <a:latin typeface="Arial" panose="020B0604020202020204" pitchFamily="34" charset="0"/>
                      </a:endParaRPr>
                    </a:p>
                  </a:txBody>
                  <a:tcPr marL="7620" marR="7620" marT="7620" marB="0" anchor="b"/>
                </a:tc>
                <a:tc>
                  <a:txBody>
                    <a:bodyPr/>
                    <a:lstStyle/>
                    <a:p>
                      <a:pPr algn="l" fontAlgn="b">
                        <a:buNone/>
                      </a:pPr>
                      <a:r>
                        <a:rPr lang="en-US" sz="1400" u="none" strike="noStrike">
                          <a:effectLst/>
                        </a:rPr>
                        <a:t>High Density Plus</a:t>
                      </a:r>
                      <a:endParaRPr lang="en-US" sz="1400" b="0" i="0" u="none" strike="noStrike">
                        <a:effectLst/>
                        <a:latin typeface="Arial" panose="020B0604020202020204" pitchFamily="34" charset="0"/>
                      </a:endParaRPr>
                    </a:p>
                  </a:txBody>
                  <a:tcPr marL="7620" marR="7620" marT="7620" marB="0" anchor="b"/>
                </a:tc>
                <a:tc>
                  <a:txBody>
                    <a:bodyPr/>
                    <a:lstStyle/>
                    <a:p>
                      <a:pPr algn="r" fontAlgn="b">
                        <a:buNone/>
                      </a:pPr>
                      <a:r>
                        <a:rPr lang="en-US" sz="1400" u="none" strike="noStrike">
                          <a:effectLst/>
                        </a:rPr>
                        <a:t> $   0.275 </a:t>
                      </a:r>
                      <a:endParaRPr lang="en-US" sz="1400" b="0" i="0" u="none" strike="noStrike">
                        <a:effectLst/>
                        <a:latin typeface="Arial" panose="020B0604020202020204" pitchFamily="34" charset="0"/>
                      </a:endParaRPr>
                    </a:p>
                  </a:txBody>
                  <a:tcPr marL="7620" marR="7620" marT="7620" marB="0" anchor="b"/>
                </a:tc>
                <a:tc>
                  <a:txBody>
                    <a:bodyPr/>
                    <a:lstStyle/>
                    <a:p>
                      <a:pPr algn="r" fontAlgn="b">
                        <a:buNone/>
                      </a:pPr>
                      <a:r>
                        <a:rPr lang="en-US" sz="1400" u="none" strike="noStrike" dirty="0">
                          <a:effectLst/>
                        </a:rPr>
                        <a:t> $      0.286 </a:t>
                      </a:r>
                      <a:endParaRPr lang="en-US" sz="1400" b="0" i="0" u="none" strike="noStrike" dirty="0">
                        <a:effectLst/>
                        <a:latin typeface="Arial" panose="020B0604020202020204" pitchFamily="34" charset="0"/>
                      </a:endParaRPr>
                    </a:p>
                  </a:txBody>
                  <a:tcPr marL="7620" marR="7620" marT="7620" marB="0" anchor="b"/>
                </a:tc>
                <a:tc>
                  <a:txBody>
                    <a:bodyPr/>
                    <a:lstStyle/>
                    <a:p>
                      <a:pPr algn="r" fontAlgn="b">
                        <a:buNone/>
                      </a:pPr>
                      <a:r>
                        <a:rPr lang="en-US" sz="1400" u="none" strike="noStrike">
                          <a:effectLst/>
                        </a:rPr>
                        <a:t>4.00%</a:t>
                      </a:r>
                      <a:endParaRPr lang="en-US" sz="1400" b="0" i="0" u="none" strike="noStrike">
                        <a:effectLst/>
                        <a:latin typeface="Arial" panose="020B0604020202020204" pitchFamily="34" charset="0"/>
                      </a:endParaRPr>
                    </a:p>
                  </a:txBody>
                  <a:tcPr marL="7620" marR="7620" marT="7620" marB="0" anchor="b"/>
                </a:tc>
                <a:extLst>
                  <a:ext uri="{0D108BD9-81ED-4DB2-BD59-A6C34878D82A}">
                    <a16:rowId xmlns:a16="http://schemas.microsoft.com/office/drawing/2014/main" val="431235692"/>
                  </a:ext>
                </a:extLst>
              </a:tr>
              <a:tr h="205740">
                <a:tc>
                  <a:txBody>
                    <a:bodyPr/>
                    <a:lstStyle/>
                    <a:p>
                      <a:pPr algn="l" fontAlgn="b">
                        <a:buNone/>
                      </a:pPr>
                      <a:r>
                        <a:rPr lang="en-US" sz="1400" u="none" strike="noStrike">
                          <a:effectLst/>
                        </a:rPr>
                        <a:t>ECR</a:t>
                      </a:r>
                      <a:endParaRPr lang="en-US" sz="1400" b="0" i="0" u="none" strike="noStrike">
                        <a:effectLst/>
                        <a:latin typeface="Arial" panose="020B0604020202020204" pitchFamily="34" charset="0"/>
                      </a:endParaRPr>
                    </a:p>
                  </a:txBody>
                  <a:tcPr marL="7620" marR="7620" marT="7620" marB="0" anchor="b"/>
                </a:tc>
                <a:tc>
                  <a:txBody>
                    <a:bodyPr/>
                    <a:lstStyle/>
                    <a:p>
                      <a:pPr algn="l" fontAlgn="b">
                        <a:buNone/>
                      </a:pPr>
                      <a:r>
                        <a:rPr lang="en-US" sz="1400" u="none" strike="noStrike">
                          <a:effectLst/>
                        </a:rPr>
                        <a:t>Saturation</a:t>
                      </a:r>
                      <a:endParaRPr lang="en-US" sz="1400" b="0" i="0" u="none" strike="noStrike">
                        <a:effectLst/>
                        <a:latin typeface="Arial" panose="020B0604020202020204" pitchFamily="34" charset="0"/>
                      </a:endParaRPr>
                    </a:p>
                  </a:txBody>
                  <a:tcPr marL="7620" marR="7620" marT="7620" marB="0" anchor="b"/>
                </a:tc>
                <a:tc>
                  <a:txBody>
                    <a:bodyPr/>
                    <a:lstStyle/>
                    <a:p>
                      <a:pPr algn="r" fontAlgn="b">
                        <a:buNone/>
                      </a:pPr>
                      <a:r>
                        <a:rPr lang="en-US" sz="1400" u="none" strike="noStrike">
                          <a:effectLst/>
                        </a:rPr>
                        <a:t> $   0.244 </a:t>
                      </a:r>
                      <a:endParaRPr lang="en-US" sz="1400" b="0" i="0" u="none" strike="noStrike">
                        <a:effectLst/>
                        <a:latin typeface="Arial" panose="020B0604020202020204" pitchFamily="34" charset="0"/>
                      </a:endParaRPr>
                    </a:p>
                  </a:txBody>
                  <a:tcPr marL="7620" marR="7620" marT="7620" marB="0" anchor="b"/>
                </a:tc>
                <a:tc>
                  <a:txBody>
                    <a:bodyPr/>
                    <a:lstStyle/>
                    <a:p>
                      <a:pPr algn="r" fontAlgn="b">
                        <a:buNone/>
                      </a:pPr>
                      <a:r>
                        <a:rPr lang="en-US" sz="1400" u="none" strike="noStrike" dirty="0">
                          <a:effectLst/>
                        </a:rPr>
                        <a:t> $      0.255 </a:t>
                      </a:r>
                      <a:endParaRPr lang="en-US" sz="1400" b="0" i="0" u="none" strike="noStrike" dirty="0">
                        <a:effectLst/>
                        <a:latin typeface="Arial" panose="020B0604020202020204" pitchFamily="34" charset="0"/>
                      </a:endParaRPr>
                    </a:p>
                  </a:txBody>
                  <a:tcPr marL="7620" marR="7620" marT="7620" marB="0" anchor="b"/>
                </a:tc>
                <a:tc>
                  <a:txBody>
                    <a:bodyPr/>
                    <a:lstStyle/>
                    <a:p>
                      <a:pPr algn="r" fontAlgn="b">
                        <a:buNone/>
                      </a:pPr>
                      <a:r>
                        <a:rPr lang="en-US" sz="1400" u="none" strike="noStrike">
                          <a:effectLst/>
                        </a:rPr>
                        <a:t>4.51%</a:t>
                      </a:r>
                      <a:endParaRPr lang="en-US" sz="1400" b="0" i="0" u="none" strike="noStrike">
                        <a:effectLst/>
                        <a:latin typeface="Arial" panose="020B0604020202020204" pitchFamily="34" charset="0"/>
                      </a:endParaRPr>
                    </a:p>
                  </a:txBody>
                  <a:tcPr marL="7620" marR="7620" marT="7620" marB="0" anchor="b"/>
                </a:tc>
                <a:extLst>
                  <a:ext uri="{0D108BD9-81ED-4DB2-BD59-A6C34878D82A}">
                    <a16:rowId xmlns:a16="http://schemas.microsoft.com/office/drawing/2014/main" val="1976675534"/>
                  </a:ext>
                </a:extLst>
              </a:tr>
              <a:tr h="205740">
                <a:tc>
                  <a:txBody>
                    <a:bodyPr/>
                    <a:lstStyle/>
                    <a:p>
                      <a:pPr algn="ctr" fontAlgn="b">
                        <a:buNone/>
                      </a:pPr>
                      <a:r>
                        <a:rPr lang="en-US" sz="1400" u="none" strike="noStrike">
                          <a:effectLst/>
                        </a:rPr>
                        <a:t>Sort</a:t>
                      </a:r>
                      <a:endParaRPr lang="en-US" sz="1400" b="1" i="0" u="none" strike="noStrike">
                        <a:effectLst/>
                        <a:latin typeface="Arial" panose="020B0604020202020204" pitchFamily="34" charset="0"/>
                      </a:endParaRPr>
                    </a:p>
                  </a:txBody>
                  <a:tcPr marL="7620" marR="7620" marT="7620" marB="0" anchor="b"/>
                </a:tc>
                <a:tc>
                  <a:txBody>
                    <a:bodyPr/>
                    <a:lstStyle/>
                    <a:p>
                      <a:pPr algn="ctr" fontAlgn="b">
                        <a:buNone/>
                      </a:pPr>
                      <a:r>
                        <a:rPr lang="en-US" sz="1400" u="none" strike="noStrike">
                          <a:effectLst/>
                        </a:rPr>
                        <a:t>Type</a:t>
                      </a:r>
                      <a:endParaRPr lang="en-US" sz="1400" b="1" i="0" u="none" strike="noStrike">
                        <a:effectLst/>
                        <a:latin typeface="Arial" panose="020B0604020202020204" pitchFamily="34" charset="0"/>
                      </a:endParaRPr>
                    </a:p>
                  </a:txBody>
                  <a:tcPr marL="7620" marR="7620" marT="7620" marB="0" anchor="b"/>
                </a:tc>
                <a:tc>
                  <a:txBody>
                    <a:bodyPr/>
                    <a:lstStyle/>
                    <a:p>
                      <a:pPr algn="ctr" fontAlgn="b">
                        <a:buNone/>
                      </a:pPr>
                      <a:r>
                        <a:rPr lang="en-US" sz="1400" u="none" strike="noStrike">
                          <a:effectLst/>
                        </a:rPr>
                        <a:t>SCF</a:t>
                      </a:r>
                      <a:endParaRPr lang="en-US" sz="1400" b="1" i="0" u="none" strike="noStrike">
                        <a:effectLst/>
                        <a:latin typeface="Arial" panose="020B0604020202020204" pitchFamily="34" charset="0"/>
                      </a:endParaRPr>
                    </a:p>
                  </a:txBody>
                  <a:tcPr marL="7620" marR="7620" marT="7620" marB="0" anchor="b"/>
                </a:tc>
                <a:tc>
                  <a:txBody>
                    <a:bodyPr/>
                    <a:lstStyle/>
                    <a:p>
                      <a:pPr algn="ctr" fontAlgn="b">
                        <a:buNone/>
                      </a:pPr>
                      <a:r>
                        <a:rPr lang="en-US" sz="1400" u="none" strike="noStrike" dirty="0">
                          <a:effectLst/>
                        </a:rPr>
                        <a:t>SCF</a:t>
                      </a:r>
                      <a:endParaRPr lang="en-US" sz="1400" b="1" i="0" u="none" strike="noStrike" dirty="0">
                        <a:effectLst/>
                        <a:latin typeface="Arial" panose="020B0604020202020204" pitchFamily="34" charset="0"/>
                      </a:endParaRPr>
                    </a:p>
                  </a:txBody>
                  <a:tcPr marL="7620" marR="7620" marT="7620" marB="0" anchor="b"/>
                </a:tc>
                <a:tc>
                  <a:txBody>
                    <a:bodyPr/>
                    <a:lstStyle/>
                    <a:p>
                      <a:pPr algn="ctr" fontAlgn="b">
                        <a:buNone/>
                      </a:pPr>
                      <a:r>
                        <a:rPr lang="en-US" sz="1400" u="none" strike="noStrike">
                          <a:effectLst/>
                        </a:rPr>
                        <a:t>% Change</a:t>
                      </a:r>
                      <a:endParaRPr lang="en-US" sz="1400" b="1" i="0" u="none" strike="noStrike">
                        <a:effectLst/>
                        <a:latin typeface="Arial" panose="020B0604020202020204" pitchFamily="34" charset="0"/>
                      </a:endParaRPr>
                    </a:p>
                  </a:txBody>
                  <a:tcPr marL="7620" marR="7620" marT="7620" marB="0" anchor="b"/>
                </a:tc>
                <a:extLst>
                  <a:ext uri="{0D108BD9-81ED-4DB2-BD59-A6C34878D82A}">
                    <a16:rowId xmlns:a16="http://schemas.microsoft.com/office/drawing/2014/main" val="329499145"/>
                  </a:ext>
                </a:extLst>
              </a:tr>
              <a:tr h="205740">
                <a:tc>
                  <a:txBody>
                    <a:bodyPr/>
                    <a:lstStyle/>
                    <a:p>
                      <a:pPr algn="l" fontAlgn="b">
                        <a:buNone/>
                      </a:pPr>
                      <a:r>
                        <a:rPr lang="en-US" sz="1400" u="none" strike="noStrike">
                          <a:effectLst/>
                        </a:rPr>
                        <a:t>ECR</a:t>
                      </a:r>
                      <a:endParaRPr lang="en-US" sz="1400" b="0" i="0" u="none" strike="noStrike">
                        <a:effectLst/>
                        <a:latin typeface="Arial" panose="020B0604020202020204" pitchFamily="34" charset="0"/>
                      </a:endParaRPr>
                    </a:p>
                  </a:txBody>
                  <a:tcPr marL="7620" marR="7620" marT="7620" marB="0" anchor="b"/>
                </a:tc>
                <a:tc>
                  <a:txBody>
                    <a:bodyPr/>
                    <a:lstStyle/>
                    <a:p>
                      <a:pPr algn="l" fontAlgn="b">
                        <a:buNone/>
                      </a:pPr>
                      <a:r>
                        <a:rPr lang="en-US" sz="1400" u="none" strike="noStrike">
                          <a:effectLst/>
                        </a:rPr>
                        <a:t>SCF Pallet Discount</a:t>
                      </a:r>
                      <a:endParaRPr lang="en-US" sz="1400" b="0" i="0" u="none" strike="noStrike">
                        <a:effectLst/>
                        <a:latin typeface="Arial" panose="020B0604020202020204" pitchFamily="34" charset="0"/>
                      </a:endParaRPr>
                    </a:p>
                  </a:txBody>
                  <a:tcPr marL="7620" marR="7620" marT="7620" marB="0" anchor="b"/>
                </a:tc>
                <a:tc>
                  <a:txBody>
                    <a:bodyPr/>
                    <a:lstStyle/>
                    <a:p>
                      <a:pPr algn="ctr" fontAlgn="b">
                        <a:buNone/>
                      </a:pPr>
                      <a:r>
                        <a:rPr lang="en-US" sz="1400" u="none" strike="noStrike">
                          <a:effectLst/>
                        </a:rPr>
                        <a:t> $  (0.003)</a:t>
                      </a:r>
                      <a:endParaRPr lang="en-US" sz="1400" b="0" i="0" u="none" strike="noStrike">
                        <a:effectLst/>
                        <a:latin typeface="Arial" panose="020B0604020202020204" pitchFamily="34" charset="0"/>
                      </a:endParaRPr>
                    </a:p>
                  </a:txBody>
                  <a:tcPr marL="7620" marR="7620" marT="7620" marB="0" anchor="b"/>
                </a:tc>
                <a:tc>
                  <a:txBody>
                    <a:bodyPr/>
                    <a:lstStyle/>
                    <a:p>
                      <a:pPr algn="ctr" fontAlgn="b">
                        <a:buNone/>
                      </a:pPr>
                      <a:r>
                        <a:rPr lang="en-US" sz="1400" u="none" strike="noStrike">
                          <a:effectLst/>
                        </a:rPr>
                        <a:t> $    (0.003)</a:t>
                      </a:r>
                      <a:endParaRPr lang="en-US" sz="1400" b="0" i="0" u="none" strike="noStrike">
                        <a:effectLst/>
                        <a:latin typeface="Arial" panose="020B0604020202020204" pitchFamily="34" charset="0"/>
                      </a:endParaRPr>
                    </a:p>
                  </a:txBody>
                  <a:tcPr marL="7620" marR="7620" marT="7620" marB="0" anchor="b"/>
                </a:tc>
                <a:tc>
                  <a:txBody>
                    <a:bodyPr/>
                    <a:lstStyle/>
                    <a:p>
                      <a:pPr algn="r" fontAlgn="b">
                        <a:buNone/>
                      </a:pPr>
                      <a:r>
                        <a:rPr lang="en-US" sz="1400" u="none" strike="noStrike">
                          <a:effectLst/>
                        </a:rPr>
                        <a:t>0.00%</a:t>
                      </a:r>
                      <a:endParaRPr lang="en-US" sz="1400" b="0" i="0" u="none" strike="noStrike">
                        <a:effectLst/>
                        <a:latin typeface="Arial" panose="020B0604020202020204" pitchFamily="34" charset="0"/>
                      </a:endParaRPr>
                    </a:p>
                  </a:txBody>
                  <a:tcPr marL="7620" marR="7620" marT="7620" marB="0" anchor="b"/>
                </a:tc>
                <a:extLst>
                  <a:ext uri="{0D108BD9-81ED-4DB2-BD59-A6C34878D82A}">
                    <a16:rowId xmlns:a16="http://schemas.microsoft.com/office/drawing/2014/main" val="3445023698"/>
                  </a:ext>
                </a:extLst>
              </a:tr>
              <a:tr h="205740">
                <a:tc>
                  <a:txBody>
                    <a:bodyPr/>
                    <a:lstStyle/>
                    <a:p>
                      <a:pPr algn="l" fontAlgn="b">
                        <a:buNone/>
                      </a:pPr>
                      <a:r>
                        <a:rPr lang="en-US" sz="1400" u="none" strike="noStrike">
                          <a:effectLst/>
                        </a:rPr>
                        <a:t>ECR</a:t>
                      </a:r>
                      <a:endParaRPr lang="en-US" sz="1400" b="0" i="0" u="none" strike="noStrike">
                        <a:effectLst/>
                        <a:latin typeface="Arial" panose="020B0604020202020204" pitchFamily="34" charset="0"/>
                      </a:endParaRPr>
                    </a:p>
                  </a:txBody>
                  <a:tcPr marL="7620" marR="7620" marT="7620" marB="0" anchor="b"/>
                </a:tc>
                <a:tc>
                  <a:txBody>
                    <a:bodyPr/>
                    <a:lstStyle/>
                    <a:p>
                      <a:pPr algn="l" fontAlgn="b">
                        <a:buNone/>
                      </a:pPr>
                      <a:r>
                        <a:rPr lang="en-US" sz="1400" u="none" strike="noStrike">
                          <a:effectLst/>
                        </a:rPr>
                        <a:t>High Density</a:t>
                      </a:r>
                      <a:endParaRPr lang="en-US" sz="1400" b="0" i="0" u="none" strike="noStrike">
                        <a:effectLst/>
                        <a:latin typeface="Arial" panose="020B0604020202020204" pitchFamily="34" charset="0"/>
                      </a:endParaRPr>
                    </a:p>
                  </a:txBody>
                  <a:tcPr marL="7620" marR="7620" marT="7620" marB="0" anchor="b"/>
                </a:tc>
                <a:tc>
                  <a:txBody>
                    <a:bodyPr/>
                    <a:lstStyle/>
                    <a:p>
                      <a:pPr algn="r" fontAlgn="b">
                        <a:buNone/>
                      </a:pPr>
                      <a:r>
                        <a:rPr lang="en-US" sz="1400" u="none" strike="noStrike">
                          <a:effectLst/>
                        </a:rPr>
                        <a:t> $   0.348 </a:t>
                      </a:r>
                      <a:endParaRPr lang="en-US" sz="1400" b="0" i="0" u="none" strike="noStrike">
                        <a:effectLst/>
                        <a:latin typeface="Arial" panose="020B0604020202020204" pitchFamily="34" charset="0"/>
                      </a:endParaRPr>
                    </a:p>
                  </a:txBody>
                  <a:tcPr marL="7620" marR="7620" marT="7620" marB="0" anchor="b"/>
                </a:tc>
                <a:tc>
                  <a:txBody>
                    <a:bodyPr/>
                    <a:lstStyle/>
                    <a:p>
                      <a:pPr algn="r" fontAlgn="b">
                        <a:buNone/>
                      </a:pPr>
                      <a:r>
                        <a:rPr lang="en-US" sz="1400" u="none" strike="noStrike" dirty="0">
                          <a:effectLst/>
                        </a:rPr>
                        <a:t> $      0.368 </a:t>
                      </a:r>
                      <a:endParaRPr lang="en-US" sz="1400" b="0" i="0" u="none" strike="noStrike" dirty="0">
                        <a:effectLst/>
                        <a:latin typeface="Arial" panose="020B0604020202020204" pitchFamily="34" charset="0"/>
                      </a:endParaRPr>
                    </a:p>
                  </a:txBody>
                  <a:tcPr marL="7620" marR="7620" marT="7620" marB="0" anchor="b"/>
                </a:tc>
                <a:tc>
                  <a:txBody>
                    <a:bodyPr/>
                    <a:lstStyle/>
                    <a:p>
                      <a:pPr algn="r" fontAlgn="b">
                        <a:buNone/>
                      </a:pPr>
                      <a:r>
                        <a:rPr lang="en-US" sz="1400" u="none" strike="noStrike">
                          <a:effectLst/>
                        </a:rPr>
                        <a:t>5.75%</a:t>
                      </a:r>
                      <a:endParaRPr lang="en-US" sz="1400" b="0" i="0" u="none" strike="noStrike">
                        <a:effectLst/>
                        <a:latin typeface="Arial" panose="020B0604020202020204" pitchFamily="34" charset="0"/>
                      </a:endParaRPr>
                    </a:p>
                  </a:txBody>
                  <a:tcPr marL="7620" marR="7620" marT="7620" marB="0" anchor="b"/>
                </a:tc>
                <a:extLst>
                  <a:ext uri="{0D108BD9-81ED-4DB2-BD59-A6C34878D82A}">
                    <a16:rowId xmlns:a16="http://schemas.microsoft.com/office/drawing/2014/main" val="3770734993"/>
                  </a:ext>
                </a:extLst>
              </a:tr>
              <a:tr h="205740">
                <a:tc>
                  <a:txBody>
                    <a:bodyPr/>
                    <a:lstStyle/>
                    <a:p>
                      <a:pPr algn="l" fontAlgn="b">
                        <a:buNone/>
                      </a:pPr>
                      <a:r>
                        <a:rPr lang="en-US" sz="1400" u="none" strike="noStrike">
                          <a:effectLst/>
                        </a:rPr>
                        <a:t>ECR</a:t>
                      </a:r>
                      <a:endParaRPr lang="en-US" sz="1400" b="0" i="0" u="none" strike="noStrike">
                        <a:effectLst/>
                        <a:latin typeface="Arial" panose="020B0604020202020204" pitchFamily="34" charset="0"/>
                      </a:endParaRPr>
                    </a:p>
                  </a:txBody>
                  <a:tcPr marL="7620" marR="7620" marT="7620" marB="0" anchor="b"/>
                </a:tc>
                <a:tc>
                  <a:txBody>
                    <a:bodyPr/>
                    <a:lstStyle/>
                    <a:p>
                      <a:pPr algn="l" fontAlgn="b">
                        <a:buNone/>
                      </a:pPr>
                      <a:r>
                        <a:rPr lang="en-US" sz="1400" u="none" strike="noStrike">
                          <a:effectLst/>
                        </a:rPr>
                        <a:t>High Density Plus</a:t>
                      </a:r>
                      <a:endParaRPr lang="en-US" sz="1400" b="0" i="0" u="none" strike="noStrike">
                        <a:effectLst/>
                        <a:latin typeface="Arial" panose="020B0604020202020204" pitchFamily="34" charset="0"/>
                      </a:endParaRPr>
                    </a:p>
                  </a:txBody>
                  <a:tcPr marL="7620" marR="7620" marT="7620" marB="0" anchor="b"/>
                </a:tc>
                <a:tc>
                  <a:txBody>
                    <a:bodyPr/>
                    <a:lstStyle/>
                    <a:p>
                      <a:pPr algn="r" fontAlgn="b">
                        <a:buNone/>
                      </a:pPr>
                      <a:r>
                        <a:rPr lang="en-US" sz="1400" u="none" strike="noStrike">
                          <a:effectLst/>
                        </a:rPr>
                        <a:t> $   0.258 </a:t>
                      </a:r>
                      <a:endParaRPr lang="en-US" sz="1400" b="0" i="0" u="none" strike="noStrike">
                        <a:effectLst/>
                        <a:latin typeface="Arial" panose="020B0604020202020204" pitchFamily="34" charset="0"/>
                      </a:endParaRPr>
                    </a:p>
                  </a:txBody>
                  <a:tcPr marL="7620" marR="7620" marT="7620" marB="0" anchor="b"/>
                </a:tc>
                <a:tc>
                  <a:txBody>
                    <a:bodyPr/>
                    <a:lstStyle/>
                    <a:p>
                      <a:pPr algn="r" fontAlgn="b">
                        <a:buNone/>
                      </a:pPr>
                      <a:r>
                        <a:rPr lang="en-US" sz="1400" u="none" strike="noStrike" dirty="0">
                          <a:effectLst/>
                        </a:rPr>
                        <a:t> $      0.265 </a:t>
                      </a:r>
                      <a:endParaRPr lang="en-US" sz="1400" b="0" i="0" u="none" strike="noStrike" dirty="0">
                        <a:effectLst/>
                        <a:latin typeface="Arial" panose="020B0604020202020204" pitchFamily="34" charset="0"/>
                      </a:endParaRPr>
                    </a:p>
                  </a:txBody>
                  <a:tcPr marL="7620" marR="7620" marT="7620" marB="0" anchor="b"/>
                </a:tc>
                <a:tc>
                  <a:txBody>
                    <a:bodyPr/>
                    <a:lstStyle/>
                    <a:p>
                      <a:pPr algn="r" fontAlgn="b">
                        <a:buNone/>
                      </a:pPr>
                      <a:r>
                        <a:rPr lang="en-US" sz="1400" u="none" strike="noStrike">
                          <a:effectLst/>
                        </a:rPr>
                        <a:t>2.71%</a:t>
                      </a:r>
                      <a:endParaRPr lang="en-US" sz="1400" b="0" i="0" u="none" strike="noStrike">
                        <a:effectLst/>
                        <a:latin typeface="Arial" panose="020B0604020202020204" pitchFamily="34" charset="0"/>
                      </a:endParaRPr>
                    </a:p>
                  </a:txBody>
                  <a:tcPr marL="7620" marR="7620" marT="7620" marB="0" anchor="b"/>
                </a:tc>
                <a:extLst>
                  <a:ext uri="{0D108BD9-81ED-4DB2-BD59-A6C34878D82A}">
                    <a16:rowId xmlns:a16="http://schemas.microsoft.com/office/drawing/2014/main" val="382141242"/>
                  </a:ext>
                </a:extLst>
              </a:tr>
              <a:tr h="205740">
                <a:tc>
                  <a:txBody>
                    <a:bodyPr/>
                    <a:lstStyle/>
                    <a:p>
                      <a:pPr algn="l" fontAlgn="b">
                        <a:buNone/>
                      </a:pPr>
                      <a:r>
                        <a:rPr lang="en-US" sz="1400" u="none" strike="noStrike">
                          <a:effectLst/>
                        </a:rPr>
                        <a:t>ECR</a:t>
                      </a:r>
                      <a:endParaRPr lang="en-US" sz="1400" b="0" i="0" u="none" strike="noStrike">
                        <a:effectLst/>
                        <a:latin typeface="Arial" panose="020B0604020202020204" pitchFamily="34" charset="0"/>
                      </a:endParaRPr>
                    </a:p>
                  </a:txBody>
                  <a:tcPr marL="7620" marR="7620" marT="7620" marB="0" anchor="b"/>
                </a:tc>
                <a:tc>
                  <a:txBody>
                    <a:bodyPr/>
                    <a:lstStyle/>
                    <a:p>
                      <a:pPr algn="l" fontAlgn="b">
                        <a:buNone/>
                      </a:pPr>
                      <a:r>
                        <a:rPr lang="en-US" sz="1400" u="none" strike="noStrike">
                          <a:effectLst/>
                        </a:rPr>
                        <a:t>Saturation</a:t>
                      </a:r>
                      <a:endParaRPr lang="en-US" sz="1400" b="0" i="0" u="none" strike="noStrike">
                        <a:effectLst/>
                        <a:latin typeface="Arial" panose="020B0604020202020204" pitchFamily="34" charset="0"/>
                      </a:endParaRPr>
                    </a:p>
                  </a:txBody>
                  <a:tcPr marL="7620" marR="7620" marT="7620" marB="0" anchor="b"/>
                </a:tc>
                <a:tc>
                  <a:txBody>
                    <a:bodyPr/>
                    <a:lstStyle/>
                    <a:p>
                      <a:pPr algn="r" fontAlgn="b">
                        <a:buNone/>
                      </a:pPr>
                      <a:r>
                        <a:rPr lang="en-US" sz="1400" u="none" strike="noStrike">
                          <a:effectLst/>
                        </a:rPr>
                        <a:t> $   0.227 </a:t>
                      </a:r>
                      <a:endParaRPr lang="en-US" sz="1400" b="0" i="0" u="none" strike="noStrike">
                        <a:effectLst/>
                        <a:latin typeface="Arial" panose="020B0604020202020204" pitchFamily="34" charset="0"/>
                      </a:endParaRPr>
                    </a:p>
                  </a:txBody>
                  <a:tcPr marL="7620" marR="7620" marT="7620" marB="0" anchor="b"/>
                </a:tc>
                <a:tc>
                  <a:txBody>
                    <a:bodyPr/>
                    <a:lstStyle/>
                    <a:p>
                      <a:pPr algn="r" fontAlgn="b">
                        <a:buNone/>
                      </a:pPr>
                      <a:r>
                        <a:rPr lang="en-US" sz="1400" u="none" strike="noStrike" dirty="0">
                          <a:effectLst/>
                        </a:rPr>
                        <a:t> $      0.234 </a:t>
                      </a:r>
                      <a:endParaRPr lang="en-US" sz="1400" b="0" i="0" u="none" strike="noStrike" dirty="0">
                        <a:effectLst/>
                        <a:latin typeface="Arial" panose="020B0604020202020204" pitchFamily="34" charset="0"/>
                      </a:endParaRPr>
                    </a:p>
                  </a:txBody>
                  <a:tcPr marL="7620" marR="7620" marT="7620" marB="0" anchor="b"/>
                </a:tc>
                <a:tc>
                  <a:txBody>
                    <a:bodyPr/>
                    <a:lstStyle/>
                    <a:p>
                      <a:pPr algn="r" fontAlgn="b">
                        <a:buNone/>
                      </a:pPr>
                      <a:r>
                        <a:rPr lang="en-US" sz="1400" u="none" strike="noStrike" dirty="0">
                          <a:effectLst/>
                        </a:rPr>
                        <a:t>3.08%</a:t>
                      </a:r>
                      <a:endParaRPr lang="en-US" sz="1400" b="0" i="0" u="none" strike="noStrike" dirty="0">
                        <a:effectLst/>
                        <a:latin typeface="Arial" panose="020B0604020202020204" pitchFamily="34" charset="0"/>
                      </a:endParaRPr>
                    </a:p>
                  </a:txBody>
                  <a:tcPr marL="7620" marR="7620" marT="7620" marB="0" anchor="b"/>
                </a:tc>
                <a:extLst>
                  <a:ext uri="{0D108BD9-81ED-4DB2-BD59-A6C34878D82A}">
                    <a16:rowId xmlns:a16="http://schemas.microsoft.com/office/drawing/2014/main" val="700647857"/>
                  </a:ext>
                </a:extLst>
              </a:tr>
            </a:tbl>
          </a:graphicData>
        </a:graphic>
      </p:graphicFrame>
    </p:spTree>
    <p:extLst>
      <p:ext uri="{BB962C8B-B14F-4D97-AF65-F5344CB8AC3E}">
        <p14:creationId xmlns:p14="http://schemas.microsoft.com/office/powerpoint/2010/main" val="1402190836"/>
      </p:ext>
    </p:extLst>
  </p:cSld>
  <p:clrMapOvr>
    <a:masterClrMapping/>
  </p:clrMapOvr>
  <mc:AlternateContent xmlns:mc="http://schemas.openxmlformats.org/markup-compatibility/2006" xmlns:p14="http://schemas.microsoft.com/office/powerpoint/2010/main">
    <mc:Choice Requires="p14">
      <p:transition spd="slow" p14:dur="2250" advClick="0" advTm="5000"/>
    </mc:Choice>
    <mc:Fallback xmlns="">
      <p:transition spd="slow" advClick="0" advTm="500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CC7366-B18E-DAC2-D9EF-19AC95E161E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651978E-F67B-85FE-5C64-300060BA78BA}"/>
              </a:ext>
            </a:extLst>
          </p:cNvPr>
          <p:cNvSpPr txBox="1"/>
          <p:nvPr/>
        </p:nvSpPr>
        <p:spPr>
          <a:xfrm>
            <a:off x="128226" y="1601255"/>
            <a:ext cx="9015774" cy="523220"/>
          </a:xfrm>
          <a:prstGeom prst="rect">
            <a:avLst/>
          </a:prstGeom>
          <a:noFill/>
        </p:spPr>
        <p:txBody>
          <a:bodyPr wrap="square">
            <a:spAutoFit/>
          </a:bodyPr>
          <a:lstStyle/>
          <a:p>
            <a:pPr algn="ctr"/>
            <a:r>
              <a:rPr lang="en-US" sz="2800" b="1" dirty="0"/>
              <a:t>Catalog Insights Promotion</a:t>
            </a:r>
            <a:endParaRPr lang="en-US" sz="2800" dirty="0"/>
          </a:p>
        </p:txBody>
      </p:sp>
      <p:sp>
        <p:nvSpPr>
          <p:cNvPr id="4" name="Rectangle 1">
            <a:extLst>
              <a:ext uri="{FF2B5EF4-FFF2-40B4-BE49-F238E27FC236}">
                <a16:creationId xmlns:a16="http://schemas.microsoft.com/office/drawing/2014/main" id="{1D790AE3-058C-2D19-C49D-95D69C6BD417}"/>
              </a:ext>
            </a:extLst>
          </p:cNvPr>
          <p:cNvSpPr>
            <a:spLocks noChangeArrowheads="1"/>
          </p:cNvSpPr>
          <p:nvPr/>
        </p:nvSpPr>
        <p:spPr bwMode="auto">
          <a:xfrm>
            <a:off x="238284" y="1862865"/>
            <a:ext cx="8667432" cy="55707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sz="2000" dirty="0">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n-US" sz="2000" dirty="0">
                <a:latin typeface="Arial" panose="020B0604020202020204" pitchFamily="34" charset="0"/>
              </a:rPr>
              <a:t>ACMA successfully secured the promotion with the intent to isolate catalog behaviors and sensitivities to price in contrast to other types of mail.</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sz="2000" dirty="0">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n-US" sz="2000" dirty="0">
                <a:latin typeface="Arial" panose="020B0604020202020204" pitchFamily="34" charset="0"/>
              </a:rPr>
              <a:t>Early USPS feedback suggests the promotion drew strong interest not only from traditional catalog mailers, but also from business mailers that modified mail piece design to qualify under the postal definition of a catalog.</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sz="2000" dirty="0">
              <a:latin typeface="Arial" panose="020B0604020202020204" pitchFamily="34" charset="0"/>
            </a:endParaRPr>
          </a:p>
          <a:p>
            <a:pPr marL="285750" lvl="0" indent="-285750" defTabSz="914400" eaLnBrk="0" hangingPunct="0">
              <a:buFont typeface="Arial" panose="020B0604020202020204" pitchFamily="34" charset="0"/>
              <a:buChar char="•"/>
            </a:pPr>
            <a:r>
              <a:rPr lang="en-US" sz="2000" dirty="0"/>
              <a:t>Catalog Insights was set as a 9-month promo. USPS promotions are temporary by design.</a:t>
            </a:r>
            <a:br>
              <a:rPr lang="en-US" sz="2000" dirty="0"/>
            </a:br>
            <a:endParaRPr lang="en-US" altLang="en-US" sz="2000" dirty="0">
              <a:latin typeface="Arial" panose="020B0604020202020204" pitchFamily="34" charset="0"/>
            </a:endParaRPr>
          </a:p>
          <a:p>
            <a:pPr marL="285750" lvl="0" indent="-285750" defTabSz="914400" eaLnBrk="0" hangingPunct="0">
              <a:buFont typeface="Arial" panose="020B0604020202020204" pitchFamily="34" charset="0"/>
              <a:buChar char="•"/>
            </a:pPr>
            <a:r>
              <a:rPr lang="en-US" altLang="en-US" sz="2000" dirty="0">
                <a:latin typeface="Arial" panose="020B0604020202020204" pitchFamily="34" charset="0"/>
              </a:rPr>
              <a:t>ACMA is staying closely engaged with USPS through MTAC and direct ongoing discussions to push for more workable, long-term outcomes for catalog mailers and the broader marketing community.</a:t>
            </a:r>
          </a:p>
          <a:p>
            <a:pPr marR="0" lvl="0" algn="l" defTabSz="914400" rtl="0" eaLnBrk="0" fontAlgn="base" latinLnBrk="0" hangingPunct="0">
              <a:lnSpc>
                <a:spcPct val="100000"/>
              </a:lnSpc>
              <a:spcBef>
                <a:spcPct val="0"/>
              </a:spcBef>
              <a:spcAft>
                <a:spcPct val="0"/>
              </a:spcAft>
              <a:buClrTx/>
              <a:buSzTx/>
              <a:tabLst/>
            </a:pPr>
            <a:endParaRPr lang="en-US" altLang="en-US" dirty="0">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tabLst/>
            </a:pPr>
            <a:endParaRPr lang="en-US" altLang="en-US" dirty="0">
              <a:latin typeface="Arial" panose="020B0604020202020204" pitchFamily="34" charset="0"/>
            </a:endParaRPr>
          </a:p>
        </p:txBody>
      </p:sp>
    </p:spTree>
    <p:extLst>
      <p:ext uri="{BB962C8B-B14F-4D97-AF65-F5344CB8AC3E}">
        <p14:creationId xmlns:p14="http://schemas.microsoft.com/office/powerpoint/2010/main" val="1369134215"/>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253CA3-8446-674A-5E0D-F77BC9C22B7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5999F49-D1D9-C1CE-95AB-B4F66811A654}"/>
              </a:ext>
            </a:extLst>
          </p:cNvPr>
          <p:cNvSpPr txBox="1"/>
          <p:nvPr/>
        </p:nvSpPr>
        <p:spPr>
          <a:xfrm>
            <a:off x="128226" y="1739754"/>
            <a:ext cx="9015774" cy="523220"/>
          </a:xfrm>
          <a:prstGeom prst="rect">
            <a:avLst/>
          </a:prstGeom>
          <a:noFill/>
        </p:spPr>
        <p:txBody>
          <a:bodyPr wrap="square">
            <a:spAutoFit/>
          </a:bodyPr>
          <a:lstStyle/>
          <a:p>
            <a:pPr algn="ctr"/>
            <a:r>
              <a:rPr lang="en-US" sz="2800" b="1" dirty="0"/>
              <a:t>Catalog Insights Promotion: The Outcomes</a:t>
            </a:r>
            <a:endParaRPr lang="en-US" sz="2800" dirty="0"/>
          </a:p>
        </p:txBody>
      </p:sp>
      <p:sp>
        <p:nvSpPr>
          <p:cNvPr id="4" name="Rectangle 1">
            <a:extLst>
              <a:ext uri="{FF2B5EF4-FFF2-40B4-BE49-F238E27FC236}">
                <a16:creationId xmlns:a16="http://schemas.microsoft.com/office/drawing/2014/main" id="{D16FA344-6856-63D3-0D94-84B5E4D35E6C}"/>
              </a:ext>
            </a:extLst>
          </p:cNvPr>
          <p:cNvSpPr>
            <a:spLocks noChangeArrowheads="1"/>
          </p:cNvSpPr>
          <p:nvPr/>
        </p:nvSpPr>
        <p:spPr bwMode="auto">
          <a:xfrm>
            <a:off x="476568" y="1886593"/>
            <a:ext cx="8667432" cy="54168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ctr"/>
            <a:br>
              <a:rPr lang="en-US" b="1" dirty="0"/>
            </a:br>
            <a:endParaRPr lang="en-US" sz="2000" dirty="0"/>
          </a:p>
          <a:p>
            <a:pPr marL="285750" lvl="0" indent="-285750">
              <a:buFont typeface="Arial" panose="020B0604020202020204" pitchFamily="34" charset="0"/>
              <a:buChar char="•"/>
            </a:pPr>
            <a:r>
              <a:rPr lang="en-US" dirty="0"/>
              <a:t>Tariffs caused inventory uncertainty and disrupted planning. This effectively skewed everything.</a:t>
            </a:r>
          </a:p>
          <a:p>
            <a:pPr marL="285750" lvl="0" indent="-285750">
              <a:buFont typeface="Arial" panose="020B0604020202020204" pitchFamily="34" charset="0"/>
              <a:buChar char="•"/>
            </a:pPr>
            <a:endParaRPr lang="en-US" dirty="0"/>
          </a:p>
          <a:p>
            <a:pPr marL="285750" lvl="0" indent="-285750">
              <a:buFont typeface="Arial" panose="020B0604020202020204" pitchFamily="34" charset="0"/>
              <a:buChar char="•"/>
            </a:pPr>
            <a:r>
              <a:rPr lang="en-US" dirty="0"/>
              <a:t>Migration from other types of mailers (</a:t>
            </a:r>
            <a:r>
              <a:rPr lang="en-US" dirty="0" err="1"/>
              <a:t>eg</a:t>
            </a:r>
            <a:r>
              <a:rPr lang="en-US" dirty="0"/>
              <a:t>: periodicals, sale flyers were minimally changed for the purpose of getting the discount)</a:t>
            </a:r>
            <a:br>
              <a:rPr lang="en-US" dirty="0"/>
            </a:br>
            <a:r>
              <a:rPr lang="en-US" dirty="0"/>
              <a:t> </a:t>
            </a:r>
          </a:p>
          <a:p>
            <a:pPr marL="285750" lvl="0" indent="-285750">
              <a:buFont typeface="Arial" panose="020B0604020202020204" pitchFamily="34" charset="0"/>
              <a:buChar char="•"/>
            </a:pPr>
            <a:r>
              <a:rPr lang="en-US" dirty="0"/>
              <a:t>Implementation timing didn’t allow enough runway for new entrants.</a:t>
            </a:r>
          </a:p>
          <a:p>
            <a:pPr marL="742950" lvl="1" indent="-285750">
              <a:buFont typeface="Arial" panose="020B0604020202020204" pitchFamily="34" charset="0"/>
              <a:buChar char="•"/>
            </a:pPr>
            <a:r>
              <a:rPr lang="en-US" dirty="0"/>
              <a:t>Only established catalog mailers could realistically adjust because of their existing infrastructure.</a:t>
            </a:r>
            <a:br>
              <a:rPr lang="en-US" dirty="0"/>
            </a:br>
            <a:endParaRPr lang="en-US" dirty="0"/>
          </a:p>
          <a:p>
            <a:pPr marL="285750" lvl="0" indent="-285750">
              <a:buFont typeface="Arial" panose="020B0604020202020204" pitchFamily="34" charset="0"/>
              <a:buChar char="•"/>
            </a:pPr>
            <a:r>
              <a:rPr lang="en-US" dirty="0"/>
              <a:t>Seasonal mix reduced impact during peak measurement periods (</a:t>
            </a:r>
            <a:r>
              <a:rPr lang="en-US" dirty="0" err="1"/>
              <a:t>eg</a:t>
            </a:r>
            <a:r>
              <a:rPr lang="en-US" dirty="0"/>
              <a:t>: apparel mailers peak in spring not holiday).</a:t>
            </a:r>
          </a:p>
          <a:p>
            <a:pPr marL="285750" lvl="0" indent="-285750">
              <a:buFont typeface="Arial" panose="020B0604020202020204" pitchFamily="34" charset="0"/>
              <a:buChar char="•"/>
            </a:pPr>
            <a:endParaRPr lang="en-US" dirty="0"/>
          </a:p>
          <a:p>
            <a:pPr marL="285750" lvl="0" indent="-285750">
              <a:buFont typeface="Arial" panose="020B0604020202020204" pitchFamily="34" charset="0"/>
              <a:buChar char="•"/>
            </a:pPr>
            <a:r>
              <a:rPr lang="en-US" dirty="0"/>
              <a:t>The timing coincided with the Postmaster General’s March 17</a:t>
            </a:r>
            <a:r>
              <a:rPr lang="en-US" baseline="30000" dirty="0"/>
              <a:t>th</a:t>
            </a:r>
            <a:r>
              <a:rPr lang="en-US" dirty="0"/>
              <a:t> appearance on Capitol Hill before the House Oversight Committee.</a:t>
            </a:r>
            <a:br>
              <a:rPr lang="en-US" sz="2000" dirty="0"/>
            </a:br>
            <a:endParaRPr lang="en-US" altLang="en-US" dirty="0">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tabLst/>
            </a:pPr>
            <a:endParaRPr lang="en-US" altLang="en-US" dirty="0">
              <a:latin typeface="Arial" panose="020B0604020202020204" pitchFamily="34" charset="0"/>
            </a:endParaRPr>
          </a:p>
        </p:txBody>
      </p:sp>
    </p:spTree>
    <p:extLst>
      <p:ext uri="{BB962C8B-B14F-4D97-AF65-F5344CB8AC3E}">
        <p14:creationId xmlns:p14="http://schemas.microsoft.com/office/powerpoint/2010/main" val="2112275561"/>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2_Office Theme">
      <a:majorFont>
        <a:latin typeface="Helvetica"/>
        <a:ea typeface="ＭＳ Ｐゴシック"/>
        <a:cs typeface="Helvetica"/>
      </a:majorFont>
      <a:minorFont>
        <a:latin typeface="Helvetica"/>
        <a:ea typeface="ＭＳ Ｐゴシック"/>
        <a:cs typeface="Helvetic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8374</TotalTime>
  <Words>2390</Words>
  <Application>Microsoft Office PowerPoint</Application>
  <PresentationFormat>On-screen Show (4:3)</PresentationFormat>
  <Paragraphs>381</Paragraphs>
  <Slides>21</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Aptos</vt:lpstr>
      <vt:lpstr>Arial</vt:lpstr>
      <vt:lpstr>Calibri</vt:lpstr>
      <vt:lpstr>Helvetica</vt:lpstr>
      <vt:lpstr>Times New Roman</vt:lpstr>
      <vt:lpstr>3_Office Theme</vt:lpstr>
      <vt:lpstr>PowerPoint Presentation</vt:lpstr>
      <vt:lpstr>PowerPoint Presentation</vt:lpstr>
      <vt:lpstr>PowerPoint Presentation</vt:lpstr>
      <vt:lpstr>PowerPoint Presentation</vt:lpstr>
      <vt:lpstr>USPS Rate Increase – July ’26</vt:lpstr>
      <vt:lpstr>Variance Year over Year-Flats</vt:lpstr>
      <vt:lpstr>Year Over Year Variance-Letters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Hamilton Davison</dc:creator>
  <cp:lastModifiedBy>Janie Downey</cp:lastModifiedBy>
  <cp:revision>184</cp:revision>
  <dcterms:created xsi:type="dcterms:W3CDTF">2010-03-29T19:06:22Z</dcterms:created>
  <dcterms:modified xsi:type="dcterms:W3CDTF">2026-04-29T23:26:16Z</dcterms:modified>
</cp:coreProperties>
</file>