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51" d="100"/>
          <a:sy n="151" d="100"/>
        </p:scale>
        <p:origin x="474"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notesMaster" Target="notesMasters/notes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95029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
          </a:xfrm>
          <a:prstGeom prst="rect">
            <a:avLst/>
          </a:prstGeom>
          <a:solidFill>
            <a:srgbClr val="0D9488"/>
          </a:solidFill>
          <a:ln w="12700">
            <a:solidFill>
              <a:srgbClr val="0D9488"/>
            </a:solidFill>
            <a:prstDash val="solid"/>
          </a:ln>
        </p:spPr>
      </p:sp>
      <p:sp>
        <p:nvSpPr>
          <p:cNvPr id="3" name="Shape 1"/>
          <p:cNvSpPr/>
          <p:nvPr/>
        </p:nvSpPr>
        <p:spPr>
          <a:xfrm>
            <a:off x="0" y="5047488"/>
            <a:ext cx="9144000" cy="91440"/>
          </a:xfrm>
          <a:prstGeom prst="rect">
            <a:avLst/>
          </a:prstGeom>
          <a:solidFill>
            <a:srgbClr val="F59E0B"/>
          </a:solidFill>
          <a:ln w="12700">
            <a:solidFill>
              <a:srgbClr val="F59E0B"/>
            </a:solidFill>
            <a:prstDash val="solid"/>
          </a:ln>
        </p:spPr>
      </p:sp>
      <p:sp>
        <p:nvSpPr>
          <p:cNvPr id="4" name="Shape 2"/>
          <p:cNvSpPr/>
          <p:nvPr/>
        </p:nvSpPr>
        <p:spPr>
          <a:xfrm>
            <a:off x="0" y="91440"/>
            <a:ext cx="91440" cy="4956048"/>
          </a:xfrm>
          <a:prstGeom prst="rect">
            <a:avLst/>
          </a:prstGeom>
          <a:solidFill>
            <a:srgbClr val="1A3A8F"/>
          </a:solidFill>
          <a:ln w="12700">
            <a:solidFill>
              <a:srgbClr val="1A3A8F"/>
            </a:solidFill>
            <a:prstDash val="solid"/>
          </a:ln>
        </p:spPr>
      </p:sp>
      <p:sp>
        <p:nvSpPr>
          <p:cNvPr id="5" name="Text 3"/>
          <p:cNvSpPr/>
          <p:nvPr/>
        </p:nvSpPr>
        <p:spPr>
          <a:xfrm>
            <a:off x="365760" y="822960"/>
            <a:ext cx="8412480" cy="548640"/>
          </a:xfrm>
          <a:prstGeom prst="rect">
            <a:avLst/>
          </a:prstGeom>
          <a:noFill/>
          <a:ln/>
        </p:spPr>
        <p:txBody>
          <a:bodyPr wrap="square" lIns="0" tIns="0" rIns="0" bIns="0" rtlCol="0" anchor="ctr"/>
          <a:lstStyle/>
          <a:p>
            <a:pPr marL="0" indent="0">
              <a:buNone/>
            </a:pPr>
            <a:r>
              <a:rPr lang="en-US" sz="1500" b="1" kern="0" spc="500" dirty="0">
                <a:solidFill>
                  <a:srgbClr val="0D9488"/>
                </a:solidFill>
                <a:latin typeface="Calibri" pitchFamily="34" charset="0"/>
                <a:ea typeface="Calibri" pitchFamily="34" charset="-122"/>
                <a:cs typeface="Calibri" pitchFamily="34" charset="-120"/>
              </a:rPr>
              <a:t>EXECUTIVE PRIMER</a:t>
            </a:r>
            <a:endParaRPr lang="en-US" sz="1500" dirty="0"/>
          </a:p>
        </p:txBody>
      </p:sp>
      <p:sp>
        <p:nvSpPr>
          <p:cNvPr id="6" name="Text 4"/>
          <p:cNvSpPr/>
          <p:nvPr/>
        </p:nvSpPr>
        <p:spPr>
          <a:xfrm>
            <a:off x="365760" y="1417320"/>
            <a:ext cx="8412480" cy="1463040"/>
          </a:xfrm>
          <a:prstGeom prst="rect">
            <a:avLst/>
          </a:prstGeom>
          <a:noFill/>
          <a:ln/>
        </p:spPr>
        <p:txBody>
          <a:bodyPr wrap="square" lIns="0" tIns="0" rIns="0" bIns="0" rtlCol="0" anchor="ctr"/>
          <a:lstStyle/>
          <a:p>
            <a:pPr marL="0" indent="0">
              <a:buNone/>
            </a:pPr>
            <a:r>
              <a:rPr lang="en-US" sz="5200" b="1" dirty="0">
                <a:solidFill>
                  <a:srgbClr val="FFFFFF"/>
                </a:solidFill>
                <a:latin typeface="Calibri" pitchFamily="34" charset="0"/>
                <a:ea typeface="Calibri" pitchFamily="34" charset="-122"/>
                <a:cs typeface="Calibri" pitchFamily="34" charset="-120"/>
              </a:rPr>
              <a:t>AI 101 for Marketers</a:t>
            </a:r>
            <a:endParaRPr lang="en-US" sz="5200" dirty="0"/>
          </a:p>
        </p:txBody>
      </p:sp>
      <p:sp>
        <p:nvSpPr>
          <p:cNvPr id="7" name="Text 5"/>
          <p:cNvSpPr/>
          <p:nvPr/>
        </p:nvSpPr>
        <p:spPr>
          <a:xfrm>
            <a:off x="365760" y="3017520"/>
            <a:ext cx="8412480" cy="548640"/>
          </a:xfrm>
          <a:prstGeom prst="rect">
            <a:avLst/>
          </a:prstGeom>
          <a:noFill/>
          <a:ln/>
        </p:spPr>
        <p:txBody>
          <a:bodyPr wrap="square" lIns="0" tIns="0" rIns="0" bIns="0" rtlCol="0" anchor="ctr"/>
          <a:lstStyle/>
          <a:p>
            <a:pPr marL="0" indent="0">
              <a:buNone/>
            </a:pPr>
            <a:r>
              <a:rPr lang="en-US" sz="1800" i="1" dirty="0">
                <a:solidFill>
                  <a:srgbClr val="5EEAD4"/>
                </a:solidFill>
                <a:latin typeface="Calibri" pitchFamily="34" charset="0"/>
                <a:ea typeface="Calibri" pitchFamily="34" charset="-122"/>
                <a:cs typeface="Calibri" pitchFamily="34" charset="-120"/>
              </a:rPr>
              <a:t>Navigating the New Frontier of Artificial Intelligence</a:t>
            </a:r>
            <a:endParaRPr lang="en-US" sz="1800" dirty="0"/>
          </a:p>
        </p:txBody>
      </p:sp>
      <p:sp>
        <p:nvSpPr>
          <p:cNvPr id="8" name="Text 6"/>
          <p:cNvSpPr/>
          <p:nvPr/>
        </p:nvSpPr>
        <p:spPr>
          <a:xfrm>
            <a:off x="365760" y="3794760"/>
            <a:ext cx="8412480" cy="457200"/>
          </a:xfrm>
          <a:prstGeom prst="rect">
            <a:avLst/>
          </a:prstGeom>
          <a:noFill/>
          <a:ln/>
        </p:spPr>
        <p:txBody>
          <a:bodyPr wrap="square" lIns="0" tIns="0" rIns="0" bIns="0" rtlCol="0" anchor="ctr"/>
          <a:lstStyle/>
          <a:p>
            <a:pPr marL="0" indent="0">
              <a:buNone/>
            </a:pPr>
            <a:r>
              <a:rPr lang="en-US" sz="1400" dirty="0">
                <a:solidFill>
                  <a:srgbClr val="94A3B8"/>
                </a:solidFill>
                <a:latin typeface="Calibri" pitchFamily="34" charset="0"/>
                <a:ea typeface="Calibri" pitchFamily="34" charset="-122"/>
                <a:cs typeface="Calibri" pitchFamily="34" charset="-120"/>
              </a:rPr>
              <a:t>with Timothy Peterson  |  3-Hour Executive Workshop</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640080"/>
          </a:xfrm>
          <a:prstGeom prst="rect">
            <a:avLst/>
          </a:prstGeom>
          <a:noFill/>
          <a:ln/>
        </p:spPr>
        <p:txBody>
          <a:bodyPr wrap="square" lIns="0" tIns="0" rIns="0" bIns="0" rtlCol="0" anchor="ctr"/>
          <a:lstStyle/>
          <a:p>
            <a:pPr marL="0" indent="0">
              <a:buNone/>
            </a:pPr>
            <a:r>
              <a:rPr lang="en-US" sz="2400" b="1" dirty="0">
                <a:solidFill>
                  <a:srgbClr val="0D1B40"/>
                </a:solidFill>
                <a:latin typeface="Calibri" pitchFamily="34" charset="0"/>
                <a:ea typeface="Calibri" pitchFamily="34" charset="-122"/>
                <a:cs typeface="Calibri" pitchFamily="34" charset="-120"/>
              </a:rPr>
              <a:t>Machine Learning: The Engine Inside AI</a:t>
            </a:r>
            <a:endParaRPr lang="en-US" sz="2400" dirty="0"/>
          </a:p>
        </p:txBody>
      </p:sp>
      <p:sp>
        <p:nvSpPr>
          <p:cNvPr id="4" name="Shape 2"/>
          <p:cNvSpPr/>
          <p:nvPr/>
        </p:nvSpPr>
        <p:spPr>
          <a:xfrm>
            <a:off x="228600" y="960120"/>
            <a:ext cx="4114800" cy="3886200"/>
          </a:xfrm>
          <a:prstGeom prst="rect">
            <a:avLst/>
          </a:prstGeom>
          <a:solidFill>
            <a:srgbClr val="FFFFFF"/>
          </a:solidFill>
          <a:ln w="12700">
            <a:solidFill>
              <a:srgbClr val="E2E8F0"/>
            </a:solidFill>
            <a:prstDash val="solid"/>
          </a:ln>
        </p:spPr>
      </p:sp>
      <p:sp>
        <p:nvSpPr>
          <p:cNvPr id="5" name="Shape 3"/>
          <p:cNvSpPr/>
          <p:nvPr/>
        </p:nvSpPr>
        <p:spPr>
          <a:xfrm>
            <a:off x="228600" y="960120"/>
            <a:ext cx="4114800" cy="54864"/>
          </a:xfrm>
          <a:prstGeom prst="rect">
            <a:avLst/>
          </a:prstGeom>
          <a:solidFill>
            <a:srgbClr val="0D9488"/>
          </a:solidFill>
          <a:ln w="12700">
            <a:solidFill>
              <a:srgbClr val="0D9488"/>
            </a:solidFill>
            <a:prstDash val="solid"/>
          </a:ln>
        </p:spPr>
      </p:sp>
      <p:sp>
        <p:nvSpPr>
          <p:cNvPr id="6" name="Text 4"/>
          <p:cNvSpPr/>
          <p:nvPr/>
        </p:nvSpPr>
        <p:spPr>
          <a:xfrm>
            <a:off x="411480" y="1051560"/>
            <a:ext cx="3749040" cy="457200"/>
          </a:xfrm>
          <a:prstGeom prst="rect">
            <a:avLst/>
          </a:prstGeom>
          <a:noFill/>
          <a:ln/>
        </p:spPr>
        <p:txBody>
          <a:bodyPr wrap="square" lIns="0" tIns="0" rIns="0" bIns="0" rtlCol="0" anchor="ctr"/>
          <a:lstStyle/>
          <a:p>
            <a:pPr marL="0" indent="0">
              <a:buNone/>
            </a:pPr>
            <a:r>
              <a:rPr lang="en-US" sz="1400" b="1" dirty="0">
                <a:solidFill>
                  <a:srgbClr val="1A3A8F"/>
                </a:solidFill>
                <a:latin typeface="Calibri" pitchFamily="34" charset="0"/>
                <a:ea typeface="Calibri" pitchFamily="34" charset="-122"/>
                <a:cs typeface="Calibri" pitchFamily="34" charset="-120"/>
              </a:rPr>
              <a:t>What Machine Learning Is</a:t>
            </a:r>
            <a:endParaRPr lang="en-US" sz="1400" dirty="0"/>
          </a:p>
        </p:txBody>
      </p:sp>
      <p:sp>
        <p:nvSpPr>
          <p:cNvPr id="7" name="Text 5"/>
          <p:cNvSpPr/>
          <p:nvPr/>
        </p:nvSpPr>
        <p:spPr>
          <a:xfrm>
            <a:off x="411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A subset of AI where systems learn from data without being explicitly programmed for every rule</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Algorithms identify patterns across thousands or millions of examples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Performance improves as more data is processed over time</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Three main types: Supervised, Unsupervised, and Reinforcement Learning</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Powers spam filters, product recommendation engines, and fraud detection</a:t>
            </a:r>
            <a:endParaRPr lang="en-US" sz="1300" dirty="0"/>
          </a:p>
        </p:txBody>
      </p:sp>
      <p:sp>
        <p:nvSpPr>
          <p:cNvPr id="8" name="Shape 6"/>
          <p:cNvSpPr/>
          <p:nvPr/>
        </p:nvSpPr>
        <p:spPr>
          <a:xfrm>
            <a:off x="4800600" y="960120"/>
            <a:ext cx="4114800" cy="3886200"/>
          </a:xfrm>
          <a:prstGeom prst="rect">
            <a:avLst/>
          </a:prstGeom>
          <a:solidFill>
            <a:srgbClr val="FFFFFF"/>
          </a:solidFill>
          <a:ln w="12700">
            <a:solidFill>
              <a:srgbClr val="E2E8F0"/>
            </a:solidFill>
            <a:prstDash val="solid"/>
          </a:ln>
        </p:spPr>
      </p:sp>
      <p:sp>
        <p:nvSpPr>
          <p:cNvPr id="9" name="Shape 7"/>
          <p:cNvSpPr/>
          <p:nvPr/>
        </p:nvSpPr>
        <p:spPr>
          <a:xfrm>
            <a:off x="4800600" y="960120"/>
            <a:ext cx="4114800" cy="54864"/>
          </a:xfrm>
          <a:prstGeom prst="rect">
            <a:avLst/>
          </a:prstGeom>
          <a:solidFill>
            <a:srgbClr val="0D9488"/>
          </a:solidFill>
          <a:ln w="12700">
            <a:solidFill>
              <a:srgbClr val="0D9488"/>
            </a:solidFill>
            <a:prstDash val="solid"/>
          </a:ln>
        </p:spPr>
      </p:sp>
      <p:sp>
        <p:nvSpPr>
          <p:cNvPr id="10" name="Text 8"/>
          <p:cNvSpPr/>
          <p:nvPr/>
        </p:nvSpPr>
        <p:spPr>
          <a:xfrm>
            <a:off x="4983480" y="1051560"/>
            <a:ext cx="3749040" cy="457200"/>
          </a:xfrm>
          <a:prstGeom prst="rect">
            <a:avLst/>
          </a:prstGeom>
          <a:noFill/>
          <a:ln/>
        </p:spPr>
        <p:txBody>
          <a:bodyPr wrap="square" lIns="0" tIns="0" rIns="0" bIns="0" rtlCol="0" anchor="ctr"/>
          <a:lstStyle/>
          <a:p>
            <a:pPr marL="0" indent="0">
              <a:buNone/>
            </a:pPr>
            <a:r>
              <a:rPr lang="en-US" sz="1400" b="1" dirty="0">
                <a:solidFill>
                  <a:srgbClr val="1A3A8F"/>
                </a:solidFill>
                <a:latin typeface="Calibri" pitchFamily="34" charset="0"/>
                <a:ea typeface="Calibri" pitchFamily="34" charset="-122"/>
                <a:cs typeface="Calibri" pitchFamily="34" charset="-120"/>
              </a:rPr>
              <a:t>What ML Means for Marketing</a:t>
            </a:r>
            <a:endParaRPr lang="en-US" sz="1400" dirty="0"/>
          </a:p>
        </p:txBody>
      </p:sp>
      <p:sp>
        <p:nvSpPr>
          <p:cNvPr id="11" name="Text 9"/>
          <p:cNvSpPr/>
          <p:nvPr/>
        </p:nvSpPr>
        <p:spPr>
          <a:xfrm>
            <a:off x="4983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Customer segmentation that goes far beyond age/gender demographics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Churn prediction: identify at-risk customers weeks before cancellation</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Predictive lead scoring that ranks prospects by likelihood to convert</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Dynamic pricing models that respond to real-time demand signals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Content performance forecasting before campaigns even launch</a:t>
            </a:r>
            <a:endParaRPr lang="en-US" sz="1300"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name="Slide 100">
    <p:bg>
      <p:bgPr>
        <a:solidFill>
          <a:srgbClr val="1A3A8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
          </a:xfrm>
          <a:prstGeom prst="rect">
            <a:avLst/>
          </a:prstGeom>
          <a:solidFill>
            <a:srgbClr val="0D9488"/>
          </a:solidFill>
          <a:ln w="12700">
            <a:solidFill>
              <a:srgbClr val="0D9488"/>
            </a:solidFill>
            <a:prstDash val="solid"/>
          </a:ln>
        </p:spPr>
      </p:sp>
      <p:sp>
        <p:nvSpPr>
          <p:cNvPr id="3" name="Shape 1"/>
          <p:cNvSpPr/>
          <p:nvPr/>
        </p:nvSpPr>
        <p:spPr>
          <a:xfrm>
            <a:off x="0" y="5047488"/>
            <a:ext cx="9144000" cy="91440"/>
          </a:xfrm>
          <a:prstGeom prst="rect">
            <a:avLst/>
          </a:prstGeom>
          <a:solidFill>
            <a:srgbClr val="F59E0B"/>
          </a:solidFill>
          <a:ln w="12700">
            <a:solidFill>
              <a:srgbClr val="F59E0B"/>
            </a:solidFill>
            <a:prstDash val="solid"/>
          </a:ln>
        </p:spPr>
      </p:sp>
      <p:sp>
        <p:nvSpPr>
          <p:cNvPr id="4" name="Shape 2"/>
          <p:cNvSpPr/>
          <p:nvPr/>
        </p:nvSpPr>
        <p:spPr>
          <a:xfrm>
            <a:off x="0" y="91440"/>
            <a:ext cx="9144000" cy="4956048"/>
          </a:xfrm>
          <a:prstGeom prst="rect">
            <a:avLst/>
          </a:prstGeom>
          <a:solidFill>
            <a:srgbClr val="0D1B40"/>
          </a:solidFill>
          <a:ln w="12700">
            <a:solidFill>
              <a:srgbClr val="0D1B40"/>
            </a:solidFill>
            <a:prstDash val="solid"/>
          </a:ln>
        </p:spPr>
      </p:sp>
      <p:sp>
        <p:nvSpPr>
          <p:cNvPr id="5" name="Text 3"/>
          <p:cNvSpPr/>
          <p:nvPr/>
        </p:nvSpPr>
        <p:spPr>
          <a:xfrm>
            <a:off x="457200" y="914400"/>
            <a:ext cx="8229600" cy="457200"/>
          </a:xfrm>
          <a:prstGeom prst="rect">
            <a:avLst/>
          </a:prstGeom>
          <a:noFill/>
          <a:ln/>
        </p:spPr>
        <p:txBody>
          <a:bodyPr wrap="square" lIns="0" tIns="0" rIns="0" bIns="0" rtlCol="0" anchor="ctr"/>
          <a:lstStyle/>
          <a:p>
            <a:pPr marL="0" indent="0" algn="ctr">
              <a:buNone/>
            </a:pPr>
            <a:r>
              <a:rPr lang="en-US" sz="1300" b="1" kern="0" spc="600" dirty="0">
                <a:solidFill>
                  <a:srgbClr val="0D9488"/>
                </a:solidFill>
                <a:latin typeface="Calibri" pitchFamily="34" charset="0"/>
                <a:ea typeface="Calibri" pitchFamily="34" charset="-122"/>
                <a:cs typeface="Calibri" pitchFamily="34" charset="-120"/>
              </a:rPr>
              <a:t>EXECUTIVE PRIMER</a:t>
            </a:r>
            <a:endParaRPr lang="en-US" sz="1300" dirty="0"/>
          </a:p>
        </p:txBody>
      </p:sp>
      <p:sp>
        <p:nvSpPr>
          <p:cNvPr id="6" name="Text 4"/>
          <p:cNvSpPr/>
          <p:nvPr/>
        </p:nvSpPr>
        <p:spPr>
          <a:xfrm>
            <a:off x="457200" y="1463040"/>
            <a:ext cx="8229600" cy="914400"/>
          </a:xfrm>
          <a:prstGeom prst="rect">
            <a:avLst/>
          </a:prstGeom>
          <a:noFill/>
          <a:ln/>
        </p:spPr>
        <p:txBody>
          <a:bodyPr wrap="square" lIns="0" tIns="0" rIns="0" bIns="0" rtlCol="0" anchor="ctr"/>
          <a:lstStyle/>
          <a:p>
            <a:pPr marL="0" indent="0" algn="ctr">
              <a:buNone/>
            </a:pPr>
            <a:r>
              <a:rPr lang="en-US" sz="4400" b="1" dirty="0">
                <a:solidFill>
                  <a:srgbClr val="FFFFFF"/>
                </a:solidFill>
                <a:latin typeface="Calibri" pitchFamily="34" charset="0"/>
                <a:ea typeface="Calibri" pitchFamily="34" charset="-122"/>
                <a:cs typeface="Calibri" pitchFamily="34" charset="-120"/>
              </a:rPr>
              <a:t>AI 101 for Marketers</a:t>
            </a:r>
            <a:endParaRPr lang="en-US" sz="4400" dirty="0"/>
          </a:p>
        </p:txBody>
      </p:sp>
      <p:sp>
        <p:nvSpPr>
          <p:cNvPr id="7" name="Text 5"/>
          <p:cNvSpPr/>
          <p:nvPr/>
        </p:nvSpPr>
        <p:spPr>
          <a:xfrm>
            <a:off x="457200" y="2606040"/>
            <a:ext cx="8229600" cy="1097280"/>
          </a:xfrm>
          <a:prstGeom prst="rect">
            <a:avLst/>
          </a:prstGeom>
          <a:noFill/>
          <a:ln/>
        </p:spPr>
        <p:txBody>
          <a:bodyPr wrap="square" lIns="0" tIns="0" rIns="0" bIns="0" rtlCol="0" anchor="ctr"/>
          <a:lstStyle/>
          <a:p>
            <a:pPr marL="0" indent="0" algn="ctr">
              <a:buNone/>
            </a:pPr>
            <a:r>
              <a:rPr lang="en-US" sz="1800" b="1" i="1" dirty="0">
                <a:solidFill>
                  <a:srgbClr val="F59E0B"/>
                </a:solidFill>
                <a:latin typeface="Calibri" pitchFamily="34" charset="0"/>
                <a:ea typeface="Calibri" pitchFamily="34" charset="-122"/>
                <a:cs typeface="Calibri" pitchFamily="34" charset="-120"/>
              </a:rPr>
              <a:t>"AI won't replace marketers.</a:t>
            </a:r>
            <a:endParaRPr lang="en-US" sz="1800" dirty="0"/>
          </a:p>
          <a:p>
            <a:pPr marL="0" indent="0" algn="ctr">
              <a:buNone/>
            </a:pPr>
            <a:r>
              <a:rPr lang="en-US" sz="1800" b="1" i="1" dirty="0">
                <a:solidFill>
                  <a:srgbClr val="F59E0B"/>
                </a:solidFill>
                <a:latin typeface="Calibri" pitchFamily="34" charset="0"/>
                <a:ea typeface="Calibri" pitchFamily="34" charset="-122"/>
                <a:cs typeface="Calibri" pitchFamily="34" charset="-120"/>
              </a:rPr>
              <a:t>But marketers who use AI will replace those who don't."</a:t>
            </a:r>
            <a:endParaRPr lang="en-US" sz="1800" dirty="0"/>
          </a:p>
        </p:txBody>
      </p:sp>
      <p:sp>
        <p:nvSpPr>
          <p:cNvPr id="8" name="Text 6"/>
          <p:cNvSpPr/>
          <p:nvPr/>
        </p:nvSpPr>
        <p:spPr>
          <a:xfrm>
            <a:off x="457200" y="3840480"/>
            <a:ext cx="8229600" cy="457200"/>
          </a:xfrm>
          <a:prstGeom prst="rect">
            <a:avLst/>
          </a:prstGeom>
          <a:noFill/>
          <a:ln/>
        </p:spPr>
        <p:txBody>
          <a:bodyPr wrap="square" lIns="0" tIns="0" rIns="0" bIns="0" rtlCol="0" anchor="ctr"/>
          <a:lstStyle/>
          <a:p>
            <a:pPr marL="0" indent="0" algn="ctr">
              <a:buNone/>
            </a:pPr>
            <a:r>
              <a:rPr lang="en-US" sz="1500" dirty="0">
                <a:solidFill>
                  <a:srgbClr val="5EEAD4"/>
                </a:solidFill>
                <a:latin typeface="Calibri" pitchFamily="34" charset="0"/>
                <a:ea typeface="Calibri" pitchFamily="34" charset="-122"/>
                <a:cs typeface="Calibri" pitchFamily="34" charset="-120"/>
              </a:rPr>
              <a:t>with Timothy Peterson</a:t>
            </a:r>
            <a:endParaRPr lang="en-US" sz="15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Generative AI: The Creative Subset of Machine Learning</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Generative AI is the subset of machine learning that creates new content — text, images, audio, video, and code — rather than simply classifying or analyzing existing data. It is powered by large-scale models trained on vast datasets sourced from the internet, books, and other human-generated knowledge.</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The term "generative" is key: these models do not retrieve stored answers. They generate each response probabilistically, combining patterns learned during training to produce outputs that are new every time. This is why the same prompt can produce different results on different days.</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For marketers, Generative AI is the most immediately actionable branch of AI. It powers tools like ChatGPT for copy, Midjourney for imagery, and ElevenLabs for voice. Understanding its capabilities — and its limitations (hallucinations, bias, copyright uncertainty) — is essential for responsible deployment.</a:t>
            </a:r>
            <a:endParaRPr lang="en-US" sz="13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365760" y="164592"/>
            <a:ext cx="8412480" cy="59436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The Relationship: AI → ML → GenAI</a:t>
            </a:r>
            <a:endParaRPr lang="en-US" sz="2600" dirty="0"/>
          </a:p>
        </p:txBody>
      </p:sp>
      <p:sp>
        <p:nvSpPr>
          <p:cNvPr id="4" name="Shape 2"/>
          <p:cNvSpPr/>
          <p:nvPr/>
        </p:nvSpPr>
        <p:spPr>
          <a:xfrm>
            <a:off x="914400" y="914400"/>
            <a:ext cx="7315200" cy="3931920"/>
          </a:xfrm>
          <a:prstGeom prst="roundRect">
            <a:avLst>
              <a:gd name="adj" fmla="val 4186"/>
            </a:avLst>
          </a:prstGeom>
          <a:solidFill>
            <a:srgbClr val="0D2460"/>
          </a:solidFill>
          <a:ln w="12700">
            <a:solidFill>
              <a:srgbClr val="0D9488"/>
            </a:solidFill>
            <a:prstDash val="solid"/>
          </a:ln>
        </p:spPr>
      </p:sp>
      <p:sp>
        <p:nvSpPr>
          <p:cNvPr id="5" name="Text 3"/>
          <p:cNvSpPr/>
          <p:nvPr/>
        </p:nvSpPr>
        <p:spPr>
          <a:xfrm>
            <a:off x="1051560" y="1024128"/>
            <a:ext cx="7040880" cy="347472"/>
          </a:xfrm>
          <a:prstGeom prst="rect">
            <a:avLst/>
          </a:prstGeom>
          <a:noFill/>
          <a:ln/>
        </p:spPr>
        <p:txBody>
          <a:bodyPr wrap="square" lIns="0" tIns="0" rIns="0" bIns="0" rtlCol="0" anchor="ctr"/>
          <a:lstStyle/>
          <a:p>
            <a:pPr marL="0" indent="0" algn="ctr">
              <a:buNone/>
            </a:pPr>
            <a:r>
              <a:rPr lang="en-US" sz="1200" b="1" kern="0" spc="200" dirty="0">
                <a:solidFill>
                  <a:srgbClr val="0D9488"/>
                </a:solidFill>
                <a:latin typeface="Calibri" pitchFamily="34" charset="0"/>
                <a:ea typeface="Calibri" pitchFamily="34" charset="-122"/>
                <a:cs typeface="Calibri" pitchFamily="34" charset="-120"/>
              </a:rPr>
              <a:t>ARTIFICIAL INTELLIGENCE</a:t>
            </a:r>
            <a:endParaRPr lang="en-US" sz="1200" dirty="0"/>
          </a:p>
        </p:txBody>
      </p:sp>
      <p:sp>
        <p:nvSpPr>
          <p:cNvPr id="6" name="Text 4"/>
          <p:cNvSpPr/>
          <p:nvPr/>
        </p:nvSpPr>
        <p:spPr>
          <a:xfrm>
            <a:off x="1051560" y="1417320"/>
            <a:ext cx="7040880" cy="365760"/>
          </a:xfrm>
          <a:prstGeom prst="rect">
            <a:avLst/>
          </a:prstGeom>
          <a:noFill/>
          <a:ln/>
        </p:spPr>
        <p:txBody>
          <a:bodyPr wrap="square" lIns="0" tIns="0" rIns="0" bIns="0" rtlCol="0" anchor="ctr"/>
          <a:lstStyle/>
          <a:p>
            <a:pPr marL="0" indent="0" algn="ctr">
              <a:buNone/>
            </a:pPr>
            <a:r>
              <a:rPr lang="en-US" sz="1100" dirty="0">
                <a:solidFill>
                  <a:srgbClr val="E2E8F0"/>
                </a:solidFill>
                <a:latin typeface="Calibri" pitchFamily="34" charset="0"/>
                <a:ea typeface="Calibri" pitchFamily="34" charset="-122"/>
                <a:cs typeface="Calibri" pitchFamily="34" charset="-120"/>
              </a:rPr>
              <a:t>Broad field: any system simulating human intelligence</a:t>
            </a:r>
            <a:endParaRPr lang="en-US" sz="1100" dirty="0"/>
          </a:p>
        </p:txBody>
      </p:sp>
      <p:sp>
        <p:nvSpPr>
          <p:cNvPr id="7" name="Shape 5"/>
          <p:cNvSpPr/>
          <p:nvPr/>
        </p:nvSpPr>
        <p:spPr>
          <a:xfrm>
            <a:off x="1828800" y="1280160"/>
            <a:ext cx="5486400" cy="3200400"/>
          </a:xfrm>
          <a:prstGeom prst="roundRect">
            <a:avLst>
              <a:gd name="adj" fmla="val 5143"/>
            </a:avLst>
          </a:prstGeom>
          <a:solidFill>
            <a:srgbClr val="0D3575"/>
          </a:solidFill>
          <a:ln w="12700">
            <a:solidFill>
              <a:srgbClr val="0D9488"/>
            </a:solidFill>
            <a:prstDash val="solid"/>
          </a:ln>
        </p:spPr>
      </p:sp>
      <p:sp>
        <p:nvSpPr>
          <p:cNvPr id="8" name="Text 6"/>
          <p:cNvSpPr/>
          <p:nvPr/>
        </p:nvSpPr>
        <p:spPr>
          <a:xfrm>
            <a:off x="1965960" y="1389888"/>
            <a:ext cx="5212080" cy="347472"/>
          </a:xfrm>
          <a:prstGeom prst="rect">
            <a:avLst/>
          </a:prstGeom>
          <a:noFill/>
          <a:ln/>
        </p:spPr>
        <p:txBody>
          <a:bodyPr wrap="square" lIns="0" tIns="0" rIns="0" bIns="0" rtlCol="0" anchor="ctr"/>
          <a:lstStyle/>
          <a:p>
            <a:pPr marL="0" indent="0" algn="ctr">
              <a:buNone/>
            </a:pPr>
            <a:r>
              <a:rPr lang="en-US" sz="1200" b="1" kern="0" spc="200" dirty="0">
                <a:solidFill>
                  <a:srgbClr val="0D9488"/>
                </a:solidFill>
                <a:latin typeface="Calibri" pitchFamily="34" charset="0"/>
                <a:ea typeface="Calibri" pitchFamily="34" charset="-122"/>
                <a:cs typeface="Calibri" pitchFamily="34" charset="-120"/>
              </a:rPr>
              <a:t>MACHINE LEARNING</a:t>
            </a:r>
            <a:endParaRPr lang="en-US" sz="1200" dirty="0"/>
          </a:p>
        </p:txBody>
      </p:sp>
      <p:sp>
        <p:nvSpPr>
          <p:cNvPr id="9" name="Text 7"/>
          <p:cNvSpPr/>
          <p:nvPr/>
        </p:nvSpPr>
        <p:spPr>
          <a:xfrm>
            <a:off x="1965960" y="1783080"/>
            <a:ext cx="5212080" cy="365760"/>
          </a:xfrm>
          <a:prstGeom prst="rect">
            <a:avLst/>
          </a:prstGeom>
          <a:noFill/>
          <a:ln/>
        </p:spPr>
        <p:txBody>
          <a:bodyPr wrap="square" lIns="0" tIns="0" rIns="0" bIns="0" rtlCol="0" anchor="ctr"/>
          <a:lstStyle/>
          <a:p>
            <a:pPr marL="0" indent="0" algn="ctr">
              <a:buNone/>
            </a:pPr>
            <a:r>
              <a:rPr lang="en-US" sz="1100" dirty="0">
                <a:solidFill>
                  <a:srgbClr val="E2E8F0"/>
                </a:solidFill>
                <a:latin typeface="Calibri" pitchFamily="34" charset="0"/>
                <a:ea typeface="Calibri" pitchFamily="34" charset="-122"/>
                <a:cs typeface="Calibri" pitchFamily="34" charset="-120"/>
              </a:rPr>
              <a:t>Learns patterns from data automatically</a:t>
            </a:r>
            <a:endParaRPr lang="en-US" sz="1100" dirty="0"/>
          </a:p>
        </p:txBody>
      </p:sp>
      <p:sp>
        <p:nvSpPr>
          <p:cNvPr id="10" name="Shape 8"/>
          <p:cNvSpPr/>
          <p:nvPr/>
        </p:nvSpPr>
        <p:spPr>
          <a:xfrm>
            <a:off x="2926080" y="1737360"/>
            <a:ext cx="3291840" cy="2286000"/>
          </a:xfrm>
          <a:prstGeom prst="roundRect">
            <a:avLst>
              <a:gd name="adj" fmla="val 7200"/>
            </a:avLst>
          </a:prstGeom>
          <a:solidFill>
            <a:srgbClr val="0D4A80"/>
          </a:solidFill>
          <a:ln w="12700">
            <a:solidFill>
              <a:srgbClr val="0D9488"/>
            </a:solidFill>
            <a:prstDash val="solid"/>
          </a:ln>
        </p:spPr>
      </p:sp>
      <p:sp>
        <p:nvSpPr>
          <p:cNvPr id="11" name="Text 9"/>
          <p:cNvSpPr/>
          <p:nvPr/>
        </p:nvSpPr>
        <p:spPr>
          <a:xfrm>
            <a:off x="3063240" y="1847088"/>
            <a:ext cx="3017520" cy="347472"/>
          </a:xfrm>
          <a:prstGeom prst="rect">
            <a:avLst/>
          </a:prstGeom>
          <a:noFill/>
          <a:ln/>
        </p:spPr>
        <p:txBody>
          <a:bodyPr wrap="square" lIns="0" tIns="0" rIns="0" bIns="0" rtlCol="0" anchor="ctr"/>
          <a:lstStyle/>
          <a:p>
            <a:pPr marL="0" indent="0" algn="ctr">
              <a:buNone/>
            </a:pPr>
            <a:r>
              <a:rPr lang="en-US" sz="1200" b="1" kern="0" spc="200" dirty="0">
                <a:solidFill>
                  <a:srgbClr val="0D9488"/>
                </a:solidFill>
                <a:latin typeface="Calibri" pitchFamily="34" charset="0"/>
                <a:ea typeface="Calibri" pitchFamily="34" charset="-122"/>
                <a:cs typeface="Calibri" pitchFamily="34" charset="-120"/>
              </a:rPr>
              <a:t>GENERATIVE AI</a:t>
            </a:r>
            <a:endParaRPr lang="en-US" sz="1200" dirty="0"/>
          </a:p>
        </p:txBody>
      </p:sp>
      <p:sp>
        <p:nvSpPr>
          <p:cNvPr id="12" name="Text 10"/>
          <p:cNvSpPr/>
          <p:nvPr/>
        </p:nvSpPr>
        <p:spPr>
          <a:xfrm>
            <a:off x="3063240" y="2240280"/>
            <a:ext cx="3017520" cy="365760"/>
          </a:xfrm>
          <a:prstGeom prst="rect">
            <a:avLst/>
          </a:prstGeom>
          <a:noFill/>
          <a:ln/>
        </p:spPr>
        <p:txBody>
          <a:bodyPr wrap="square" lIns="0" tIns="0" rIns="0" bIns="0" rtlCol="0" anchor="ctr"/>
          <a:lstStyle/>
          <a:p>
            <a:pPr marL="0" indent="0" algn="ctr">
              <a:buNone/>
            </a:pPr>
            <a:r>
              <a:rPr lang="en-US" sz="1100" dirty="0">
                <a:solidFill>
                  <a:srgbClr val="E2E8F0"/>
                </a:solidFill>
                <a:latin typeface="Calibri" pitchFamily="34" charset="0"/>
                <a:ea typeface="Calibri" pitchFamily="34" charset="-122"/>
                <a:cs typeface="Calibri" pitchFamily="34" charset="-120"/>
              </a:rPr>
              <a:t>Creates new text, images, audio &amp; video</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594360"/>
          </a:xfrm>
          <a:prstGeom prst="rect">
            <a:avLst/>
          </a:prstGeom>
          <a:noFill/>
          <a:ln/>
        </p:spPr>
        <p:txBody>
          <a:bodyPr wrap="square" lIns="0" tIns="0" rIns="0" bIns="0" rtlCol="0" anchor="ctr"/>
          <a:lstStyle/>
          <a:p>
            <a:pPr marL="0" indent="0">
              <a:buNone/>
            </a:pPr>
            <a:r>
              <a:rPr lang="en-US" sz="2400" b="1" dirty="0">
                <a:solidFill>
                  <a:srgbClr val="0D1B40"/>
                </a:solidFill>
                <a:latin typeface="Calibri" pitchFamily="34" charset="0"/>
                <a:ea typeface="Calibri" pitchFamily="34" charset="-122"/>
                <a:cs typeface="Calibri" pitchFamily="34" charset="-120"/>
              </a:rPr>
              <a:t>The AI Evolution Timeline: From Turing to Transformers</a:t>
            </a:r>
            <a:endParaRPr lang="en-US" sz="2400" dirty="0"/>
          </a:p>
        </p:txBody>
      </p:sp>
      <p:sp>
        <p:nvSpPr>
          <p:cNvPr id="4" name="Shape 2"/>
          <p:cNvSpPr/>
          <p:nvPr/>
        </p:nvSpPr>
        <p:spPr>
          <a:xfrm>
            <a:off x="457200" y="2834640"/>
            <a:ext cx="8229600" cy="0"/>
          </a:xfrm>
          <a:prstGeom prst="line">
            <a:avLst/>
          </a:prstGeom>
          <a:noFill/>
          <a:ln w="25400">
            <a:solidFill>
              <a:srgbClr val="1A3A8F"/>
            </a:solidFill>
            <a:prstDash val="solid"/>
          </a:ln>
        </p:spPr>
      </p:sp>
      <p:sp>
        <p:nvSpPr>
          <p:cNvPr id="5" name="Shape 3"/>
          <p:cNvSpPr/>
          <p:nvPr/>
        </p:nvSpPr>
        <p:spPr>
          <a:xfrm>
            <a:off x="868680" y="2606040"/>
            <a:ext cx="457200" cy="457200"/>
          </a:xfrm>
          <a:prstGeom prst="ellipse">
            <a:avLst/>
          </a:prstGeom>
          <a:solidFill>
            <a:srgbClr val="0D9488"/>
          </a:solidFill>
          <a:ln w="12700">
            <a:solidFill>
              <a:srgbClr val="0D9488"/>
            </a:solidFill>
            <a:prstDash val="solid"/>
          </a:ln>
        </p:spPr>
      </p:sp>
      <p:sp>
        <p:nvSpPr>
          <p:cNvPr id="6" name="Text 4"/>
          <p:cNvSpPr/>
          <p:nvPr/>
        </p:nvSpPr>
        <p:spPr>
          <a:xfrm>
            <a:off x="457200" y="1371600"/>
            <a:ext cx="1280160" cy="365760"/>
          </a:xfrm>
          <a:prstGeom prst="rect">
            <a:avLst/>
          </a:prstGeom>
          <a:noFill/>
          <a:ln/>
        </p:spPr>
        <p:txBody>
          <a:bodyPr wrap="square" lIns="0" tIns="0" rIns="0" bIns="0" rtlCol="0" anchor="ctr"/>
          <a:lstStyle/>
          <a:p>
            <a:pPr marL="0" indent="0" algn="ctr">
              <a:buNone/>
            </a:pPr>
            <a:r>
              <a:rPr lang="en-US" sz="1200" b="1" dirty="0">
                <a:solidFill>
                  <a:srgbClr val="0D1B40"/>
                </a:solidFill>
                <a:latin typeface="Calibri" pitchFamily="34" charset="0"/>
                <a:ea typeface="Calibri" pitchFamily="34" charset="-122"/>
                <a:cs typeface="Calibri" pitchFamily="34" charset="-120"/>
              </a:rPr>
              <a:t>1950s</a:t>
            </a:r>
            <a:endParaRPr lang="en-US" sz="1200" dirty="0"/>
          </a:p>
        </p:txBody>
      </p:sp>
      <p:sp>
        <p:nvSpPr>
          <p:cNvPr id="7" name="Text 5"/>
          <p:cNvSpPr/>
          <p:nvPr/>
        </p:nvSpPr>
        <p:spPr>
          <a:xfrm>
            <a:off x="457200" y="1783080"/>
            <a:ext cx="1280160" cy="457200"/>
          </a:xfrm>
          <a:prstGeom prst="rect">
            <a:avLst/>
          </a:prstGeom>
          <a:noFill/>
          <a:ln/>
        </p:spPr>
        <p:txBody>
          <a:bodyPr wrap="square" lIns="0" tIns="0" rIns="0" bIns="0" rtlCol="0" anchor="ctr"/>
          <a:lstStyle/>
          <a:p>
            <a:pPr marL="0" indent="0" algn="ctr">
              <a:buNone/>
            </a:pPr>
            <a:r>
              <a:rPr lang="en-US" sz="1100" b="1" dirty="0">
                <a:solidFill>
                  <a:srgbClr val="1A3A8F"/>
                </a:solidFill>
                <a:latin typeface="Calibri" pitchFamily="34" charset="0"/>
                <a:ea typeface="Calibri" pitchFamily="34" charset="-122"/>
                <a:cs typeface="Calibri" pitchFamily="34" charset="-120"/>
              </a:rPr>
              <a:t>Turing Test</a:t>
            </a:r>
            <a:endParaRPr lang="en-US" sz="1100" dirty="0"/>
          </a:p>
        </p:txBody>
      </p:sp>
      <p:sp>
        <p:nvSpPr>
          <p:cNvPr id="8" name="Text 6"/>
          <p:cNvSpPr/>
          <p:nvPr/>
        </p:nvSpPr>
        <p:spPr>
          <a:xfrm>
            <a:off x="457200" y="3200400"/>
            <a:ext cx="1280160" cy="822960"/>
          </a:xfrm>
          <a:prstGeom prst="rect">
            <a:avLst/>
          </a:prstGeom>
          <a:noFill/>
          <a:ln/>
        </p:spPr>
        <p:txBody>
          <a:bodyPr wrap="square" lIns="0" tIns="0" rIns="0" bIns="0" rtlCol="0" anchor="ctr"/>
          <a:lstStyle/>
          <a:p>
            <a:pPr marL="0" indent="0" algn="ctr">
              <a:buNone/>
            </a:pPr>
            <a:r>
              <a:rPr lang="en-US" sz="1000" dirty="0">
                <a:solidFill>
                  <a:srgbClr val="1E293B"/>
                </a:solidFill>
                <a:latin typeface="Calibri" pitchFamily="34" charset="0"/>
                <a:ea typeface="Calibri" pitchFamily="34" charset="-122"/>
                <a:cs typeface="Calibri" pitchFamily="34" charset="-120"/>
              </a:rPr>
              <a:t>Alan Turing proposes machines can think</a:t>
            </a:r>
            <a:endParaRPr lang="en-US" sz="1000" dirty="0"/>
          </a:p>
        </p:txBody>
      </p:sp>
      <p:sp>
        <p:nvSpPr>
          <p:cNvPr id="9" name="Shape 7"/>
          <p:cNvSpPr/>
          <p:nvPr/>
        </p:nvSpPr>
        <p:spPr>
          <a:xfrm>
            <a:off x="2258568" y="2606040"/>
            <a:ext cx="457200" cy="457200"/>
          </a:xfrm>
          <a:prstGeom prst="ellipse">
            <a:avLst/>
          </a:prstGeom>
          <a:solidFill>
            <a:srgbClr val="0D9488"/>
          </a:solidFill>
          <a:ln w="12700">
            <a:solidFill>
              <a:srgbClr val="0D9488"/>
            </a:solidFill>
            <a:prstDash val="solid"/>
          </a:ln>
        </p:spPr>
      </p:sp>
      <p:sp>
        <p:nvSpPr>
          <p:cNvPr id="10" name="Text 8"/>
          <p:cNvSpPr/>
          <p:nvPr/>
        </p:nvSpPr>
        <p:spPr>
          <a:xfrm>
            <a:off x="1847088" y="1371600"/>
            <a:ext cx="1280160" cy="365760"/>
          </a:xfrm>
          <a:prstGeom prst="rect">
            <a:avLst/>
          </a:prstGeom>
          <a:noFill/>
          <a:ln/>
        </p:spPr>
        <p:txBody>
          <a:bodyPr wrap="square" lIns="0" tIns="0" rIns="0" bIns="0" rtlCol="0" anchor="ctr"/>
          <a:lstStyle/>
          <a:p>
            <a:pPr marL="0" indent="0" algn="ctr">
              <a:buNone/>
            </a:pPr>
            <a:r>
              <a:rPr lang="en-US" sz="1200" b="1" dirty="0">
                <a:solidFill>
                  <a:srgbClr val="0D1B40"/>
                </a:solidFill>
                <a:latin typeface="Calibri" pitchFamily="34" charset="0"/>
                <a:ea typeface="Calibri" pitchFamily="34" charset="-122"/>
                <a:cs typeface="Calibri" pitchFamily="34" charset="-120"/>
              </a:rPr>
              <a:t>1980s</a:t>
            </a:r>
            <a:endParaRPr lang="en-US" sz="1200" dirty="0"/>
          </a:p>
        </p:txBody>
      </p:sp>
      <p:sp>
        <p:nvSpPr>
          <p:cNvPr id="11" name="Text 9"/>
          <p:cNvSpPr/>
          <p:nvPr/>
        </p:nvSpPr>
        <p:spPr>
          <a:xfrm>
            <a:off x="1847088" y="1783080"/>
            <a:ext cx="1280160" cy="457200"/>
          </a:xfrm>
          <a:prstGeom prst="rect">
            <a:avLst/>
          </a:prstGeom>
          <a:noFill/>
          <a:ln/>
        </p:spPr>
        <p:txBody>
          <a:bodyPr wrap="square" lIns="0" tIns="0" rIns="0" bIns="0" rtlCol="0" anchor="ctr"/>
          <a:lstStyle/>
          <a:p>
            <a:pPr marL="0" indent="0" algn="ctr">
              <a:buNone/>
            </a:pPr>
            <a:r>
              <a:rPr lang="en-US" sz="1100" b="1" dirty="0">
                <a:solidFill>
                  <a:srgbClr val="1A3A8F"/>
                </a:solidFill>
                <a:latin typeface="Calibri" pitchFamily="34" charset="0"/>
                <a:ea typeface="Calibri" pitchFamily="34" charset="-122"/>
                <a:cs typeface="Calibri" pitchFamily="34" charset="-120"/>
              </a:rPr>
              <a:t>Expert Systems</a:t>
            </a:r>
            <a:endParaRPr lang="en-US" sz="1100" dirty="0"/>
          </a:p>
        </p:txBody>
      </p:sp>
      <p:sp>
        <p:nvSpPr>
          <p:cNvPr id="12" name="Text 10"/>
          <p:cNvSpPr/>
          <p:nvPr/>
        </p:nvSpPr>
        <p:spPr>
          <a:xfrm>
            <a:off x="1847088" y="3200400"/>
            <a:ext cx="1280160" cy="822960"/>
          </a:xfrm>
          <a:prstGeom prst="rect">
            <a:avLst/>
          </a:prstGeom>
          <a:noFill/>
          <a:ln/>
        </p:spPr>
        <p:txBody>
          <a:bodyPr wrap="square" lIns="0" tIns="0" rIns="0" bIns="0" rtlCol="0" anchor="ctr"/>
          <a:lstStyle/>
          <a:p>
            <a:pPr marL="0" indent="0" algn="ctr">
              <a:buNone/>
            </a:pPr>
            <a:r>
              <a:rPr lang="en-US" sz="1000" dirty="0">
                <a:solidFill>
                  <a:srgbClr val="1E293B"/>
                </a:solidFill>
                <a:latin typeface="Calibri" pitchFamily="34" charset="0"/>
                <a:ea typeface="Calibri" pitchFamily="34" charset="-122"/>
                <a:cs typeface="Calibri" pitchFamily="34" charset="-120"/>
              </a:rPr>
              <a:t>Rule-based AI for diagnostics &amp; finance</a:t>
            </a:r>
            <a:endParaRPr lang="en-US" sz="1000" dirty="0"/>
          </a:p>
        </p:txBody>
      </p:sp>
      <p:sp>
        <p:nvSpPr>
          <p:cNvPr id="13" name="Shape 11"/>
          <p:cNvSpPr/>
          <p:nvPr/>
        </p:nvSpPr>
        <p:spPr>
          <a:xfrm>
            <a:off x="3648456" y="2606040"/>
            <a:ext cx="457200" cy="457200"/>
          </a:xfrm>
          <a:prstGeom prst="ellipse">
            <a:avLst/>
          </a:prstGeom>
          <a:solidFill>
            <a:srgbClr val="0D9488"/>
          </a:solidFill>
          <a:ln w="12700">
            <a:solidFill>
              <a:srgbClr val="0D9488"/>
            </a:solidFill>
            <a:prstDash val="solid"/>
          </a:ln>
        </p:spPr>
      </p:sp>
      <p:sp>
        <p:nvSpPr>
          <p:cNvPr id="14" name="Text 12"/>
          <p:cNvSpPr/>
          <p:nvPr/>
        </p:nvSpPr>
        <p:spPr>
          <a:xfrm>
            <a:off x="3236976" y="1371600"/>
            <a:ext cx="1280160" cy="365760"/>
          </a:xfrm>
          <a:prstGeom prst="rect">
            <a:avLst/>
          </a:prstGeom>
          <a:noFill/>
          <a:ln/>
        </p:spPr>
        <p:txBody>
          <a:bodyPr wrap="square" lIns="0" tIns="0" rIns="0" bIns="0" rtlCol="0" anchor="ctr"/>
          <a:lstStyle/>
          <a:p>
            <a:pPr marL="0" indent="0" algn="ctr">
              <a:buNone/>
            </a:pPr>
            <a:r>
              <a:rPr lang="en-US" sz="1200" b="1" dirty="0">
                <a:solidFill>
                  <a:srgbClr val="0D1B40"/>
                </a:solidFill>
                <a:latin typeface="Calibri" pitchFamily="34" charset="0"/>
                <a:ea typeface="Calibri" pitchFamily="34" charset="-122"/>
                <a:cs typeface="Calibri" pitchFamily="34" charset="-120"/>
              </a:rPr>
              <a:t>1997</a:t>
            </a:r>
            <a:endParaRPr lang="en-US" sz="1200" dirty="0"/>
          </a:p>
        </p:txBody>
      </p:sp>
      <p:sp>
        <p:nvSpPr>
          <p:cNvPr id="15" name="Text 13"/>
          <p:cNvSpPr/>
          <p:nvPr/>
        </p:nvSpPr>
        <p:spPr>
          <a:xfrm>
            <a:off x="3236976" y="1783080"/>
            <a:ext cx="1280160" cy="457200"/>
          </a:xfrm>
          <a:prstGeom prst="rect">
            <a:avLst/>
          </a:prstGeom>
          <a:noFill/>
          <a:ln/>
        </p:spPr>
        <p:txBody>
          <a:bodyPr wrap="square" lIns="0" tIns="0" rIns="0" bIns="0" rtlCol="0" anchor="ctr"/>
          <a:lstStyle/>
          <a:p>
            <a:pPr marL="0" indent="0" algn="ctr">
              <a:buNone/>
            </a:pPr>
            <a:r>
              <a:rPr lang="en-US" sz="1100" b="1" dirty="0">
                <a:solidFill>
                  <a:srgbClr val="1A3A8F"/>
                </a:solidFill>
                <a:latin typeface="Calibri" pitchFamily="34" charset="0"/>
                <a:ea typeface="Calibri" pitchFamily="34" charset="-122"/>
                <a:cs typeface="Calibri" pitchFamily="34" charset="-120"/>
              </a:rPr>
              <a:t>Deep Blue</a:t>
            </a:r>
            <a:endParaRPr lang="en-US" sz="1100" dirty="0"/>
          </a:p>
        </p:txBody>
      </p:sp>
      <p:sp>
        <p:nvSpPr>
          <p:cNvPr id="16" name="Text 14"/>
          <p:cNvSpPr/>
          <p:nvPr/>
        </p:nvSpPr>
        <p:spPr>
          <a:xfrm>
            <a:off x="3236976" y="3200400"/>
            <a:ext cx="1280160" cy="822960"/>
          </a:xfrm>
          <a:prstGeom prst="rect">
            <a:avLst/>
          </a:prstGeom>
          <a:noFill/>
          <a:ln/>
        </p:spPr>
        <p:txBody>
          <a:bodyPr wrap="square" lIns="0" tIns="0" rIns="0" bIns="0" rtlCol="0" anchor="ctr"/>
          <a:lstStyle/>
          <a:p>
            <a:pPr marL="0" indent="0" algn="ctr">
              <a:buNone/>
            </a:pPr>
            <a:r>
              <a:rPr lang="en-US" sz="1000" dirty="0">
                <a:solidFill>
                  <a:srgbClr val="1E293B"/>
                </a:solidFill>
                <a:latin typeface="Calibri" pitchFamily="34" charset="0"/>
                <a:ea typeface="Calibri" pitchFamily="34" charset="-122"/>
                <a:cs typeface="Calibri" pitchFamily="34" charset="-120"/>
              </a:rPr>
              <a:t>IBM defeats chess world champion</a:t>
            </a:r>
            <a:endParaRPr lang="en-US" sz="1000" dirty="0"/>
          </a:p>
        </p:txBody>
      </p:sp>
      <p:sp>
        <p:nvSpPr>
          <p:cNvPr id="17" name="Shape 15"/>
          <p:cNvSpPr/>
          <p:nvPr/>
        </p:nvSpPr>
        <p:spPr>
          <a:xfrm>
            <a:off x="5038344" y="2606040"/>
            <a:ext cx="457200" cy="457200"/>
          </a:xfrm>
          <a:prstGeom prst="ellipse">
            <a:avLst/>
          </a:prstGeom>
          <a:solidFill>
            <a:srgbClr val="0D9488"/>
          </a:solidFill>
          <a:ln w="12700">
            <a:solidFill>
              <a:srgbClr val="0D9488"/>
            </a:solidFill>
            <a:prstDash val="solid"/>
          </a:ln>
        </p:spPr>
      </p:sp>
      <p:sp>
        <p:nvSpPr>
          <p:cNvPr id="18" name="Text 16"/>
          <p:cNvSpPr/>
          <p:nvPr/>
        </p:nvSpPr>
        <p:spPr>
          <a:xfrm>
            <a:off x="4626864" y="1371600"/>
            <a:ext cx="1280160" cy="365760"/>
          </a:xfrm>
          <a:prstGeom prst="rect">
            <a:avLst/>
          </a:prstGeom>
          <a:noFill/>
          <a:ln/>
        </p:spPr>
        <p:txBody>
          <a:bodyPr wrap="square" lIns="0" tIns="0" rIns="0" bIns="0" rtlCol="0" anchor="ctr"/>
          <a:lstStyle/>
          <a:p>
            <a:pPr marL="0" indent="0" algn="ctr">
              <a:buNone/>
            </a:pPr>
            <a:r>
              <a:rPr lang="en-US" sz="1200" b="1" dirty="0">
                <a:solidFill>
                  <a:srgbClr val="0D1B40"/>
                </a:solidFill>
                <a:latin typeface="Calibri" pitchFamily="34" charset="0"/>
                <a:ea typeface="Calibri" pitchFamily="34" charset="-122"/>
                <a:cs typeface="Calibri" pitchFamily="34" charset="-120"/>
              </a:rPr>
              <a:t>2012</a:t>
            </a:r>
            <a:endParaRPr lang="en-US" sz="1200" dirty="0"/>
          </a:p>
        </p:txBody>
      </p:sp>
      <p:sp>
        <p:nvSpPr>
          <p:cNvPr id="19" name="Text 17"/>
          <p:cNvSpPr/>
          <p:nvPr/>
        </p:nvSpPr>
        <p:spPr>
          <a:xfrm>
            <a:off x="4626864" y="1783080"/>
            <a:ext cx="1280160" cy="457200"/>
          </a:xfrm>
          <a:prstGeom prst="rect">
            <a:avLst/>
          </a:prstGeom>
          <a:noFill/>
          <a:ln/>
        </p:spPr>
        <p:txBody>
          <a:bodyPr wrap="square" lIns="0" tIns="0" rIns="0" bIns="0" rtlCol="0" anchor="ctr"/>
          <a:lstStyle/>
          <a:p>
            <a:pPr marL="0" indent="0" algn="ctr">
              <a:buNone/>
            </a:pPr>
            <a:r>
              <a:rPr lang="en-US" sz="1100" b="1" dirty="0">
                <a:solidFill>
                  <a:srgbClr val="1A3A8F"/>
                </a:solidFill>
                <a:latin typeface="Calibri" pitchFamily="34" charset="0"/>
                <a:ea typeface="Calibri" pitchFamily="34" charset="-122"/>
                <a:cs typeface="Calibri" pitchFamily="34" charset="-120"/>
              </a:rPr>
              <a:t>Deep Learning Boom</a:t>
            </a:r>
            <a:endParaRPr lang="en-US" sz="1100" dirty="0"/>
          </a:p>
        </p:txBody>
      </p:sp>
      <p:sp>
        <p:nvSpPr>
          <p:cNvPr id="20" name="Text 18"/>
          <p:cNvSpPr/>
          <p:nvPr/>
        </p:nvSpPr>
        <p:spPr>
          <a:xfrm>
            <a:off x="4626864" y="3200400"/>
            <a:ext cx="1280160" cy="822960"/>
          </a:xfrm>
          <a:prstGeom prst="rect">
            <a:avLst/>
          </a:prstGeom>
          <a:noFill/>
          <a:ln/>
        </p:spPr>
        <p:txBody>
          <a:bodyPr wrap="square" lIns="0" tIns="0" rIns="0" bIns="0" rtlCol="0" anchor="ctr"/>
          <a:lstStyle/>
          <a:p>
            <a:pPr marL="0" indent="0" algn="ctr">
              <a:buNone/>
            </a:pPr>
            <a:r>
              <a:rPr lang="en-US" sz="1000" dirty="0">
                <a:solidFill>
                  <a:srgbClr val="1E293B"/>
                </a:solidFill>
                <a:latin typeface="Calibri" pitchFamily="34" charset="0"/>
                <a:ea typeface="Calibri" pitchFamily="34" charset="-122"/>
                <a:cs typeface="Calibri" pitchFamily="34" charset="-120"/>
              </a:rPr>
              <a:t>ImageNet breakthrough unlocks neural networks</a:t>
            </a:r>
            <a:endParaRPr lang="en-US" sz="1000" dirty="0"/>
          </a:p>
        </p:txBody>
      </p:sp>
      <p:sp>
        <p:nvSpPr>
          <p:cNvPr id="21" name="Shape 19"/>
          <p:cNvSpPr/>
          <p:nvPr/>
        </p:nvSpPr>
        <p:spPr>
          <a:xfrm>
            <a:off x="6428232" y="2606040"/>
            <a:ext cx="457200" cy="457200"/>
          </a:xfrm>
          <a:prstGeom prst="ellipse">
            <a:avLst/>
          </a:prstGeom>
          <a:solidFill>
            <a:srgbClr val="0D9488"/>
          </a:solidFill>
          <a:ln w="12700">
            <a:solidFill>
              <a:srgbClr val="0D9488"/>
            </a:solidFill>
            <a:prstDash val="solid"/>
          </a:ln>
        </p:spPr>
      </p:sp>
      <p:sp>
        <p:nvSpPr>
          <p:cNvPr id="22" name="Text 20"/>
          <p:cNvSpPr/>
          <p:nvPr/>
        </p:nvSpPr>
        <p:spPr>
          <a:xfrm>
            <a:off x="6016752" y="1371600"/>
            <a:ext cx="1280160" cy="365760"/>
          </a:xfrm>
          <a:prstGeom prst="rect">
            <a:avLst/>
          </a:prstGeom>
          <a:noFill/>
          <a:ln/>
        </p:spPr>
        <p:txBody>
          <a:bodyPr wrap="square" lIns="0" tIns="0" rIns="0" bIns="0" rtlCol="0" anchor="ctr"/>
          <a:lstStyle/>
          <a:p>
            <a:pPr marL="0" indent="0" algn="ctr">
              <a:buNone/>
            </a:pPr>
            <a:r>
              <a:rPr lang="en-US" sz="1200" b="1" dirty="0">
                <a:solidFill>
                  <a:srgbClr val="0D1B40"/>
                </a:solidFill>
                <a:latin typeface="Calibri" pitchFamily="34" charset="0"/>
                <a:ea typeface="Calibri" pitchFamily="34" charset="-122"/>
                <a:cs typeface="Calibri" pitchFamily="34" charset="-120"/>
              </a:rPr>
              <a:t>2017</a:t>
            </a:r>
            <a:endParaRPr lang="en-US" sz="1200" dirty="0"/>
          </a:p>
        </p:txBody>
      </p:sp>
      <p:sp>
        <p:nvSpPr>
          <p:cNvPr id="23" name="Text 21"/>
          <p:cNvSpPr/>
          <p:nvPr/>
        </p:nvSpPr>
        <p:spPr>
          <a:xfrm>
            <a:off x="6016752" y="1783080"/>
            <a:ext cx="1280160" cy="457200"/>
          </a:xfrm>
          <a:prstGeom prst="rect">
            <a:avLst/>
          </a:prstGeom>
          <a:noFill/>
          <a:ln/>
        </p:spPr>
        <p:txBody>
          <a:bodyPr wrap="square" lIns="0" tIns="0" rIns="0" bIns="0" rtlCol="0" anchor="ctr"/>
          <a:lstStyle/>
          <a:p>
            <a:pPr marL="0" indent="0" algn="ctr">
              <a:buNone/>
            </a:pPr>
            <a:r>
              <a:rPr lang="en-US" sz="1100" b="1" dirty="0">
                <a:solidFill>
                  <a:srgbClr val="1A3A8F"/>
                </a:solidFill>
                <a:latin typeface="Calibri" pitchFamily="34" charset="0"/>
                <a:ea typeface="Calibri" pitchFamily="34" charset="-122"/>
                <a:cs typeface="Calibri" pitchFamily="34" charset="-120"/>
              </a:rPr>
              <a:t>Transformer Model</a:t>
            </a:r>
            <a:endParaRPr lang="en-US" sz="1100" dirty="0"/>
          </a:p>
        </p:txBody>
      </p:sp>
      <p:sp>
        <p:nvSpPr>
          <p:cNvPr id="24" name="Text 22"/>
          <p:cNvSpPr/>
          <p:nvPr/>
        </p:nvSpPr>
        <p:spPr>
          <a:xfrm>
            <a:off x="6016752" y="3200400"/>
            <a:ext cx="1280160" cy="822960"/>
          </a:xfrm>
          <a:prstGeom prst="rect">
            <a:avLst/>
          </a:prstGeom>
          <a:noFill/>
          <a:ln/>
        </p:spPr>
        <p:txBody>
          <a:bodyPr wrap="square" lIns="0" tIns="0" rIns="0" bIns="0" rtlCol="0" anchor="ctr"/>
          <a:lstStyle/>
          <a:p>
            <a:pPr marL="0" indent="0" algn="ctr">
              <a:buNone/>
            </a:pPr>
            <a:r>
              <a:rPr lang="en-US" sz="1000" dirty="0">
                <a:solidFill>
                  <a:srgbClr val="1E293B"/>
                </a:solidFill>
                <a:latin typeface="Calibri" pitchFamily="34" charset="0"/>
                <a:ea typeface="Calibri" pitchFamily="34" charset="-122"/>
                <a:cs typeface="Calibri" pitchFamily="34" charset="-120"/>
              </a:rPr>
              <a:t>"Attention Is All You Need" paper changes AI forever</a:t>
            </a:r>
            <a:endParaRPr lang="en-US" sz="1000" dirty="0"/>
          </a:p>
        </p:txBody>
      </p:sp>
      <p:sp>
        <p:nvSpPr>
          <p:cNvPr id="25" name="Shape 23"/>
          <p:cNvSpPr/>
          <p:nvPr/>
        </p:nvSpPr>
        <p:spPr>
          <a:xfrm>
            <a:off x="7818120" y="2606040"/>
            <a:ext cx="457200" cy="457200"/>
          </a:xfrm>
          <a:prstGeom prst="ellipse">
            <a:avLst/>
          </a:prstGeom>
          <a:solidFill>
            <a:srgbClr val="0D9488"/>
          </a:solidFill>
          <a:ln w="12700">
            <a:solidFill>
              <a:srgbClr val="0D9488"/>
            </a:solidFill>
            <a:prstDash val="solid"/>
          </a:ln>
        </p:spPr>
      </p:sp>
      <p:sp>
        <p:nvSpPr>
          <p:cNvPr id="26" name="Text 24"/>
          <p:cNvSpPr/>
          <p:nvPr/>
        </p:nvSpPr>
        <p:spPr>
          <a:xfrm>
            <a:off x="7406640" y="1371600"/>
            <a:ext cx="1280160" cy="365760"/>
          </a:xfrm>
          <a:prstGeom prst="rect">
            <a:avLst/>
          </a:prstGeom>
          <a:noFill/>
          <a:ln/>
        </p:spPr>
        <p:txBody>
          <a:bodyPr wrap="square" lIns="0" tIns="0" rIns="0" bIns="0" rtlCol="0" anchor="ctr"/>
          <a:lstStyle/>
          <a:p>
            <a:pPr marL="0" indent="0" algn="ctr">
              <a:buNone/>
            </a:pPr>
            <a:r>
              <a:rPr lang="en-US" sz="1200" b="1" dirty="0">
                <a:solidFill>
                  <a:srgbClr val="0D1B40"/>
                </a:solidFill>
                <a:latin typeface="Calibri" pitchFamily="34" charset="0"/>
                <a:ea typeface="Calibri" pitchFamily="34" charset="-122"/>
                <a:cs typeface="Calibri" pitchFamily="34" charset="-120"/>
              </a:rPr>
              <a:t>2022+</a:t>
            </a:r>
            <a:endParaRPr lang="en-US" sz="1200" dirty="0"/>
          </a:p>
        </p:txBody>
      </p:sp>
      <p:sp>
        <p:nvSpPr>
          <p:cNvPr id="27" name="Text 25"/>
          <p:cNvSpPr/>
          <p:nvPr/>
        </p:nvSpPr>
        <p:spPr>
          <a:xfrm>
            <a:off x="7406640" y="1783080"/>
            <a:ext cx="1280160" cy="457200"/>
          </a:xfrm>
          <a:prstGeom prst="rect">
            <a:avLst/>
          </a:prstGeom>
          <a:noFill/>
          <a:ln/>
        </p:spPr>
        <p:txBody>
          <a:bodyPr wrap="square" lIns="0" tIns="0" rIns="0" bIns="0" rtlCol="0" anchor="ctr"/>
          <a:lstStyle/>
          <a:p>
            <a:pPr marL="0" indent="0" algn="ctr">
              <a:buNone/>
            </a:pPr>
            <a:r>
              <a:rPr lang="en-US" sz="1100" b="1" dirty="0">
                <a:solidFill>
                  <a:srgbClr val="1A3A8F"/>
                </a:solidFill>
                <a:latin typeface="Calibri" pitchFamily="34" charset="0"/>
                <a:ea typeface="Calibri" pitchFamily="34" charset="-122"/>
                <a:cs typeface="Calibri" pitchFamily="34" charset="-120"/>
              </a:rPr>
              <a:t>Generative AI Era</a:t>
            </a:r>
            <a:endParaRPr lang="en-US" sz="1100" dirty="0"/>
          </a:p>
        </p:txBody>
      </p:sp>
      <p:sp>
        <p:nvSpPr>
          <p:cNvPr id="28" name="Text 26"/>
          <p:cNvSpPr/>
          <p:nvPr/>
        </p:nvSpPr>
        <p:spPr>
          <a:xfrm>
            <a:off x="7406640" y="3200400"/>
            <a:ext cx="1280160" cy="822960"/>
          </a:xfrm>
          <a:prstGeom prst="rect">
            <a:avLst/>
          </a:prstGeom>
          <a:noFill/>
          <a:ln/>
        </p:spPr>
        <p:txBody>
          <a:bodyPr wrap="square" lIns="0" tIns="0" rIns="0" bIns="0" rtlCol="0" anchor="ctr"/>
          <a:lstStyle/>
          <a:p>
            <a:pPr marL="0" indent="0" algn="ctr">
              <a:buNone/>
            </a:pPr>
            <a:r>
              <a:rPr lang="en-US" sz="1000" dirty="0">
                <a:solidFill>
                  <a:srgbClr val="1E293B"/>
                </a:solidFill>
                <a:latin typeface="Calibri" pitchFamily="34" charset="0"/>
                <a:ea typeface="Calibri" pitchFamily="34" charset="-122"/>
                <a:cs typeface="Calibri" pitchFamily="34" charset="-120"/>
              </a:rPr>
              <a:t>ChatGPT, Midjourney, DALL-E reach mass consumers</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How AI "Thinks": Prediction, Not Understanding</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This is one of the most important concepts in this workshop. AI models — including the most sophisticated large language models like GPT-4 or Claude — do not "know" facts the way a human expert does. They predict the most statistically probable next word, pixel, or output based on patterns seen during training.</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When ChatGPT answers a marketing question, it is not consulting a database of verified truths. It is calculating: "Given everything I have seen about marketing, what sequence of words is most likely to be the correct answer to this prompt?" Most of the time, this produces excellent results. Sometimes, it produces confident but incorrect answers — a phenomenon called "hallucination."</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For marketing executives, this distinction is critical: AI outputs always require human verification, particularly for claims involving data, legal matters, brand positioning, or customer commitments. AI is a first-draft engine, not a source of record.</a:t>
            </a:r>
            <a:endParaRPr lang="en-US" sz="13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365760" y="164592"/>
            <a:ext cx="8412480" cy="64008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The Role of Data: AI Is Only as Good as What It Learns From</a:t>
            </a:r>
            <a:endParaRPr lang="en-US" sz="2600" dirty="0"/>
          </a:p>
        </p:txBody>
      </p:sp>
      <p:sp>
        <p:nvSpPr>
          <p:cNvPr id="4" name="Shape 2"/>
          <p:cNvSpPr/>
          <p:nvPr/>
        </p:nvSpPr>
        <p:spPr>
          <a:xfrm>
            <a:off x="502920" y="1051560"/>
            <a:ext cx="2560320" cy="2377440"/>
          </a:xfrm>
          <a:prstGeom prst="rect">
            <a:avLst/>
          </a:prstGeom>
          <a:solidFill>
            <a:srgbClr val="13244D"/>
          </a:solidFill>
          <a:ln w="12700">
            <a:solidFill>
              <a:srgbClr val="1E3A6E"/>
            </a:solidFill>
            <a:prstDash val="solid"/>
          </a:ln>
        </p:spPr>
      </p:sp>
      <p:sp>
        <p:nvSpPr>
          <p:cNvPr id="5" name="Shape 3"/>
          <p:cNvSpPr/>
          <p:nvPr/>
        </p:nvSpPr>
        <p:spPr>
          <a:xfrm>
            <a:off x="502920" y="1051560"/>
            <a:ext cx="2560320" cy="54864"/>
          </a:xfrm>
          <a:prstGeom prst="rect">
            <a:avLst/>
          </a:prstGeom>
          <a:solidFill>
            <a:srgbClr val="0D9488"/>
          </a:solidFill>
          <a:ln w="12700">
            <a:solidFill>
              <a:srgbClr val="0D9488"/>
            </a:solidFill>
            <a:prstDash val="solid"/>
          </a:ln>
        </p:spPr>
      </p:sp>
      <p:sp>
        <p:nvSpPr>
          <p:cNvPr id="6" name="Text 4"/>
          <p:cNvSpPr/>
          <p:nvPr/>
        </p:nvSpPr>
        <p:spPr>
          <a:xfrm>
            <a:off x="502920" y="1280160"/>
            <a:ext cx="2560320" cy="914400"/>
          </a:xfrm>
          <a:prstGeom prst="rect">
            <a:avLst/>
          </a:prstGeom>
          <a:noFill/>
          <a:ln/>
        </p:spPr>
        <p:txBody>
          <a:bodyPr wrap="square" lIns="0" tIns="0" rIns="0" bIns="0" rtlCol="0" anchor="ctr"/>
          <a:lstStyle/>
          <a:p>
            <a:pPr marL="0" indent="0" algn="ctr">
              <a:buNone/>
            </a:pPr>
            <a:r>
              <a:rPr lang="en-US" sz="4000" b="1" dirty="0">
                <a:solidFill>
                  <a:srgbClr val="0D9488"/>
                </a:solidFill>
                <a:latin typeface="Calibri" pitchFamily="34" charset="0"/>
                <a:ea typeface="Calibri" pitchFamily="34" charset="-122"/>
                <a:cs typeface="Calibri" pitchFamily="34" charset="-120"/>
              </a:rPr>
              <a:t>Fuel</a:t>
            </a:r>
            <a:endParaRPr lang="en-US" sz="4000" dirty="0"/>
          </a:p>
        </p:txBody>
      </p:sp>
      <p:sp>
        <p:nvSpPr>
          <p:cNvPr id="7" name="Text 5"/>
          <p:cNvSpPr/>
          <p:nvPr/>
        </p:nvSpPr>
        <p:spPr>
          <a:xfrm>
            <a:off x="502920" y="2286000"/>
            <a:ext cx="2560320" cy="54864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Data powers the model</a:t>
            </a:r>
            <a:endParaRPr lang="en-US" sz="1300" dirty="0"/>
          </a:p>
        </p:txBody>
      </p:sp>
      <p:sp>
        <p:nvSpPr>
          <p:cNvPr id="8" name="Text 6"/>
          <p:cNvSpPr/>
          <p:nvPr/>
        </p:nvSpPr>
        <p:spPr>
          <a:xfrm>
            <a:off x="502920" y="2880360"/>
            <a:ext cx="2560320" cy="457200"/>
          </a:xfrm>
          <a:prstGeom prst="rect">
            <a:avLst/>
          </a:prstGeom>
          <a:noFill/>
          <a:ln/>
        </p:spPr>
        <p:txBody>
          <a:bodyPr wrap="square" lIns="0" tIns="0" rIns="0" bIns="0" rtlCol="0" anchor="ctr"/>
          <a:lstStyle/>
          <a:p>
            <a:pPr marL="0" indent="0" algn="ctr">
              <a:buNone/>
            </a:pPr>
            <a:r>
              <a:rPr lang="en-US" sz="1100" dirty="0">
                <a:solidFill>
                  <a:srgbClr val="E2E8F0"/>
                </a:solidFill>
                <a:latin typeface="Calibri" pitchFamily="34" charset="0"/>
                <a:ea typeface="Calibri" pitchFamily="34" charset="-122"/>
                <a:cs typeface="Calibri" pitchFamily="34" charset="-120"/>
              </a:rPr>
              <a:t>More quality data = better performance</a:t>
            </a:r>
            <a:endParaRPr lang="en-US" sz="1100" dirty="0"/>
          </a:p>
        </p:txBody>
      </p:sp>
      <p:sp>
        <p:nvSpPr>
          <p:cNvPr id="9" name="Shape 7"/>
          <p:cNvSpPr/>
          <p:nvPr/>
        </p:nvSpPr>
        <p:spPr>
          <a:xfrm>
            <a:off x="3291840" y="1051560"/>
            <a:ext cx="2560320" cy="2377440"/>
          </a:xfrm>
          <a:prstGeom prst="rect">
            <a:avLst/>
          </a:prstGeom>
          <a:solidFill>
            <a:srgbClr val="13244D"/>
          </a:solidFill>
          <a:ln w="12700">
            <a:solidFill>
              <a:srgbClr val="1E3A6E"/>
            </a:solidFill>
            <a:prstDash val="solid"/>
          </a:ln>
        </p:spPr>
      </p:sp>
      <p:sp>
        <p:nvSpPr>
          <p:cNvPr id="10" name="Shape 8"/>
          <p:cNvSpPr/>
          <p:nvPr/>
        </p:nvSpPr>
        <p:spPr>
          <a:xfrm>
            <a:off x="3291840" y="1051560"/>
            <a:ext cx="2560320" cy="54864"/>
          </a:xfrm>
          <a:prstGeom prst="rect">
            <a:avLst/>
          </a:prstGeom>
          <a:solidFill>
            <a:srgbClr val="0D9488"/>
          </a:solidFill>
          <a:ln w="12700">
            <a:solidFill>
              <a:srgbClr val="0D9488"/>
            </a:solidFill>
            <a:prstDash val="solid"/>
          </a:ln>
        </p:spPr>
      </p:sp>
      <p:sp>
        <p:nvSpPr>
          <p:cNvPr id="11" name="Text 9"/>
          <p:cNvSpPr/>
          <p:nvPr/>
        </p:nvSpPr>
        <p:spPr>
          <a:xfrm>
            <a:off x="3291840" y="1280160"/>
            <a:ext cx="2560320" cy="914400"/>
          </a:xfrm>
          <a:prstGeom prst="rect">
            <a:avLst/>
          </a:prstGeom>
          <a:noFill/>
          <a:ln/>
        </p:spPr>
        <p:txBody>
          <a:bodyPr wrap="square" lIns="0" tIns="0" rIns="0" bIns="0" rtlCol="0" anchor="ctr"/>
          <a:lstStyle/>
          <a:p>
            <a:pPr marL="0" indent="0" algn="ctr">
              <a:buNone/>
            </a:pPr>
            <a:r>
              <a:rPr lang="en-US" sz="4000" b="1" dirty="0">
                <a:solidFill>
                  <a:srgbClr val="0D9488"/>
                </a:solidFill>
                <a:latin typeface="Calibri" pitchFamily="34" charset="0"/>
                <a:ea typeface="Calibri" pitchFamily="34" charset="-122"/>
                <a:cs typeface="Calibri" pitchFamily="34" charset="-120"/>
              </a:rPr>
              <a:t>Truth</a:t>
            </a:r>
            <a:endParaRPr lang="en-US" sz="4000" dirty="0"/>
          </a:p>
        </p:txBody>
      </p:sp>
      <p:sp>
        <p:nvSpPr>
          <p:cNvPr id="12" name="Text 10"/>
          <p:cNvSpPr/>
          <p:nvPr/>
        </p:nvSpPr>
        <p:spPr>
          <a:xfrm>
            <a:off x="3291840" y="2286000"/>
            <a:ext cx="2560320" cy="54864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Data defines reality for AI</a:t>
            </a:r>
            <a:endParaRPr lang="en-US" sz="1300" dirty="0"/>
          </a:p>
        </p:txBody>
      </p:sp>
      <p:sp>
        <p:nvSpPr>
          <p:cNvPr id="13" name="Text 11"/>
          <p:cNvSpPr/>
          <p:nvPr/>
        </p:nvSpPr>
        <p:spPr>
          <a:xfrm>
            <a:off x="3291840" y="2880360"/>
            <a:ext cx="2560320" cy="457200"/>
          </a:xfrm>
          <a:prstGeom prst="rect">
            <a:avLst/>
          </a:prstGeom>
          <a:noFill/>
          <a:ln/>
        </p:spPr>
        <p:txBody>
          <a:bodyPr wrap="square" lIns="0" tIns="0" rIns="0" bIns="0" rtlCol="0" anchor="ctr"/>
          <a:lstStyle/>
          <a:p>
            <a:pPr marL="0" indent="0" algn="ctr">
              <a:buNone/>
            </a:pPr>
            <a:r>
              <a:rPr lang="en-US" sz="1100" dirty="0">
                <a:solidFill>
                  <a:srgbClr val="E2E8F0"/>
                </a:solidFill>
                <a:latin typeface="Calibri" pitchFamily="34" charset="0"/>
                <a:ea typeface="Calibri" pitchFamily="34" charset="-122"/>
                <a:cs typeface="Calibri" pitchFamily="34" charset="-120"/>
              </a:rPr>
              <a:t>Biased data = biased outputs</a:t>
            </a:r>
            <a:endParaRPr lang="en-US" sz="1100" dirty="0"/>
          </a:p>
        </p:txBody>
      </p:sp>
      <p:sp>
        <p:nvSpPr>
          <p:cNvPr id="14" name="Shape 12"/>
          <p:cNvSpPr/>
          <p:nvPr/>
        </p:nvSpPr>
        <p:spPr>
          <a:xfrm>
            <a:off x="6080760" y="1051560"/>
            <a:ext cx="2560320" cy="2377440"/>
          </a:xfrm>
          <a:prstGeom prst="rect">
            <a:avLst/>
          </a:prstGeom>
          <a:solidFill>
            <a:srgbClr val="13244D"/>
          </a:solidFill>
          <a:ln w="12700">
            <a:solidFill>
              <a:srgbClr val="1E3A6E"/>
            </a:solidFill>
            <a:prstDash val="solid"/>
          </a:ln>
        </p:spPr>
      </p:sp>
      <p:sp>
        <p:nvSpPr>
          <p:cNvPr id="15" name="Shape 13"/>
          <p:cNvSpPr/>
          <p:nvPr/>
        </p:nvSpPr>
        <p:spPr>
          <a:xfrm>
            <a:off x="6080760" y="1051560"/>
            <a:ext cx="2560320" cy="54864"/>
          </a:xfrm>
          <a:prstGeom prst="rect">
            <a:avLst/>
          </a:prstGeom>
          <a:solidFill>
            <a:srgbClr val="0D9488"/>
          </a:solidFill>
          <a:ln w="12700">
            <a:solidFill>
              <a:srgbClr val="0D9488"/>
            </a:solidFill>
            <a:prstDash val="solid"/>
          </a:ln>
        </p:spPr>
      </p:sp>
      <p:sp>
        <p:nvSpPr>
          <p:cNvPr id="16" name="Text 14"/>
          <p:cNvSpPr/>
          <p:nvPr/>
        </p:nvSpPr>
        <p:spPr>
          <a:xfrm>
            <a:off x="6080760" y="1280160"/>
            <a:ext cx="2560320" cy="914400"/>
          </a:xfrm>
          <a:prstGeom prst="rect">
            <a:avLst/>
          </a:prstGeom>
          <a:noFill/>
          <a:ln/>
        </p:spPr>
        <p:txBody>
          <a:bodyPr wrap="square" lIns="0" tIns="0" rIns="0" bIns="0" rtlCol="0" anchor="ctr"/>
          <a:lstStyle/>
          <a:p>
            <a:pPr marL="0" indent="0" algn="ctr">
              <a:buNone/>
            </a:pPr>
            <a:r>
              <a:rPr lang="en-US" sz="4000" b="1" dirty="0">
                <a:solidFill>
                  <a:srgbClr val="0D9488"/>
                </a:solidFill>
                <a:latin typeface="Calibri" pitchFamily="34" charset="0"/>
                <a:ea typeface="Calibri" pitchFamily="34" charset="-122"/>
                <a:cs typeface="Calibri" pitchFamily="34" charset="-120"/>
              </a:rPr>
              <a:t>Value</a:t>
            </a:r>
            <a:endParaRPr lang="en-US" sz="4000" dirty="0"/>
          </a:p>
        </p:txBody>
      </p:sp>
      <p:sp>
        <p:nvSpPr>
          <p:cNvPr id="17" name="Text 15"/>
          <p:cNvSpPr/>
          <p:nvPr/>
        </p:nvSpPr>
        <p:spPr>
          <a:xfrm>
            <a:off x="6080760" y="2286000"/>
            <a:ext cx="2560320" cy="54864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Your data = your competitive moat</a:t>
            </a:r>
            <a:endParaRPr lang="en-US" sz="1300" dirty="0"/>
          </a:p>
        </p:txBody>
      </p:sp>
      <p:sp>
        <p:nvSpPr>
          <p:cNvPr id="18" name="Text 16"/>
          <p:cNvSpPr/>
          <p:nvPr/>
        </p:nvSpPr>
        <p:spPr>
          <a:xfrm>
            <a:off x="6080760" y="2880360"/>
            <a:ext cx="2560320" cy="457200"/>
          </a:xfrm>
          <a:prstGeom prst="rect">
            <a:avLst/>
          </a:prstGeom>
          <a:noFill/>
          <a:ln/>
        </p:spPr>
        <p:txBody>
          <a:bodyPr wrap="square" lIns="0" tIns="0" rIns="0" bIns="0" rtlCol="0" anchor="ctr"/>
          <a:lstStyle/>
          <a:p>
            <a:pPr marL="0" indent="0" algn="ctr">
              <a:buNone/>
            </a:pPr>
            <a:r>
              <a:rPr lang="en-US" sz="1100" dirty="0">
                <a:solidFill>
                  <a:srgbClr val="E2E8F0"/>
                </a:solidFill>
                <a:latin typeface="Calibri" pitchFamily="34" charset="0"/>
                <a:ea typeface="Calibri" pitchFamily="34" charset="-122"/>
                <a:cs typeface="Calibri" pitchFamily="34" charset="-120"/>
              </a:rPr>
              <a:t>1st-party data differentiates your AI</a:t>
            </a:r>
            <a:endParaRPr lang="en-US" sz="1100" dirty="0"/>
          </a:p>
        </p:txBody>
      </p:sp>
      <p:sp>
        <p:nvSpPr>
          <p:cNvPr id="19" name="Text 17"/>
          <p:cNvSpPr/>
          <p:nvPr/>
        </p:nvSpPr>
        <p:spPr>
          <a:xfrm>
            <a:off x="365760" y="4480560"/>
            <a:ext cx="8412480" cy="502920"/>
          </a:xfrm>
          <a:prstGeom prst="rect">
            <a:avLst/>
          </a:prstGeom>
          <a:noFill/>
          <a:ln/>
        </p:spPr>
        <p:txBody>
          <a:bodyPr wrap="square" lIns="0" tIns="0" rIns="0" bIns="0" rtlCol="0" anchor="ctr"/>
          <a:lstStyle/>
          <a:p>
            <a:pPr marL="0" indent="0">
              <a:buNone/>
            </a:pPr>
            <a:r>
              <a:rPr lang="en-US" sz="1200" i="1" dirty="0">
                <a:solidFill>
                  <a:srgbClr val="94A3B8"/>
                </a:solidFill>
                <a:latin typeface="Calibri" pitchFamily="34" charset="0"/>
                <a:ea typeface="Calibri" pitchFamily="34" charset="-122"/>
                <a:cs typeface="Calibri" pitchFamily="34" charset="-120"/>
              </a:rPr>
              <a:t>The fundamental principle: AI is not magic — it is mathematics applied to whatever data you feed it. Garbage in, garbage out.</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640080"/>
          </a:xfrm>
          <a:prstGeom prst="rect">
            <a:avLst/>
          </a:prstGeom>
          <a:noFill/>
          <a:ln/>
        </p:spPr>
        <p:txBody>
          <a:bodyPr wrap="square" lIns="0" tIns="0" rIns="0" bIns="0" rtlCol="0" anchor="ctr"/>
          <a:lstStyle/>
          <a:p>
            <a:pPr marL="0" indent="0">
              <a:buNone/>
            </a:pPr>
            <a:r>
              <a:rPr lang="en-US" sz="2400" b="1" dirty="0">
                <a:solidFill>
                  <a:srgbClr val="0D1B40"/>
                </a:solidFill>
                <a:latin typeface="Calibri" pitchFamily="34" charset="0"/>
                <a:ea typeface="Calibri" pitchFamily="34" charset="-122"/>
                <a:cs typeface="Calibri" pitchFamily="34" charset="-120"/>
              </a:rPr>
              <a:t>Structured vs. Unstructured Data: Why Your CRM Quality Matters</a:t>
            </a:r>
            <a:endParaRPr lang="en-US" sz="2400" dirty="0"/>
          </a:p>
        </p:txBody>
      </p:sp>
      <p:sp>
        <p:nvSpPr>
          <p:cNvPr id="4" name="Shape 2"/>
          <p:cNvSpPr/>
          <p:nvPr/>
        </p:nvSpPr>
        <p:spPr>
          <a:xfrm>
            <a:off x="228600" y="960120"/>
            <a:ext cx="4114800" cy="3886200"/>
          </a:xfrm>
          <a:prstGeom prst="rect">
            <a:avLst/>
          </a:prstGeom>
          <a:solidFill>
            <a:srgbClr val="FFFFFF"/>
          </a:solidFill>
          <a:ln w="12700">
            <a:solidFill>
              <a:srgbClr val="E2E8F0"/>
            </a:solidFill>
            <a:prstDash val="solid"/>
          </a:ln>
        </p:spPr>
      </p:sp>
      <p:sp>
        <p:nvSpPr>
          <p:cNvPr id="5" name="Shape 3"/>
          <p:cNvSpPr/>
          <p:nvPr/>
        </p:nvSpPr>
        <p:spPr>
          <a:xfrm>
            <a:off x="228600" y="960120"/>
            <a:ext cx="4114800" cy="54864"/>
          </a:xfrm>
          <a:prstGeom prst="rect">
            <a:avLst/>
          </a:prstGeom>
          <a:solidFill>
            <a:srgbClr val="0D9488"/>
          </a:solidFill>
          <a:ln w="12700">
            <a:solidFill>
              <a:srgbClr val="0D9488"/>
            </a:solidFill>
            <a:prstDash val="solid"/>
          </a:ln>
        </p:spPr>
      </p:sp>
      <p:sp>
        <p:nvSpPr>
          <p:cNvPr id="6" name="Text 4"/>
          <p:cNvSpPr/>
          <p:nvPr/>
        </p:nvSpPr>
        <p:spPr>
          <a:xfrm>
            <a:off x="411480" y="1051560"/>
            <a:ext cx="3749040" cy="457200"/>
          </a:xfrm>
          <a:prstGeom prst="rect">
            <a:avLst/>
          </a:prstGeom>
          <a:noFill/>
          <a:ln/>
        </p:spPr>
        <p:txBody>
          <a:bodyPr wrap="square" lIns="0" tIns="0" rIns="0" bIns="0" rtlCol="0" anchor="ctr"/>
          <a:lstStyle/>
          <a:p>
            <a:pPr marL="0" indent="0">
              <a:buNone/>
            </a:pPr>
            <a:r>
              <a:rPr lang="en-US" sz="1400" b="1" dirty="0">
                <a:solidFill>
                  <a:srgbClr val="1A3A8F"/>
                </a:solidFill>
                <a:latin typeface="Calibri" pitchFamily="34" charset="0"/>
                <a:ea typeface="Calibri" pitchFamily="34" charset="-122"/>
                <a:cs typeface="Calibri" pitchFamily="34" charset="-120"/>
              </a:rPr>
              <a:t>Structured Data</a:t>
            </a:r>
            <a:endParaRPr lang="en-US" sz="1400" dirty="0"/>
          </a:p>
        </p:txBody>
      </p:sp>
      <p:sp>
        <p:nvSpPr>
          <p:cNvPr id="7" name="Text 5"/>
          <p:cNvSpPr/>
          <p:nvPr/>
        </p:nvSpPr>
        <p:spPr>
          <a:xfrm>
            <a:off x="411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Organized in rows and columns (spreadsheets, CRMs, databases)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Easily processed by traditional machine learning algorithms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Examples: purchase history, email open rates, demographic fields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A clean, well-tagged CRM dramatically accelerates AI performance</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Inconsistent fields, duplicate records, and missing data cripple AI predictions</a:t>
            </a:r>
            <a:endParaRPr lang="en-US" sz="1300" dirty="0"/>
          </a:p>
        </p:txBody>
      </p:sp>
      <p:sp>
        <p:nvSpPr>
          <p:cNvPr id="8" name="Shape 6"/>
          <p:cNvSpPr/>
          <p:nvPr/>
        </p:nvSpPr>
        <p:spPr>
          <a:xfrm>
            <a:off x="4800600" y="960120"/>
            <a:ext cx="4114800" cy="3886200"/>
          </a:xfrm>
          <a:prstGeom prst="rect">
            <a:avLst/>
          </a:prstGeom>
          <a:solidFill>
            <a:srgbClr val="FFFFFF"/>
          </a:solidFill>
          <a:ln w="12700">
            <a:solidFill>
              <a:srgbClr val="E2E8F0"/>
            </a:solidFill>
            <a:prstDash val="solid"/>
          </a:ln>
        </p:spPr>
      </p:sp>
      <p:sp>
        <p:nvSpPr>
          <p:cNvPr id="9" name="Shape 7"/>
          <p:cNvSpPr/>
          <p:nvPr/>
        </p:nvSpPr>
        <p:spPr>
          <a:xfrm>
            <a:off x="4800600" y="960120"/>
            <a:ext cx="4114800" cy="54864"/>
          </a:xfrm>
          <a:prstGeom prst="rect">
            <a:avLst/>
          </a:prstGeom>
          <a:solidFill>
            <a:srgbClr val="0D9488"/>
          </a:solidFill>
          <a:ln w="12700">
            <a:solidFill>
              <a:srgbClr val="0D9488"/>
            </a:solidFill>
            <a:prstDash val="solid"/>
          </a:ln>
        </p:spPr>
      </p:sp>
      <p:sp>
        <p:nvSpPr>
          <p:cNvPr id="10" name="Text 8"/>
          <p:cNvSpPr/>
          <p:nvPr/>
        </p:nvSpPr>
        <p:spPr>
          <a:xfrm>
            <a:off x="4983480" y="1051560"/>
            <a:ext cx="3749040" cy="457200"/>
          </a:xfrm>
          <a:prstGeom prst="rect">
            <a:avLst/>
          </a:prstGeom>
          <a:noFill/>
          <a:ln/>
        </p:spPr>
        <p:txBody>
          <a:bodyPr wrap="square" lIns="0" tIns="0" rIns="0" bIns="0" rtlCol="0" anchor="ctr"/>
          <a:lstStyle/>
          <a:p>
            <a:pPr marL="0" indent="0">
              <a:buNone/>
            </a:pPr>
            <a:r>
              <a:rPr lang="en-US" sz="1400" b="1" dirty="0">
                <a:solidFill>
                  <a:srgbClr val="1A3A8F"/>
                </a:solidFill>
                <a:latin typeface="Calibri" pitchFamily="34" charset="0"/>
                <a:ea typeface="Calibri" pitchFamily="34" charset="-122"/>
                <a:cs typeface="Calibri" pitchFamily="34" charset="-120"/>
              </a:rPr>
              <a:t>Unstructured Data</a:t>
            </a:r>
            <a:endParaRPr lang="en-US" sz="1400" dirty="0"/>
          </a:p>
        </p:txBody>
      </p:sp>
      <p:sp>
        <p:nvSpPr>
          <p:cNvPr id="11" name="Text 9"/>
          <p:cNvSpPr/>
          <p:nvPr/>
        </p:nvSpPr>
        <p:spPr>
          <a:xfrm>
            <a:off x="4983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No predefined format: text, images, video, audio, PDFs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Requires deep learning / NLP to extract meaningful patterns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Examples: customer reviews, social posts, call transcripts, web copy</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Rich source of customer sentiment, intent signals, and brand perception</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Generative AI excels at making this data actionable for marketers</a:t>
            </a:r>
            <a:endParaRPr lang="en-US" sz="13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The "Garbage In, Garbage Out" Rule</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The single most common reason AI projects fail in marketing organizations is not a failure of the AI itself — it is a failure of data quality and data governance. No matter how sophisticated the model, it cannot compensate for corrupt, incomplete, or biased training data.</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Common data hygiene issues that derail AI in marketing include: duplicate customer records in the CRM, inconsistently formatted date fields, missing opt-in/opt-out records, campaign tagging inconsistencies that make attribution impossible, and siloed data that never reaches the model.</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Data hygiene is no longer an IT problem — it is a marketing leadership responsibility. Before investing in any AI platform, every marketing executive should be asking: "Is our data clean enough, complete enough, and well-governed enough to fuel the models we are building?" If the answer is no, the first AI investment must be in data infrastructure, not AI tools.</a:t>
            </a:r>
            <a:endParaRPr lang="en-US" sz="13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594360"/>
          </a:xfrm>
          <a:prstGeom prst="rect">
            <a:avLst/>
          </a:prstGeom>
          <a:noFill/>
          <a:ln/>
        </p:spPr>
        <p:txBody>
          <a:bodyPr wrap="square" lIns="0" tIns="0" rIns="0" bIns="0" rtlCol="0" anchor="ctr"/>
          <a:lstStyle/>
          <a:p>
            <a:pPr marL="0" indent="0">
              <a:buNone/>
            </a:pPr>
            <a:r>
              <a:rPr lang="en-US" sz="2400" b="1" dirty="0">
                <a:solidFill>
                  <a:srgbClr val="0D1B40"/>
                </a:solidFill>
                <a:latin typeface="Calibri" pitchFamily="34" charset="0"/>
                <a:ea typeface="Calibri" pitchFamily="34" charset="-122"/>
                <a:cs typeface="Calibri" pitchFamily="34" charset="-120"/>
              </a:rPr>
              <a:t>Large Language Models (LLMs): The Brain Behind Modern AI</a:t>
            </a:r>
            <a:endParaRPr lang="en-US" sz="2400" dirty="0"/>
          </a:p>
        </p:txBody>
      </p:sp>
      <p:sp>
        <p:nvSpPr>
          <p:cNvPr id="4" name="Shape 2"/>
          <p:cNvSpPr/>
          <p:nvPr/>
        </p:nvSpPr>
        <p:spPr>
          <a:xfrm>
            <a:off x="274320" y="1005840"/>
            <a:ext cx="4114800" cy="1645920"/>
          </a:xfrm>
          <a:prstGeom prst="rect">
            <a:avLst/>
          </a:prstGeom>
          <a:solidFill>
            <a:srgbClr val="FFFFFF"/>
          </a:solidFill>
          <a:ln w="12700">
            <a:solidFill>
              <a:srgbClr val="E2E8F0"/>
            </a:solidFill>
            <a:prstDash val="solid"/>
          </a:ln>
        </p:spPr>
      </p:sp>
      <p:sp>
        <p:nvSpPr>
          <p:cNvPr id="5" name="Shape 3"/>
          <p:cNvSpPr/>
          <p:nvPr/>
        </p:nvSpPr>
        <p:spPr>
          <a:xfrm>
            <a:off x="274320" y="1005840"/>
            <a:ext cx="4114800" cy="54864"/>
          </a:xfrm>
          <a:prstGeom prst="rect">
            <a:avLst/>
          </a:prstGeom>
          <a:solidFill>
            <a:srgbClr val="0D9488"/>
          </a:solidFill>
          <a:ln w="12700">
            <a:solidFill>
              <a:srgbClr val="0D9488"/>
            </a:solidFill>
            <a:prstDash val="solid"/>
          </a:ln>
        </p:spPr>
      </p:sp>
      <p:sp>
        <p:nvSpPr>
          <p:cNvPr id="6" name="Text 4"/>
          <p:cNvSpPr/>
          <p:nvPr/>
        </p:nvSpPr>
        <p:spPr>
          <a:xfrm>
            <a:off x="411480" y="1097280"/>
            <a:ext cx="3840480" cy="365760"/>
          </a:xfrm>
          <a:prstGeom prst="rect">
            <a:avLst/>
          </a:prstGeom>
          <a:noFill/>
          <a:ln/>
        </p:spPr>
        <p:txBody>
          <a:bodyPr wrap="square" lIns="0" tIns="0" rIns="0" bIns="0" rtlCol="0" anchor="ctr"/>
          <a:lstStyle/>
          <a:p>
            <a:pPr marL="0" indent="0">
              <a:buNone/>
            </a:pPr>
            <a:r>
              <a:rPr lang="en-US" sz="1300" b="1" dirty="0">
                <a:solidFill>
                  <a:srgbClr val="1A3A8F"/>
                </a:solidFill>
                <a:latin typeface="Calibri" pitchFamily="34" charset="0"/>
                <a:ea typeface="Calibri" pitchFamily="34" charset="-122"/>
                <a:cs typeface="Calibri" pitchFamily="34" charset="-120"/>
              </a:rPr>
              <a:t>What They Are</a:t>
            </a:r>
            <a:endParaRPr lang="en-US" sz="1300" dirty="0"/>
          </a:p>
        </p:txBody>
      </p:sp>
      <p:sp>
        <p:nvSpPr>
          <p:cNvPr id="7" name="Text 5"/>
          <p:cNvSpPr/>
          <p:nvPr/>
        </p:nvSpPr>
        <p:spPr>
          <a:xfrm>
            <a:off x="411480" y="1508760"/>
            <a:ext cx="3840480" cy="100584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Neural networks trained on hundreds of billions of words from books, websites, code, and research papers. They represent the accumulated patterns of human language at massive scale.</a:t>
            </a:r>
            <a:endParaRPr lang="en-US" sz="1200" dirty="0"/>
          </a:p>
        </p:txBody>
      </p:sp>
      <p:sp>
        <p:nvSpPr>
          <p:cNvPr id="8" name="Shape 6"/>
          <p:cNvSpPr/>
          <p:nvPr/>
        </p:nvSpPr>
        <p:spPr>
          <a:xfrm>
            <a:off x="4754880" y="1005840"/>
            <a:ext cx="4114800" cy="1645920"/>
          </a:xfrm>
          <a:prstGeom prst="rect">
            <a:avLst/>
          </a:prstGeom>
          <a:solidFill>
            <a:srgbClr val="FFFFFF"/>
          </a:solidFill>
          <a:ln w="12700">
            <a:solidFill>
              <a:srgbClr val="E2E8F0"/>
            </a:solidFill>
            <a:prstDash val="solid"/>
          </a:ln>
        </p:spPr>
      </p:sp>
      <p:sp>
        <p:nvSpPr>
          <p:cNvPr id="9" name="Shape 7"/>
          <p:cNvSpPr/>
          <p:nvPr/>
        </p:nvSpPr>
        <p:spPr>
          <a:xfrm>
            <a:off x="4754880" y="1005840"/>
            <a:ext cx="4114800" cy="54864"/>
          </a:xfrm>
          <a:prstGeom prst="rect">
            <a:avLst/>
          </a:prstGeom>
          <a:solidFill>
            <a:srgbClr val="0D9488"/>
          </a:solidFill>
          <a:ln w="12700">
            <a:solidFill>
              <a:srgbClr val="0D9488"/>
            </a:solidFill>
            <a:prstDash val="solid"/>
          </a:ln>
        </p:spPr>
      </p:sp>
      <p:sp>
        <p:nvSpPr>
          <p:cNvPr id="10" name="Text 8"/>
          <p:cNvSpPr/>
          <p:nvPr/>
        </p:nvSpPr>
        <p:spPr>
          <a:xfrm>
            <a:off x="4892040" y="1097280"/>
            <a:ext cx="3840480" cy="365760"/>
          </a:xfrm>
          <a:prstGeom prst="rect">
            <a:avLst/>
          </a:prstGeom>
          <a:noFill/>
          <a:ln/>
        </p:spPr>
        <p:txBody>
          <a:bodyPr wrap="square" lIns="0" tIns="0" rIns="0" bIns="0" rtlCol="0" anchor="ctr"/>
          <a:lstStyle/>
          <a:p>
            <a:pPr marL="0" indent="0">
              <a:buNone/>
            </a:pPr>
            <a:r>
              <a:rPr lang="en-US" sz="1300" b="1" dirty="0">
                <a:solidFill>
                  <a:srgbClr val="1A3A8F"/>
                </a:solidFill>
                <a:latin typeface="Calibri" pitchFamily="34" charset="0"/>
                <a:ea typeface="Calibri" pitchFamily="34" charset="-122"/>
                <a:cs typeface="Calibri" pitchFamily="34" charset="-120"/>
              </a:rPr>
              <a:t>How They Work</a:t>
            </a:r>
            <a:endParaRPr lang="en-US" sz="1300" dirty="0"/>
          </a:p>
        </p:txBody>
      </p:sp>
      <p:sp>
        <p:nvSpPr>
          <p:cNvPr id="11" name="Text 9"/>
          <p:cNvSpPr/>
          <p:nvPr/>
        </p:nvSpPr>
        <p:spPr>
          <a:xfrm>
            <a:off x="4892040" y="1508760"/>
            <a:ext cx="3840480" cy="100584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LLMs encode relationships between words/concepts as mathematical vectors, then use "attention mechanisms" to weigh which context matters most when generating each response.</a:t>
            </a:r>
            <a:endParaRPr lang="en-US" sz="1200" dirty="0"/>
          </a:p>
        </p:txBody>
      </p:sp>
      <p:sp>
        <p:nvSpPr>
          <p:cNvPr id="12" name="Shape 10"/>
          <p:cNvSpPr/>
          <p:nvPr/>
        </p:nvSpPr>
        <p:spPr>
          <a:xfrm>
            <a:off x="274320" y="2926080"/>
            <a:ext cx="4114800" cy="1645920"/>
          </a:xfrm>
          <a:prstGeom prst="rect">
            <a:avLst/>
          </a:prstGeom>
          <a:solidFill>
            <a:srgbClr val="FFFFFF"/>
          </a:solidFill>
          <a:ln w="12700">
            <a:solidFill>
              <a:srgbClr val="E2E8F0"/>
            </a:solidFill>
            <a:prstDash val="solid"/>
          </a:ln>
        </p:spPr>
      </p:sp>
      <p:sp>
        <p:nvSpPr>
          <p:cNvPr id="13" name="Shape 11"/>
          <p:cNvSpPr/>
          <p:nvPr/>
        </p:nvSpPr>
        <p:spPr>
          <a:xfrm>
            <a:off x="274320" y="2926080"/>
            <a:ext cx="4114800" cy="54864"/>
          </a:xfrm>
          <a:prstGeom prst="rect">
            <a:avLst/>
          </a:prstGeom>
          <a:solidFill>
            <a:srgbClr val="0D9488"/>
          </a:solidFill>
          <a:ln w="12700">
            <a:solidFill>
              <a:srgbClr val="0D9488"/>
            </a:solidFill>
            <a:prstDash val="solid"/>
          </a:ln>
        </p:spPr>
      </p:sp>
      <p:sp>
        <p:nvSpPr>
          <p:cNvPr id="14" name="Text 12"/>
          <p:cNvSpPr/>
          <p:nvPr/>
        </p:nvSpPr>
        <p:spPr>
          <a:xfrm>
            <a:off x="411480" y="3017520"/>
            <a:ext cx="3840480" cy="365760"/>
          </a:xfrm>
          <a:prstGeom prst="rect">
            <a:avLst/>
          </a:prstGeom>
          <a:noFill/>
          <a:ln/>
        </p:spPr>
        <p:txBody>
          <a:bodyPr wrap="square" lIns="0" tIns="0" rIns="0" bIns="0" rtlCol="0" anchor="ctr"/>
          <a:lstStyle/>
          <a:p>
            <a:pPr marL="0" indent="0">
              <a:buNone/>
            </a:pPr>
            <a:r>
              <a:rPr lang="en-US" sz="1300" b="1" dirty="0">
                <a:solidFill>
                  <a:srgbClr val="1A3A8F"/>
                </a:solidFill>
                <a:latin typeface="Calibri" pitchFamily="34" charset="0"/>
                <a:ea typeface="Calibri" pitchFamily="34" charset="-122"/>
                <a:cs typeface="Calibri" pitchFamily="34" charset="-120"/>
              </a:rPr>
              <a:t>Key Examples</a:t>
            </a:r>
            <a:endParaRPr lang="en-US" sz="1300" dirty="0"/>
          </a:p>
        </p:txBody>
      </p:sp>
      <p:sp>
        <p:nvSpPr>
          <p:cNvPr id="15" name="Text 13"/>
          <p:cNvSpPr/>
          <p:nvPr/>
        </p:nvSpPr>
        <p:spPr>
          <a:xfrm>
            <a:off x="411480" y="3429000"/>
            <a:ext cx="3840480" cy="100584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GPT-4 (OpenAI), Claude 3 (Anthropic), Gemini (Google), Llama (Meta). Each has distinct strengths: reasoning depth, tone, context length, and safety alignment differ significantly.</a:t>
            </a:r>
            <a:endParaRPr lang="en-US" sz="1200" dirty="0"/>
          </a:p>
        </p:txBody>
      </p:sp>
      <p:sp>
        <p:nvSpPr>
          <p:cNvPr id="16" name="Shape 14"/>
          <p:cNvSpPr/>
          <p:nvPr/>
        </p:nvSpPr>
        <p:spPr>
          <a:xfrm>
            <a:off x="4754880" y="2926080"/>
            <a:ext cx="4114800" cy="1645920"/>
          </a:xfrm>
          <a:prstGeom prst="rect">
            <a:avLst/>
          </a:prstGeom>
          <a:solidFill>
            <a:srgbClr val="FFFFFF"/>
          </a:solidFill>
          <a:ln w="12700">
            <a:solidFill>
              <a:srgbClr val="E2E8F0"/>
            </a:solidFill>
            <a:prstDash val="solid"/>
          </a:ln>
        </p:spPr>
      </p:sp>
      <p:sp>
        <p:nvSpPr>
          <p:cNvPr id="17" name="Shape 15"/>
          <p:cNvSpPr/>
          <p:nvPr/>
        </p:nvSpPr>
        <p:spPr>
          <a:xfrm>
            <a:off x="4754880" y="2926080"/>
            <a:ext cx="4114800" cy="54864"/>
          </a:xfrm>
          <a:prstGeom prst="rect">
            <a:avLst/>
          </a:prstGeom>
          <a:solidFill>
            <a:srgbClr val="0D9488"/>
          </a:solidFill>
          <a:ln w="12700">
            <a:solidFill>
              <a:srgbClr val="0D9488"/>
            </a:solidFill>
            <a:prstDash val="solid"/>
          </a:ln>
        </p:spPr>
      </p:sp>
      <p:sp>
        <p:nvSpPr>
          <p:cNvPr id="18" name="Text 16"/>
          <p:cNvSpPr/>
          <p:nvPr/>
        </p:nvSpPr>
        <p:spPr>
          <a:xfrm>
            <a:off x="4892040" y="3017520"/>
            <a:ext cx="3840480" cy="365760"/>
          </a:xfrm>
          <a:prstGeom prst="rect">
            <a:avLst/>
          </a:prstGeom>
          <a:noFill/>
          <a:ln/>
        </p:spPr>
        <p:txBody>
          <a:bodyPr wrap="square" lIns="0" tIns="0" rIns="0" bIns="0" rtlCol="0" anchor="ctr"/>
          <a:lstStyle/>
          <a:p>
            <a:pPr marL="0" indent="0">
              <a:buNone/>
            </a:pPr>
            <a:r>
              <a:rPr lang="en-US" sz="1300" b="1" dirty="0">
                <a:solidFill>
                  <a:srgbClr val="1A3A8F"/>
                </a:solidFill>
                <a:latin typeface="Calibri" pitchFamily="34" charset="0"/>
                <a:ea typeface="Calibri" pitchFamily="34" charset="-122"/>
                <a:cs typeface="Calibri" pitchFamily="34" charset="-120"/>
              </a:rPr>
              <a:t>Marketer's Takeaway</a:t>
            </a:r>
            <a:endParaRPr lang="en-US" sz="1300" dirty="0"/>
          </a:p>
        </p:txBody>
      </p:sp>
      <p:sp>
        <p:nvSpPr>
          <p:cNvPr id="19" name="Text 17"/>
          <p:cNvSpPr/>
          <p:nvPr/>
        </p:nvSpPr>
        <p:spPr>
          <a:xfrm>
            <a:off x="4892040" y="3429000"/>
            <a:ext cx="3840480" cy="100584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LLMs are the foundation of most generative AI tools you will use. Understanding their architecture helps you prompt them more effectively and interpret their limitations more accurately.</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Neural Networks: Computing Inspired by the Human Brain</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Neural networks are the computational architecture that makes deep learning — and by extension, modern AI — possible. Loosely inspired by the biological structure of the human brain, they consist of layers of interconnected "neurons" (mathematical nodes) that transform input data through a series of weighted calculations.</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A neural network has three types of layers: an input layer (where data enters — say, a product image), hidden layers (where the model detects progressively more complex features — edges, shapes, objects), and an output layer (where the model makes a prediction — "This is a handbag with 94% confidence").</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For marketers, the key insight is this: neural networks allow AI to understand concepts that would be impossible to hard-code with rules. They can recognize faces in photos, understand sarcasm in tweets, and generate the next sentence in a blog post because they learned these capabilities from millions of examples — not from explicit instructions.</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About Your Facilitator: Timothy Peterson</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500" dirty="0">
                <a:solidFill>
                  <a:srgbClr val="E2E8F0"/>
                </a:solidFill>
                <a:latin typeface="Calibri" pitchFamily="34" charset="0"/>
                <a:ea typeface="Calibri" pitchFamily="34" charset="-122"/>
                <a:cs typeface="Calibri" pitchFamily="34" charset="-120"/>
              </a:rPr>
              <a:t>Timothy Peterson is a marketing strategist, technologist, and educator with over two decades of experience bridging the gap between emerging technology and measurable marketing ROI. He has advised Fortune 500 brands, agency holding companies, and fast-growth startups on digital transformation, AI adoption, and data-driven strategy.</a:t>
            </a:r>
            <a:endParaRPr lang="en-US" sz="1500" dirty="0"/>
          </a:p>
          <a:p>
            <a:pPr marL="0" indent="0" algn="l">
              <a:buNone/>
            </a:pPr>
            <a:endParaRPr lang="en-US" sz="1500" dirty="0"/>
          </a:p>
          <a:p>
            <a:pPr marL="0" indent="0" algn="l">
              <a:buNone/>
            </a:pPr>
            <a:r>
              <a:rPr lang="en-US" sz="1500" dirty="0">
                <a:solidFill>
                  <a:srgbClr val="E2E8F0"/>
                </a:solidFill>
                <a:latin typeface="Calibri" pitchFamily="34" charset="0"/>
                <a:ea typeface="Calibri" pitchFamily="34" charset="-122"/>
                <a:cs typeface="Calibri" pitchFamily="34" charset="-120"/>
              </a:rPr>
              <a:t>Timothy brings a unique lens to this workshop: he speaks both the language of the C-suite and the language of the developer. His signature approach — translating technical complexity into board-level strategy — has made him one of the most sought-after voices in marketing AI education.</a:t>
            </a:r>
            <a:endParaRPr lang="en-US" sz="1500" dirty="0"/>
          </a:p>
          <a:p>
            <a:pPr marL="0" indent="0" algn="l">
              <a:buNone/>
            </a:pPr>
            <a:endParaRPr lang="en-US" sz="1500" dirty="0"/>
          </a:p>
          <a:p>
            <a:pPr marL="0" indent="0" algn="l">
              <a:buNone/>
            </a:pPr>
            <a:r>
              <a:rPr lang="en-US" sz="1500" dirty="0">
                <a:solidFill>
                  <a:srgbClr val="E2E8F0"/>
                </a:solidFill>
                <a:latin typeface="Calibri" pitchFamily="34" charset="0"/>
                <a:ea typeface="Calibri" pitchFamily="34" charset="-122"/>
                <a:cs typeface="Calibri" pitchFamily="34" charset="-120"/>
              </a:rPr>
              <a:t>Core areas of expertise include: Generative AI for content operations, predictive analytics, marketing data architecture, and responsible AI governance.</a:t>
            </a:r>
            <a:endParaRPr lang="en-US" sz="15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365760" y="164592"/>
            <a:ext cx="8412480" cy="64008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Training vs. Inference: Building vs. Using a Model</a:t>
            </a:r>
            <a:endParaRPr lang="en-US" sz="2400" dirty="0"/>
          </a:p>
        </p:txBody>
      </p:sp>
      <p:sp>
        <p:nvSpPr>
          <p:cNvPr id="4" name="Shape 2"/>
          <p:cNvSpPr/>
          <p:nvPr/>
        </p:nvSpPr>
        <p:spPr>
          <a:xfrm>
            <a:off x="228600" y="960120"/>
            <a:ext cx="4114800" cy="3886200"/>
          </a:xfrm>
          <a:prstGeom prst="rect">
            <a:avLst/>
          </a:prstGeom>
          <a:solidFill>
            <a:srgbClr val="13244D"/>
          </a:solidFill>
          <a:ln w="12700">
            <a:solidFill>
              <a:srgbClr val="13244D"/>
            </a:solidFill>
            <a:prstDash val="solid"/>
          </a:ln>
        </p:spPr>
      </p:sp>
      <p:sp>
        <p:nvSpPr>
          <p:cNvPr id="5" name="Text 3"/>
          <p:cNvSpPr/>
          <p:nvPr/>
        </p:nvSpPr>
        <p:spPr>
          <a:xfrm>
            <a:off x="411480" y="1051560"/>
            <a:ext cx="3749040" cy="457200"/>
          </a:xfrm>
          <a:prstGeom prst="rect">
            <a:avLst/>
          </a:prstGeom>
          <a:noFill/>
          <a:ln/>
        </p:spPr>
        <p:txBody>
          <a:bodyPr wrap="square" lIns="0" tIns="0" rIns="0" bIns="0" rtlCol="0" anchor="ctr"/>
          <a:lstStyle/>
          <a:p>
            <a:pPr marL="0" indent="0">
              <a:buNone/>
            </a:pPr>
            <a:r>
              <a:rPr lang="en-US" sz="1400" b="1" dirty="0">
                <a:solidFill>
                  <a:srgbClr val="0D9488"/>
                </a:solidFill>
                <a:latin typeface="Calibri" pitchFamily="34" charset="0"/>
                <a:ea typeface="Calibri" pitchFamily="34" charset="-122"/>
                <a:cs typeface="Calibri" pitchFamily="34" charset="-120"/>
              </a:rPr>
              <a:t>Training Phase</a:t>
            </a:r>
            <a:endParaRPr lang="en-US" sz="1400" dirty="0"/>
          </a:p>
        </p:txBody>
      </p:sp>
      <p:sp>
        <p:nvSpPr>
          <p:cNvPr id="6" name="Text 4"/>
          <p:cNvSpPr/>
          <p:nvPr/>
        </p:nvSpPr>
        <p:spPr>
          <a:xfrm>
            <a:off x="411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The model processes massive datasets to learn patterns and relationships</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Requires enormous computing resources (GPUs, weeks of processing time)</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Costs for frontier models like GPT-4 exceed $100 million to train</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Most marketers will never train a model from scratch — nor should they</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Fine-tuning: training an existing model on your specific brand data at much lower cost</a:t>
            </a:r>
            <a:endParaRPr lang="en-US" sz="1300" dirty="0"/>
          </a:p>
        </p:txBody>
      </p:sp>
      <p:sp>
        <p:nvSpPr>
          <p:cNvPr id="7" name="Shape 5"/>
          <p:cNvSpPr/>
          <p:nvPr/>
        </p:nvSpPr>
        <p:spPr>
          <a:xfrm>
            <a:off x="4800600" y="960120"/>
            <a:ext cx="4114800" cy="3886200"/>
          </a:xfrm>
          <a:prstGeom prst="rect">
            <a:avLst/>
          </a:prstGeom>
          <a:solidFill>
            <a:srgbClr val="13244D"/>
          </a:solidFill>
          <a:ln w="12700">
            <a:solidFill>
              <a:srgbClr val="13244D"/>
            </a:solidFill>
            <a:prstDash val="solid"/>
          </a:ln>
        </p:spPr>
      </p:sp>
      <p:sp>
        <p:nvSpPr>
          <p:cNvPr id="8" name="Text 6"/>
          <p:cNvSpPr/>
          <p:nvPr/>
        </p:nvSpPr>
        <p:spPr>
          <a:xfrm>
            <a:off x="4983480" y="1051560"/>
            <a:ext cx="3749040" cy="457200"/>
          </a:xfrm>
          <a:prstGeom prst="rect">
            <a:avLst/>
          </a:prstGeom>
          <a:noFill/>
          <a:ln/>
        </p:spPr>
        <p:txBody>
          <a:bodyPr wrap="square" lIns="0" tIns="0" rIns="0" bIns="0" rtlCol="0" anchor="ctr"/>
          <a:lstStyle/>
          <a:p>
            <a:pPr marL="0" indent="0">
              <a:buNone/>
            </a:pPr>
            <a:r>
              <a:rPr lang="en-US" sz="1400" b="1" dirty="0">
                <a:solidFill>
                  <a:srgbClr val="0D9488"/>
                </a:solidFill>
                <a:latin typeface="Calibri" pitchFamily="34" charset="0"/>
                <a:ea typeface="Calibri" pitchFamily="34" charset="-122"/>
                <a:cs typeface="Calibri" pitchFamily="34" charset="-120"/>
              </a:rPr>
              <a:t>Inference Phase</a:t>
            </a:r>
            <a:endParaRPr lang="en-US" sz="1400" dirty="0"/>
          </a:p>
        </p:txBody>
      </p:sp>
      <p:sp>
        <p:nvSpPr>
          <p:cNvPr id="9" name="Text 7"/>
          <p:cNvSpPr/>
          <p:nvPr/>
        </p:nvSpPr>
        <p:spPr>
          <a:xfrm>
            <a:off x="4983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The model uses what it learned to respond to new inputs (your prompts)</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This is what you do every time you use ChatGPT, Claude, or Gemini</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Much lower cost than training — powered by API calls or subscription tools</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The quality of inference outputs depends heavily on prompt engineering</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Your competitive advantage: better prompts + your proprietary data = better outputs</a:t>
            </a:r>
            <a:endParaRPr lang="en-US" sz="13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Tokenization: How AI Reads Your Content</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Before an LLM can process text, it must break the input into tokens — the basic units of language the model was trained to work with. Tokens are not the same as words. A token is approximately 4 characters long, meaning a single English word might be 1-3 tokens depending on its complexity.</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Why does this matter for marketers? Because tokens determine cost and capacity. Every AI API charges by the token — both inputs and outputs. A 1,000-word blog post is roughly 1,300 tokens. If you are running thousands of API calls per month for personalized content generation, token costs add up quickly and should be factored into your AI budget model.</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The "context window" — the maximum number of tokens an AI can process in a single session — defines how much information you can give the model at once. GPT-4 Turbo can handle roughly 128,000 tokens (about 96,000 words), while some frontier models support up to 1 million. This matters enormously for long-form document analysis, campaign planning, and multi-turn conversations.</a:t>
            </a:r>
            <a:endParaRPr lang="en-US" sz="13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365760" y="164592"/>
            <a:ext cx="8412480" cy="68580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AI Hallucinations: When Confidence and Accuracy Diverge</a:t>
            </a:r>
            <a:endParaRPr lang="en-US" sz="2600" dirty="0"/>
          </a:p>
        </p:txBody>
      </p:sp>
      <p:sp>
        <p:nvSpPr>
          <p:cNvPr id="4" name="Text 2"/>
          <p:cNvSpPr/>
          <p:nvPr/>
        </p:nvSpPr>
        <p:spPr>
          <a:xfrm>
            <a:off x="457200" y="1005840"/>
            <a:ext cx="8229600" cy="3840480"/>
          </a:xfrm>
          <a:prstGeom prst="rect">
            <a:avLst/>
          </a:prstGeom>
          <a:noFill/>
          <a:ln/>
        </p:spPr>
        <p:txBody>
          <a:bodyPr wrap="square" lIns="0" tIns="0" rIns="0" bIns="0" rtlCol="0" anchor="t"/>
          <a:lstStyle/>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Hallucination occurs when an AI generates content that is factually incorrect, fabricated, or nonsensical — but presents it with complete confidence and no indication of uncertainty.</a:t>
            </a:r>
            <a:endParaRPr lang="en-US" sz="1400" dirty="0"/>
          </a:p>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It happens because LLMs are optimized to produce fluent, coherent text based on pattern matching — not to verify factual accuracy against an external ground truth.</a:t>
            </a:r>
            <a:endParaRPr lang="en-US" sz="1400" dirty="0"/>
          </a:p>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Common hallucination risks for marketers: invented statistics, false product claims, fabricated competitor information, incorrect legal statements, and non-existent citations or sources.</a:t>
            </a:r>
            <a:endParaRPr lang="en-US" sz="1400" dirty="0"/>
          </a:p>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How to mitigate: always fact-check AI-generated claims before publication; use retrieval-augmented generation (RAG) to ground AI in verified data sources; ask AI to cite its reasoning; run outputs through a legal/compliance review for regulated industries.</a:t>
            </a:r>
            <a:endParaRPr lang="en-US" sz="1400" dirty="0"/>
          </a:p>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The Human-in-the-Loop principle: Every AI output in your marketing workflow should have a human checkpoint before it reaches customers, especially for factual, legal, or brand-sensitive content.</a:t>
            </a:r>
            <a:endParaRPr lang="en-US" sz="1400" dirty="0"/>
          </a:p>
        </p:txBody>
      </p:sp>
      <p:sp>
        <p:nvSpPr>
          <p:cNvPr id="5" name="Text 3"/>
          <p:cNvSpPr/>
          <p:nvPr/>
        </p:nvSpPr>
        <p:spPr>
          <a:xfrm>
            <a:off x="365760" y="4663440"/>
            <a:ext cx="8412480" cy="365760"/>
          </a:xfrm>
          <a:prstGeom prst="rect">
            <a:avLst/>
          </a:prstGeom>
          <a:noFill/>
          <a:ln/>
        </p:spPr>
        <p:txBody>
          <a:bodyPr wrap="square" lIns="0" tIns="0" rIns="0" bIns="0" rtlCol="0" anchor="ctr"/>
          <a:lstStyle/>
          <a:p>
            <a:pPr marL="0" indent="0">
              <a:buNone/>
            </a:pPr>
            <a:r>
              <a:rPr lang="en-US" sz="1100" i="1" dirty="0">
                <a:solidFill>
                  <a:srgbClr val="94A3B8"/>
                </a:solidFill>
                <a:latin typeface="Calibri" pitchFamily="34" charset="0"/>
                <a:ea typeface="Calibri" pitchFamily="34" charset="-122"/>
                <a:cs typeface="Calibri" pitchFamily="34" charset="-120"/>
              </a:rPr>
              <a:t>Hallucination is not a bug to be fixed — it is an inherent characteristic of probabilistic language models. Plan your workflows accordingly.</a:t>
            </a:r>
            <a:endParaRPr lang="en-US" sz="11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594360"/>
          </a:xfrm>
          <a:prstGeom prst="rect">
            <a:avLst/>
          </a:prstGeom>
          <a:noFill/>
          <a:ln/>
        </p:spPr>
        <p:txBody>
          <a:bodyPr wrap="square" lIns="0" tIns="0" rIns="0" bIns="0" rtlCol="0" anchor="ctr"/>
          <a:lstStyle/>
          <a:p>
            <a:pPr marL="0" indent="0">
              <a:buNone/>
            </a:pPr>
            <a:r>
              <a:rPr lang="en-US" sz="2400" b="1" dirty="0">
                <a:solidFill>
                  <a:srgbClr val="0D1B40"/>
                </a:solidFill>
                <a:latin typeface="Calibri" pitchFamily="34" charset="0"/>
                <a:ea typeface="Calibri" pitchFamily="34" charset="-122"/>
                <a:cs typeface="Calibri" pitchFamily="34" charset="-120"/>
              </a:rPr>
              <a:t>The Marketer's Tech Stack: From SaaS to AI-Native</a:t>
            </a:r>
            <a:endParaRPr lang="en-US" sz="2400" dirty="0"/>
          </a:p>
        </p:txBody>
      </p:sp>
      <p:graphicFrame>
        <p:nvGraphicFramePr>
          <p:cNvPr id="24" name="Table 0"/>
          <p:cNvGraphicFramePr>
            <a:graphicFrameLocks noGrp="1"/>
          </p:cNvGraphicFramePr>
          <p:nvPr>
            <p:extLst>
              <p:ext uri="{D42A27DB-BD31-4B8C-83A1-F6EECF244321}">
                <p14:modId xmlns:p14="http://schemas.microsoft.com/office/powerpoint/2010/main" val="1579011935"/>
              </p:ext>
            </p:extLst>
          </p:nvPr>
        </p:nvGraphicFramePr>
        <p:xfrm>
          <a:off x="274320" y="960120"/>
          <a:ext cx="8595360" cy="3474720"/>
        </p:xfrm>
        <a:graphic>
          <a:graphicData uri="http://schemas.openxmlformats.org/drawingml/2006/table">
            <a:tbl>
              <a:tblPr/>
              <a:tblGrid>
                <a:gridCol w="2011680">
                  <a:extLst>
                    <a:ext uri="{9D8B030D-6E8A-4147-A177-3AD203B41FA5}">
                      <a16:colId xmlns:a16="http://schemas.microsoft.com/office/drawing/2014/main" val="20000"/>
                    </a:ext>
                  </a:extLst>
                </a:gridCol>
                <a:gridCol w="4206240">
                  <a:extLst>
                    <a:ext uri="{9D8B030D-6E8A-4147-A177-3AD203B41FA5}">
                      <a16:colId xmlns:a16="http://schemas.microsoft.com/office/drawing/2014/main" val="20001"/>
                    </a:ext>
                  </a:extLst>
                </a:gridCol>
                <a:gridCol w="2377440">
                  <a:extLst>
                    <a:ext uri="{9D8B030D-6E8A-4147-A177-3AD203B41FA5}">
                      <a16:colId xmlns:a16="http://schemas.microsoft.com/office/drawing/2014/main" val="20002"/>
                    </a:ext>
                  </a:extLst>
                </a:gridCol>
              </a:tblGrid>
              <a:tr h="694944">
                <a:tc>
                  <a:txBody>
                    <a:bodyPr/>
                    <a:lstStyle/>
                    <a:p>
                      <a:pPr marL="0" indent="0">
                        <a:buNone/>
                      </a:pPr>
                      <a:r>
                        <a:rPr lang="en-US" sz="1300" b="1" dirty="0">
                          <a:solidFill>
                            <a:srgbClr val="FFFFFF"/>
                          </a:solidFill>
                        </a:rPr>
                        <a:t>Era</a:t>
                      </a:r>
                      <a:endParaRPr lang="en-US" sz="1300" dirty="0"/>
                    </a:p>
                  </a:txBody>
                  <a:tcP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E2E8F0"/>
                      </a:solidFill>
                      <a:prstDash val="solid"/>
                      <a:round/>
                      <a:headEnd type="none" w="med" len="med"/>
                      <a:tailEnd type="none" w="med" len="med"/>
                    </a:lnT>
                    <a:lnB w="12700" cap="flat" cmpd="sng" algn="ctr">
                      <a:solidFill>
                        <a:srgbClr val="E2E8F0"/>
                      </a:solidFill>
                      <a:prstDash val="solid"/>
                      <a:round/>
                      <a:headEnd type="none" w="med" len="med"/>
                      <a:tailEnd type="none" w="med" len="med"/>
                    </a:lnB>
                    <a:solidFill>
                      <a:srgbClr val="0D1B40"/>
                    </a:solidFill>
                  </a:tcPr>
                </a:tc>
                <a:tc>
                  <a:txBody>
                    <a:bodyPr/>
                    <a:lstStyle/>
                    <a:p>
                      <a:pPr marL="0" indent="0">
                        <a:buNone/>
                      </a:pPr>
                      <a:r>
                        <a:rPr lang="en-US" sz="1300" b="1" dirty="0">
                          <a:solidFill>
                            <a:srgbClr val="FFFFFF"/>
                          </a:solidFill>
                        </a:rPr>
                        <a:t>Key Tools</a:t>
                      </a:r>
                      <a:endParaRPr lang="en-US" sz="1300" dirty="0"/>
                    </a:p>
                  </a:txBody>
                  <a:tcP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E2E8F0"/>
                      </a:solidFill>
                      <a:prstDash val="solid"/>
                      <a:round/>
                      <a:headEnd type="none" w="med" len="med"/>
                      <a:tailEnd type="none" w="med" len="med"/>
                    </a:lnT>
                    <a:lnB w="12700" cap="flat" cmpd="sng" algn="ctr">
                      <a:solidFill>
                        <a:srgbClr val="E2E8F0"/>
                      </a:solidFill>
                      <a:prstDash val="solid"/>
                      <a:round/>
                      <a:headEnd type="none" w="med" len="med"/>
                      <a:tailEnd type="none" w="med" len="med"/>
                    </a:lnB>
                    <a:solidFill>
                      <a:srgbClr val="0D1B40"/>
                    </a:solidFill>
                  </a:tcPr>
                </a:tc>
                <a:tc>
                  <a:txBody>
                    <a:bodyPr/>
                    <a:lstStyle/>
                    <a:p>
                      <a:pPr marL="0" indent="0">
                        <a:buNone/>
                      </a:pPr>
                      <a:r>
                        <a:rPr lang="en-US" sz="1300" b="1" dirty="0">
                          <a:solidFill>
                            <a:srgbClr val="FFFFFF"/>
                          </a:solidFill>
                        </a:rPr>
                        <a:t>Core Capability</a:t>
                      </a:r>
                      <a:endParaRPr lang="en-US" sz="1300" dirty="0"/>
                    </a:p>
                  </a:txBody>
                  <a:tcP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E2E8F0"/>
                      </a:solidFill>
                      <a:prstDash val="solid"/>
                      <a:round/>
                      <a:headEnd type="none" w="med" len="med"/>
                      <a:tailEnd type="none" w="med" len="med"/>
                    </a:lnT>
                    <a:lnB w="12700" cap="flat" cmpd="sng" algn="ctr">
                      <a:solidFill>
                        <a:srgbClr val="E2E8F0"/>
                      </a:solidFill>
                      <a:prstDash val="solid"/>
                      <a:round/>
                      <a:headEnd type="none" w="med" len="med"/>
                      <a:tailEnd type="none" w="med" len="med"/>
                    </a:lnB>
                    <a:solidFill>
                      <a:srgbClr val="0D1B40"/>
                    </a:solidFill>
                  </a:tcPr>
                </a:tc>
                <a:extLst>
                  <a:ext uri="{0D108BD9-81ED-4DB2-BD59-A6C34878D82A}">
                    <a16:rowId xmlns:a16="http://schemas.microsoft.com/office/drawing/2014/main" val="10000"/>
                  </a:ext>
                </a:extLst>
              </a:tr>
              <a:tr h="694944">
                <a:tc>
                  <a:txBody>
                    <a:bodyPr/>
                    <a:lstStyle/>
                    <a:p>
                      <a:pPr marL="0" indent="0">
                        <a:buNone/>
                      </a:pPr>
                      <a:r>
                        <a:rPr lang="en-US" sz="1300" dirty="0">
                          <a:solidFill>
                            <a:srgbClr val="000000"/>
                          </a:solidFill>
                        </a:rPr>
                        <a:t>Web 1.0 Era</a:t>
                      </a:r>
                      <a:endParaRPr lang="en-US" sz="1300" dirty="0"/>
                    </a:p>
                  </a:txBody>
                  <a:tcP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E2E8F0"/>
                      </a:solidFill>
                      <a:prstDash val="solid"/>
                      <a:round/>
                      <a:headEnd type="none" w="med" len="med"/>
                      <a:tailEnd type="none" w="med" len="med"/>
                    </a:lnT>
                    <a:lnB w="12700" cap="flat" cmpd="sng" algn="ctr">
                      <a:solidFill>
                        <a:srgbClr val="E2E8F0"/>
                      </a:solidFill>
                      <a:prstDash val="solid"/>
                      <a:round/>
                      <a:headEnd type="none" w="med" len="med"/>
                      <a:tailEnd type="none" w="med" len="med"/>
                    </a:lnB>
                  </a:tcPr>
                </a:tc>
                <a:tc>
                  <a:txBody>
                    <a:bodyPr/>
                    <a:lstStyle/>
                    <a:p>
                      <a:pPr marL="0" indent="0">
                        <a:buNone/>
                      </a:pPr>
                      <a:r>
                        <a:rPr lang="en-US" sz="1300" dirty="0">
                          <a:solidFill>
                            <a:srgbClr val="000000"/>
                          </a:solidFill>
                        </a:rPr>
                        <a:t>Static websites, email blast tools, basic CRM</a:t>
                      </a:r>
                      <a:endParaRPr lang="en-US" sz="1300" dirty="0"/>
                    </a:p>
                  </a:txBody>
                  <a:tcP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E2E8F0"/>
                      </a:solidFill>
                      <a:prstDash val="solid"/>
                      <a:round/>
                      <a:headEnd type="none" w="med" len="med"/>
                      <a:tailEnd type="none" w="med" len="med"/>
                    </a:lnT>
                    <a:lnB w="12700" cap="flat" cmpd="sng" algn="ctr">
                      <a:solidFill>
                        <a:srgbClr val="E2E8F0"/>
                      </a:solidFill>
                      <a:prstDash val="solid"/>
                      <a:round/>
                      <a:headEnd type="none" w="med" len="med"/>
                      <a:tailEnd type="none" w="med" len="med"/>
                    </a:lnB>
                  </a:tcPr>
                </a:tc>
                <a:tc>
                  <a:txBody>
                    <a:bodyPr/>
                    <a:lstStyle/>
                    <a:p>
                      <a:pPr marL="0" indent="0">
                        <a:buNone/>
                      </a:pPr>
                      <a:r>
                        <a:rPr lang="en-US" sz="1300" dirty="0">
                          <a:solidFill>
                            <a:srgbClr val="000000"/>
                          </a:solidFill>
                        </a:rPr>
                        <a:t>Broadcast to everyone</a:t>
                      </a:r>
                      <a:endParaRPr lang="en-US" sz="1300" dirty="0"/>
                    </a:p>
                  </a:txBody>
                  <a:tcP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E2E8F0"/>
                      </a:solidFill>
                      <a:prstDash val="solid"/>
                      <a:round/>
                      <a:headEnd type="none" w="med" len="med"/>
                      <a:tailEnd type="none" w="med" len="med"/>
                    </a:lnT>
                    <a:lnB w="12700" cap="flat" cmpd="sng" algn="ctr">
                      <a:solidFill>
                        <a:srgbClr val="E2E8F0"/>
                      </a:solidFill>
                      <a:prstDash val="solid"/>
                      <a:round/>
                      <a:headEnd type="none" w="med" len="med"/>
                      <a:tailEnd type="none" w="med" len="med"/>
                    </a:lnB>
                  </a:tcPr>
                </a:tc>
                <a:extLst>
                  <a:ext uri="{0D108BD9-81ED-4DB2-BD59-A6C34878D82A}">
                    <a16:rowId xmlns:a16="http://schemas.microsoft.com/office/drawing/2014/main" val="10001"/>
                  </a:ext>
                </a:extLst>
              </a:tr>
              <a:tr h="694944">
                <a:tc>
                  <a:txBody>
                    <a:bodyPr/>
                    <a:lstStyle/>
                    <a:p>
                      <a:pPr marL="0" indent="0">
                        <a:buNone/>
                      </a:pPr>
                      <a:r>
                        <a:rPr lang="en-US" sz="1300" dirty="0">
                          <a:solidFill>
                            <a:srgbClr val="000000"/>
                          </a:solidFill>
                        </a:rPr>
                        <a:t>SaaS Era</a:t>
                      </a:r>
                      <a:endParaRPr lang="en-US" sz="1300" dirty="0"/>
                    </a:p>
                  </a:txBody>
                  <a:tcP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E2E8F0"/>
                      </a:solidFill>
                      <a:prstDash val="solid"/>
                      <a:round/>
                      <a:headEnd type="none" w="med" len="med"/>
                      <a:tailEnd type="none" w="med" len="med"/>
                    </a:lnT>
                    <a:lnB w="12700" cap="flat" cmpd="sng" algn="ctr">
                      <a:solidFill>
                        <a:srgbClr val="E2E8F0"/>
                      </a:solidFill>
                      <a:prstDash val="solid"/>
                      <a:round/>
                      <a:headEnd type="none" w="med" len="med"/>
                      <a:tailEnd type="none" w="med" len="med"/>
                    </a:lnB>
                  </a:tcPr>
                </a:tc>
                <a:tc>
                  <a:txBody>
                    <a:bodyPr/>
                    <a:lstStyle/>
                    <a:p>
                      <a:pPr marL="0" indent="0">
                        <a:buNone/>
                      </a:pPr>
                      <a:r>
                        <a:rPr lang="en-US" sz="1300" dirty="0">
                          <a:solidFill>
                            <a:srgbClr val="000000"/>
                          </a:solidFill>
                        </a:rPr>
                        <a:t>HubSpot, Salesforce, Google Analytics, Marketo</a:t>
                      </a:r>
                      <a:endParaRPr lang="en-US" sz="1300" dirty="0"/>
                    </a:p>
                  </a:txBody>
                  <a:tcP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E2E8F0"/>
                      </a:solidFill>
                      <a:prstDash val="solid"/>
                      <a:round/>
                      <a:headEnd type="none" w="med" len="med"/>
                      <a:tailEnd type="none" w="med" len="med"/>
                    </a:lnT>
                    <a:lnB w="12700" cap="flat" cmpd="sng" algn="ctr">
                      <a:solidFill>
                        <a:srgbClr val="E2E8F0"/>
                      </a:solidFill>
                      <a:prstDash val="solid"/>
                      <a:round/>
                      <a:headEnd type="none" w="med" len="med"/>
                      <a:tailEnd type="none" w="med" len="med"/>
                    </a:lnB>
                  </a:tcPr>
                </a:tc>
                <a:tc>
                  <a:txBody>
                    <a:bodyPr/>
                    <a:lstStyle/>
                    <a:p>
                      <a:pPr marL="0" indent="0">
                        <a:buNone/>
                      </a:pPr>
                      <a:r>
                        <a:rPr lang="en-US" sz="1300" dirty="0">
                          <a:solidFill>
                            <a:srgbClr val="000000"/>
                          </a:solidFill>
                        </a:rPr>
                        <a:t>Segment and automate</a:t>
                      </a:r>
                      <a:endParaRPr lang="en-US" sz="1300" dirty="0"/>
                    </a:p>
                  </a:txBody>
                  <a:tcP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E2E8F0"/>
                      </a:solidFill>
                      <a:prstDash val="solid"/>
                      <a:round/>
                      <a:headEnd type="none" w="med" len="med"/>
                      <a:tailEnd type="none" w="med" len="med"/>
                    </a:lnT>
                    <a:lnB w="12700" cap="flat" cmpd="sng" algn="ctr">
                      <a:solidFill>
                        <a:srgbClr val="E2E8F0"/>
                      </a:solidFill>
                      <a:prstDash val="solid"/>
                      <a:round/>
                      <a:headEnd type="none" w="med" len="med"/>
                      <a:tailEnd type="none" w="med" len="med"/>
                    </a:lnB>
                  </a:tcPr>
                </a:tc>
                <a:extLst>
                  <a:ext uri="{0D108BD9-81ED-4DB2-BD59-A6C34878D82A}">
                    <a16:rowId xmlns:a16="http://schemas.microsoft.com/office/drawing/2014/main" val="10002"/>
                  </a:ext>
                </a:extLst>
              </a:tr>
              <a:tr h="694944">
                <a:tc>
                  <a:txBody>
                    <a:bodyPr/>
                    <a:lstStyle/>
                    <a:p>
                      <a:pPr marL="0" indent="0">
                        <a:buNone/>
                      </a:pPr>
                      <a:r>
                        <a:rPr lang="en-US" sz="1300" dirty="0">
                          <a:solidFill>
                            <a:srgbClr val="000000"/>
                          </a:solidFill>
                        </a:rPr>
                        <a:t>Data Era</a:t>
                      </a:r>
                      <a:endParaRPr lang="en-US" sz="1300" dirty="0"/>
                    </a:p>
                  </a:txBody>
                  <a:tcP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E2E8F0"/>
                      </a:solidFill>
                      <a:prstDash val="solid"/>
                      <a:round/>
                      <a:headEnd type="none" w="med" len="med"/>
                      <a:tailEnd type="none" w="med" len="med"/>
                    </a:lnT>
                    <a:lnB w="12700" cap="flat" cmpd="sng" algn="ctr">
                      <a:solidFill>
                        <a:srgbClr val="E2E8F0"/>
                      </a:solidFill>
                      <a:prstDash val="solid"/>
                      <a:round/>
                      <a:headEnd type="none" w="med" len="med"/>
                      <a:tailEnd type="none" w="med" len="med"/>
                    </a:lnB>
                  </a:tcPr>
                </a:tc>
                <a:tc>
                  <a:txBody>
                    <a:bodyPr/>
                    <a:lstStyle/>
                    <a:p>
                      <a:pPr marL="0" indent="0">
                        <a:buNone/>
                      </a:pPr>
                      <a:r>
                        <a:rPr lang="en-US" sz="1300" dirty="0">
                          <a:solidFill>
                            <a:srgbClr val="000000"/>
                          </a:solidFill>
                        </a:rPr>
                        <a:t>CDPs, DMP, attribution tools, A/B testing platforms</a:t>
                      </a:r>
                      <a:endParaRPr lang="en-US" sz="1300" dirty="0"/>
                    </a:p>
                  </a:txBody>
                  <a:tcP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E2E8F0"/>
                      </a:solidFill>
                      <a:prstDash val="solid"/>
                      <a:round/>
                      <a:headEnd type="none" w="med" len="med"/>
                      <a:tailEnd type="none" w="med" len="med"/>
                    </a:lnT>
                    <a:lnB w="12700" cap="flat" cmpd="sng" algn="ctr">
                      <a:solidFill>
                        <a:srgbClr val="E2E8F0"/>
                      </a:solidFill>
                      <a:prstDash val="solid"/>
                      <a:round/>
                      <a:headEnd type="none" w="med" len="med"/>
                      <a:tailEnd type="none" w="med" len="med"/>
                    </a:lnB>
                  </a:tcPr>
                </a:tc>
                <a:tc>
                  <a:txBody>
                    <a:bodyPr/>
                    <a:lstStyle/>
                    <a:p>
                      <a:pPr marL="0" indent="0">
                        <a:buNone/>
                      </a:pPr>
                      <a:r>
                        <a:rPr lang="en-US" sz="1300" dirty="0">
                          <a:solidFill>
                            <a:srgbClr val="000000"/>
                          </a:solidFill>
                        </a:rPr>
                        <a:t>Measure and optimize</a:t>
                      </a:r>
                      <a:endParaRPr lang="en-US" sz="1300" dirty="0"/>
                    </a:p>
                  </a:txBody>
                  <a:tcP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E2E8F0"/>
                      </a:solidFill>
                      <a:prstDash val="solid"/>
                      <a:round/>
                      <a:headEnd type="none" w="med" len="med"/>
                      <a:tailEnd type="none" w="med" len="med"/>
                    </a:lnT>
                    <a:lnB w="12700" cap="flat" cmpd="sng" algn="ctr">
                      <a:solidFill>
                        <a:srgbClr val="E2E8F0"/>
                      </a:solidFill>
                      <a:prstDash val="solid"/>
                      <a:round/>
                      <a:headEnd type="none" w="med" len="med"/>
                      <a:tailEnd type="none" w="med" len="med"/>
                    </a:lnB>
                  </a:tcPr>
                </a:tc>
                <a:extLst>
                  <a:ext uri="{0D108BD9-81ED-4DB2-BD59-A6C34878D82A}">
                    <a16:rowId xmlns:a16="http://schemas.microsoft.com/office/drawing/2014/main" val="10003"/>
                  </a:ext>
                </a:extLst>
              </a:tr>
              <a:tr h="694944">
                <a:tc>
                  <a:txBody>
                    <a:bodyPr/>
                    <a:lstStyle/>
                    <a:p>
                      <a:pPr marL="0" indent="0">
                        <a:buNone/>
                      </a:pPr>
                      <a:r>
                        <a:rPr lang="en-US" sz="1300" dirty="0">
                          <a:solidFill>
                            <a:srgbClr val="000000"/>
                          </a:solidFill>
                        </a:rPr>
                        <a:t>AI-Native Era</a:t>
                      </a:r>
                      <a:endParaRPr lang="en-US" sz="1300" dirty="0"/>
                    </a:p>
                  </a:txBody>
                  <a:tcP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E2E8F0"/>
                      </a:solidFill>
                      <a:prstDash val="solid"/>
                      <a:round/>
                      <a:headEnd type="none" w="med" len="med"/>
                      <a:tailEnd type="none" w="med" len="med"/>
                    </a:lnT>
                    <a:lnB w="12700" cap="flat" cmpd="sng" algn="ctr">
                      <a:solidFill>
                        <a:srgbClr val="E2E8F0"/>
                      </a:solidFill>
                      <a:prstDash val="solid"/>
                      <a:round/>
                      <a:headEnd type="none" w="med" len="med"/>
                      <a:tailEnd type="none" w="med" len="med"/>
                    </a:lnB>
                  </a:tcPr>
                </a:tc>
                <a:tc>
                  <a:txBody>
                    <a:bodyPr/>
                    <a:lstStyle/>
                    <a:p>
                      <a:pPr marL="0" indent="0">
                        <a:buNone/>
                      </a:pPr>
                      <a:r>
                        <a:rPr lang="en-US" sz="1300" dirty="0">
                          <a:solidFill>
                            <a:srgbClr val="000000"/>
                          </a:solidFill>
                        </a:rPr>
                        <a:t>ChatGPT, Claude, Jasper, Persado, Albert.ai, Pega</a:t>
                      </a:r>
                      <a:endParaRPr lang="en-US" sz="1300" dirty="0"/>
                    </a:p>
                  </a:txBody>
                  <a:tcP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E2E8F0"/>
                      </a:solidFill>
                      <a:prstDash val="solid"/>
                      <a:round/>
                      <a:headEnd type="none" w="med" len="med"/>
                      <a:tailEnd type="none" w="med" len="med"/>
                    </a:lnT>
                    <a:lnB w="12700" cap="flat" cmpd="sng" algn="ctr">
                      <a:solidFill>
                        <a:srgbClr val="E2E8F0"/>
                      </a:solidFill>
                      <a:prstDash val="solid"/>
                      <a:round/>
                      <a:headEnd type="none" w="med" len="med"/>
                      <a:tailEnd type="none" w="med" len="med"/>
                    </a:lnB>
                  </a:tcPr>
                </a:tc>
                <a:tc>
                  <a:txBody>
                    <a:bodyPr/>
                    <a:lstStyle/>
                    <a:p>
                      <a:pPr marL="0" indent="0">
                        <a:buNone/>
                      </a:pPr>
                      <a:r>
                        <a:rPr lang="en-US" sz="1300" dirty="0">
                          <a:solidFill>
                            <a:srgbClr val="000000"/>
                          </a:solidFill>
                        </a:rPr>
                        <a:t>Predict, personalize, generate</a:t>
                      </a:r>
                      <a:endParaRPr lang="en-US" sz="1300" dirty="0"/>
                    </a:p>
                  </a:txBody>
                  <a:tcPr>
                    <a:lnL w="12700" cap="flat" cmpd="sng" algn="ctr">
                      <a:solidFill>
                        <a:srgbClr val="E2E8F0"/>
                      </a:solidFill>
                      <a:prstDash val="solid"/>
                      <a:round/>
                      <a:headEnd type="none" w="med" len="med"/>
                      <a:tailEnd type="none" w="med" len="med"/>
                    </a:lnL>
                    <a:lnR w="12700" cap="flat" cmpd="sng" algn="ctr">
                      <a:solidFill>
                        <a:srgbClr val="E2E8F0"/>
                      </a:solidFill>
                      <a:prstDash val="solid"/>
                      <a:round/>
                      <a:headEnd type="none" w="med" len="med"/>
                      <a:tailEnd type="none" w="med" len="med"/>
                    </a:lnR>
                    <a:lnT w="12700" cap="flat" cmpd="sng" algn="ctr">
                      <a:solidFill>
                        <a:srgbClr val="E2E8F0"/>
                      </a:solidFill>
                      <a:prstDash val="solid"/>
                      <a:round/>
                      <a:headEnd type="none" w="med" len="med"/>
                      <a:tailEnd type="none" w="med" len="med"/>
                    </a:lnT>
                    <a:lnB w="12700" cap="flat" cmpd="sng" algn="ctr">
                      <a:solidFill>
                        <a:srgbClr val="E2E8F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5" name="Text 2"/>
          <p:cNvSpPr/>
          <p:nvPr/>
        </p:nvSpPr>
        <p:spPr>
          <a:xfrm>
            <a:off x="274320" y="4572000"/>
            <a:ext cx="8595360" cy="411480"/>
          </a:xfrm>
          <a:prstGeom prst="rect">
            <a:avLst/>
          </a:prstGeom>
          <a:noFill/>
          <a:ln/>
        </p:spPr>
        <p:txBody>
          <a:bodyPr wrap="square" lIns="0" tIns="0" rIns="0" bIns="0" rtlCol="0" anchor="ctr"/>
          <a:lstStyle/>
          <a:p>
            <a:pPr marL="0" indent="0">
              <a:buNone/>
            </a:pPr>
            <a:r>
              <a:rPr lang="en-US" sz="1200" i="1" dirty="0">
                <a:solidFill>
                  <a:srgbClr val="1E293B"/>
                </a:solidFill>
                <a:latin typeface="Calibri" pitchFamily="34" charset="0"/>
                <a:ea typeface="Calibri" pitchFamily="34" charset="-122"/>
                <a:cs typeface="Calibri" pitchFamily="34" charset="-120"/>
              </a:rPr>
              <a:t>We are now in the AI-Native Era. The question is not whether to adopt AI — it is how fast and how strategically.</a:t>
            </a:r>
            <a:endParaRPr lang="en-US" sz="1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Core Tool: ChatGPT (OpenAI)</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ChatGPT, developed by OpenAI, is the most widely adopted AI assistant in marketing organizations worldwide. Built on the GPT-4 family of large language models, it excels at general-purpose reasoning, structured writing, coding assistance, and multi-step conversational problem-solving.</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For marketers, ChatGPT is best deployed for: brainstorming campaign concepts, drafting initial copy across formats (emails, landing pages, ad copy, social captions), building structured content frameworks, conducting lightweight research synthesis, and generating strategic frameworks for presentations.</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Key limitations to know: ChatGPT has a knowledge cutoff date, meaning it lacks awareness of recent events. Its web browsing capability (in GPT-4o) helps but is not infallible. Always verify data-dependent outputs. OpenAI offers enterprise tiers with enhanced privacy protections — important for organizations that must avoid feeding proprietary data into shared model training.</a:t>
            </a:r>
            <a:endParaRPr lang="en-US" sz="13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Core Tool: Claude (Anthropic)</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Claude, developed by Anthropic with a core focus on AI safety and reliability, is particularly well-suited for marketing workflows requiring long-form writing, nuanced brand voice preservation, and document analysis. Claude 3 and Claude 3.5 Sonnet excel in tasks requiring careful reasoning and a more "human" stylistic tone.</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Marketing use cases where Claude performs exceptionally well include: analyzing lengthy brand guidelines and applying them to content generation, summarizing long competitive intelligence reports, drafting RFP responses and agency briefs, processing and synthesizing customer interview transcripts, and producing editorial content that requires a consistent, sophisticated voice.</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Anthropic's Constitutional AI approach — training the model to be helpful, harmless, and honest — makes Claude a strong choice for organizations where brand safety and content reliability are top priorities. Its 200,000-token context window (one of the longest available) makes it ideal for analyzing large marketing datasets and lengthy documents in a single session.</a:t>
            </a:r>
            <a:endParaRPr lang="en-US" sz="13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640080"/>
          </a:xfrm>
          <a:prstGeom prst="rect">
            <a:avLst/>
          </a:prstGeom>
          <a:noFill/>
          <a:ln/>
        </p:spPr>
        <p:txBody>
          <a:bodyPr wrap="square" lIns="0" tIns="0" rIns="0" bIns="0" rtlCol="0" anchor="ctr"/>
          <a:lstStyle/>
          <a:p>
            <a:pPr marL="0" indent="0">
              <a:buNone/>
            </a:pPr>
            <a:r>
              <a:rPr lang="en-US" sz="2400" b="1" dirty="0">
                <a:solidFill>
                  <a:srgbClr val="0D1B40"/>
                </a:solidFill>
                <a:latin typeface="Calibri" pitchFamily="34" charset="0"/>
                <a:ea typeface="Calibri" pitchFamily="34" charset="-122"/>
                <a:cs typeface="Calibri" pitchFamily="34" charset="-120"/>
              </a:rPr>
              <a:t>Visual AI Tools: Midjourney, DALL-E, and Adobe Firefly</a:t>
            </a:r>
            <a:endParaRPr lang="en-US" sz="2400" dirty="0"/>
          </a:p>
        </p:txBody>
      </p:sp>
      <p:sp>
        <p:nvSpPr>
          <p:cNvPr id="4" name="Shape 2"/>
          <p:cNvSpPr/>
          <p:nvPr/>
        </p:nvSpPr>
        <p:spPr>
          <a:xfrm>
            <a:off x="228600" y="960120"/>
            <a:ext cx="4114800" cy="3886200"/>
          </a:xfrm>
          <a:prstGeom prst="rect">
            <a:avLst/>
          </a:prstGeom>
          <a:solidFill>
            <a:srgbClr val="FFFFFF"/>
          </a:solidFill>
          <a:ln w="12700">
            <a:solidFill>
              <a:srgbClr val="E2E8F0"/>
            </a:solidFill>
            <a:prstDash val="solid"/>
          </a:ln>
        </p:spPr>
      </p:sp>
      <p:sp>
        <p:nvSpPr>
          <p:cNvPr id="5" name="Shape 3"/>
          <p:cNvSpPr/>
          <p:nvPr/>
        </p:nvSpPr>
        <p:spPr>
          <a:xfrm>
            <a:off x="228600" y="960120"/>
            <a:ext cx="4114800" cy="54864"/>
          </a:xfrm>
          <a:prstGeom prst="rect">
            <a:avLst/>
          </a:prstGeom>
          <a:solidFill>
            <a:srgbClr val="0D9488"/>
          </a:solidFill>
          <a:ln w="12700">
            <a:solidFill>
              <a:srgbClr val="0D9488"/>
            </a:solidFill>
            <a:prstDash val="solid"/>
          </a:ln>
        </p:spPr>
      </p:sp>
      <p:sp>
        <p:nvSpPr>
          <p:cNvPr id="6" name="Text 4"/>
          <p:cNvSpPr/>
          <p:nvPr/>
        </p:nvSpPr>
        <p:spPr>
          <a:xfrm>
            <a:off x="411480" y="1051560"/>
            <a:ext cx="3749040" cy="457200"/>
          </a:xfrm>
          <a:prstGeom prst="rect">
            <a:avLst/>
          </a:prstGeom>
          <a:noFill/>
          <a:ln/>
        </p:spPr>
        <p:txBody>
          <a:bodyPr wrap="square" lIns="0" tIns="0" rIns="0" bIns="0" rtlCol="0" anchor="ctr"/>
          <a:lstStyle/>
          <a:p>
            <a:pPr marL="0" indent="0">
              <a:buNone/>
            </a:pPr>
            <a:r>
              <a:rPr lang="en-US" sz="1400" b="1" dirty="0">
                <a:solidFill>
                  <a:srgbClr val="1A3A8F"/>
                </a:solidFill>
                <a:latin typeface="Calibri" pitchFamily="34" charset="0"/>
                <a:ea typeface="Calibri" pitchFamily="34" charset="-122"/>
                <a:cs typeface="Calibri" pitchFamily="34" charset="-120"/>
              </a:rPr>
              <a:t>Midjourney</a:t>
            </a:r>
            <a:endParaRPr lang="en-US" sz="1400" dirty="0"/>
          </a:p>
        </p:txBody>
      </p:sp>
      <p:sp>
        <p:nvSpPr>
          <p:cNvPr id="7" name="Text 5"/>
          <p:cNvSpPr/>
          <p:nvPr/>
        </p:nvSpPr>
        <p:spPr>
          <a:xfrm>
            <a:off x="411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Best-in-class for stylized, editorial, and conceptual imagery</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Operated via Discord interface — unique workflow vs. standard web apps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Excels at mood boards, campaign concept visualization, and brand photography alternatives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Version 6 produces photorealistic outputs competitive with stock photography</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Best for: Creative agencies, brand teams, campaign ideation</a:t>
            </a:r>
            <a:endParaRPr lang="en-US" sz="1300" dirty="0"/>
          </a:p>
        </p:txBody>
      </p:sp>
      <p:sp>
        <p:nvSpPr>
          <p:cNvPr id="8" name="Shape 6"/>
          <p:cNvSpPr/>
          <p:nvPr/>
        </p:nvSpPr>
        <p:spPr>
          <a:xfrm>
            <a:off x="4800600" y="960120"/>
            <a:ext cx="4114800" cy="3886200"/>
          </a:xfrm>
          <a:prstGeom prst="rect">
            <a:avLst/>
          </a:prstGeom>
          <a:solidFill>
            <a:srgbClr val="FFFFFF"/>
          </a:solidFill>
          <a:ln w="12700">
            <a:solidFill>
              <a:srgbClr val="E2E8F0"/>
            </a:solidFill>
            <a:prstDash val="solid"/>
          </a:ln>
        </p:spPr>
      </p:sp>
      <p:sp>
        <p:nvSpPr>
          <p:cNvPr id="9" name="Shape 7"/>
          <p:cNvSpPr/>
          <p:nvPr/>
        </p:nvSpPr>
        <p:spPr>
          <a:xfrm>
            <a:off x="4800600" y="960120"/>
            <a:ext cx="4114800" cy="54864"/>
          </a:xfrm>
          <a:prstGeom prst="rect">
            <a:avLst/>
          </a:prstGeom>
          <a:solidFill>
            <a:srgbClr val="0D9488"/>
          </a:solidFill>
          <a:ln w="12700">
            <a:solidFill>
              <a:srgbClr val="0D9488"/>
            </a:solidFill>
            <a:prstDash val="solid"/>
          </a:ln>
        </p:spPr>
      </p:sp>
      <p:sp>
        <p:nvSpPr>
          <p:cNvPr id="10" name="Text 8"/>
          <p:cNvSpPr/>
          <p:nvPr/>
        </p:nvSpPr>
        <p:spPr>
          <a:xfrm>
            <a:off x="4983480" y="1051560"/>
            <a:ext cx="3749040" cy="457200"/>
          </a:xfrm>
          <a:prstGeom prst="rect">
            <a:avLst/>
          </a:prstGeom>
          <a:noFill/>
          <a:ln/>
        </p:spPr>
        <p:txBody>
          <a:bodyPr wrap="square" lIns="0" tIns="0" rIns="0" bIns="0" rtlCol="0" anchor="ctr"/>
          <a:lstStyle/>
          <a:p>
            <a:pPr marL="0" indent="0">
              <a:buNone/>
            </a:pPr>
            <a:r>
              <a:rPr lang="en-US" sz="1400" b="1" dirty="0">
                <a:solidFill>
                  <a:srgbClr val="1A3A8F"/>
                </a:solidFill>
                <a:latin typeface="Calibri" pitchFamily="34" charset="0"/>
                <a:ea typeface="Calibri" pitchFamily="34" charset="-122"/>
                <a:cs typeface="Calibri" pitchFamily="34" charset="-120"/>
              </a:rPr>
              <a:t>DALL-E 3 / Adobe Firefly</a:t>
            </a:r>
            <a:endParaRPr lang="en-US" sz="1400" dirty="0"/>
          </a:p>
        </p:txBody>
      </p:sp>
      <p:sp>
        <p:nvSpPr>
          <p:cNvPr id="11" name="Text 9"/>
          <p:cNvSpPr/>
          <p:nvPr/>
        </p:nvSpPr>
        <p:spPr>
          <a:xfrm>
            <a:off x="4983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DALL-E 3 (OpenAI) integrates directly into ChatGPT for seamless text-to-image workflows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Adobe Firefly is trained exclusively on licensed content — strongest legal standing for commercial use</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Firefly integrates natively with Photoshop, Illustrator, and Adobe Express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Best for: Marketing teams already in the Adobe ecosystem needing commercially safe assets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Sora (OpenAI) extends to video — early access, expect widespread adoption in 2025–2026</a:t>
            </a:r>
            <a:endParaRPr lang="en-US" sz="13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Core Tool: Gemini (Google DeepMind)</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Google Gemini — formerly known as Bard, and now the flagship AI system across Google's product ecosystem — is uniquely powerful for marketing teams already invested in Google Workspace. Gemini integrates directly with Gmail, Google Docs, Google Sheets, Google Slides, and Google Ads, making it the most embedded AI assistant for day-to-day marketing operations at many organizations.</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Gemini's multi-modal capabilities allow it to process text, images, video, code, and audio in a single session — the broadest input capability among major consumer AI platforms. For marketing teams analyzing YouTube performance data, cross-referencing Search trends, and drafting performance reports, Gemini offers a seamless integrated workflow that standalone tools cannot match.</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Key differentiator for paid search and SEO teams: Gemini has the tightest integration with Google Ads campaign management and Google Search Console, making it the most practical AI for marketers whose primary channel is search.</a:t>
            </a:r>
            <a:endParaRPr lang="en-US" sz="13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685800"/>
          </a:xfrm>
          <a:prstGeom prst="rect">
            <a:avLst/>
          </a:prstGeom>
          <a:noFill/>
          <a:ln/>
        </p:spPr>
        <p:txBody>
          <a:bodyPr wrap="square" lIns="0" tIns="0" rIns="0" bIns="0" rtlCol="0" anchor="ctr"/>
          <a:lstStyle/>
          <a:p>
            <a:pPr marL="0" indent="0">
              <a:buNone/>
            </a:pPr>
            <a:r>
              <a:rPr lang="en-US" sz="2600" b="1" dirty="0">
                <a:solidFill>
                  <a:srgbClr val="0D1B40"/>
                </a:solidFill>
                <a:latin typeface="Calibri" pitchFamily="34" charset="0"/>
                <a:ea typeface="Calibri" pitchFamily="34" charset="-122"/>
                <a:cs typeface="Calibri" pitchFamily="34" charset="-120"/>
              </a:rPr>
              <a:t>The Predictive Toolkit: Using AI to Forecast What Comes Next</a:t>
            </a:r>
            <a:endParaRPr lang="en-US" sz="2600" dirty="0"/>
          </a:p>
        </p:txBody>
      </p:sp>
      <p:sp>
        <p:nvSpPr>
          <p:cNvPr id="4" name="Text 2"/>
          <p:cNvSpPr/>
          <p:nvPr/>
        </p:nvSpPr>
        <p:spPr>
          <a:xfrm>
            <a:off x="457200" y="1005840"/>
            <a:ext cx="8229600" cy="3840480"/>
          </a:xfrm>
          <a:prstGeom prst="rect">
            <a:avLst/>
          </a:prstGeom>
          <a:noFill/>
          <a:ln/>
        </p:spPr>
        <p:txBody>
          <a:bodyPr wrap="square" lIns="0" tIns="0" rIns="0" bIns="0" rtlCol="0" anchor="t"/>
          <a:lstStyle/>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Predictive AI uses historical data to model the probability of future outcomes — and it is already embedded in many tools marketers use every day.</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Churn prediction models analyze behavioral signals (frequency of logins, recency of purchases, support ticket volume) to identify customers likely to cancel before they do — enabling proactive retention campaigns.</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Customer lifetime value (CLV) models predict the total revenue a customer will generate over their relationship with your brand, enabling smarter acquisition budget allocation.</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Propensity models rank prospects by their likelihood to convert on a specific offer — transforming how sales-qualified leads are prioritized in CRM pipelines.</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Predictive content analytics forecast which blog topics, ad formats, or email subject lines are most likely to drive engagement before you invest production resources.</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Leading platforms with embedded predictive AI: Salesforce Einstein, HubSpot AI, Adobe Sensei, and Klaviyo's predictive analytics suite.</a:t>
            </a:r>
            <a:endParaRPr lang="en-US" sz="1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365760" y="164592"/>
            <a:ext cx="8412480" cy="68580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The Generative Toolkit: Accelerating the "First Draft"</a:t>
            </a:r>
            <a:endParaRPr lang="en-US" sz="2600" dirty="0"/>
          </a:p>
        </p:txBody>
      </p:sp>
      <p:sp>
        <p:nvSpPr>
          <p:cNvPr id="4" name="Text 2"/>
          <p:cNvSpPr/>
          <p:nvPr/>
        </p:nvSpPr>
        <p:spPr>
          <a:xfrm>
            <a:off x="457200" y="1005840"/>
            <a:ext cx="8229600" cy="3840480"/>
          </a:xfrm>
          <a:prstGeom prst="rect">
            <a:avLst/>
          </a:prstGeom>
          <a:noFill/>
          <a:ln/>
        </p:spPr>
        <p:txBody>
          <a:bodyPr wrap="square" lIns="0" tIns="0" rIns="0" bIns="0" rtlCol="0" anchor="t"/>
          <a:lstStyle/>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Generative AI dramatically compresses the time between campaign brief and first draft — enabling marketing teams to produce more content with the same headcount, or redirect creative talent toward higher-value strategic work.</a:t>
            </a:r>
            <a:endParaRPr lang="en-US" sz="1400" dirty="0"/>
          </a:p>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Text generation: ChatGPT, Claude, and Jasper produce headlines, body copy, email sequences, SEO meta descriptions, and social content in seconds from a brief.</a:t>
            </a:r>
            <a:endParaRPr lang="en-US" sz="1400" dirty="0"/>
          </a:p>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Image generation: Midjourney, DALL-E 3, and Firefly generate on-brand concept visuals, product mockups, and lifestyle imagery without photoshoots.</a:t>
            </a:r>
            <a:endParaRPr lang="en-US" sz="1400" dirty="0"/>
          </a:p>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Video generation: Tools like HeyGen (AI-voiced spokesperson videos) and Sora (text-to-video) are transforming video production pipelines for brands.</a:t>
            </a:r>
            <a:endParaRPr lang="en-US" sz="1400" dirty="0"/>
          </a:p>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Audio &amp; Voice: ElevenLabs generates lifelike voiceovers and branded AI voices for ads, podcasts, and video narration at near-zero marginal cost.</a:t>
            </a:r>
            <a:endParaRPr lang="en-US" sz="1400" dirty="0"/>
          </a:p>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Critical workflow principle: Generative AI is a co-pilot, not a final author. All AI-generated content must pass through brand review, legal compliance check, and strategic alignment before publication.</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640080"/>
          </a:xfrm>
          <a:prstGeom prst="rect">
            <a:avLst/>
          </a:prstGeom>
          <a:noFill/>
          <a:ln/>
        </p:spPr>
        <p:txBody>
          <a:bodyPr wrap="square" lIns="0" tIns="0" rIns="0" bIns="0" rtlCol="0" anchor="ctr"/>
          <a:lstStyle/>
          <a:p>
            <a:pPr marL="0" indent="0">
              <a:buNone/>
            </a:pPr>
            <a:r>
              <a:rPr lang="en-US" sz="2800" b="1" dirty="0">
                <a:solidFill>
                  <a:srgbClr val="0D1B40"/>
                </a:solidFill>
                <a:latin typeface="Calibri" pitchFamily="34" charset="0"/>
                <a:ea typeface="Calibri" pitchFamily="34" charset="-122"/>
                <a:cs typeface="Calibri" pitchFamily="34" charset="-120"/>
              </a:rPr>
              <a:t>Today's Agenda</a:t>
            </a:r>
            <a:endParaRPr lang="en-US" sz="2800" dirty="0"/>
          </a:p>
        </p:txBody>
      </p:sp>
      <p:sp>
        <p:nvSpPr>
          <p:cNvPr id="4" name="Shape 2"/>
          <p:cNvSpPr/>
          <p:nvPr/>
        </p:nvSpPr>
        <p:spPr>
          <a:xfrm>
            <a:off x="274320" y="960120"/>
            <a:ext cx="1188720" cy="530352"/>
          </a:xfrm>
          <a:prstGeom prst="rect">
            <a:avLst/>
          </a:prstGeom>
          <a:solidFill>
            <a:srgbClr val="0D1B40"/>
          </a:solidFill>
          <a:ln w="12700">
            <a:solidFill>
              <a:srgbClr val="0D1B40"/>
            </a:solidFill>
            <a:prstDash val="solid"/>
          </a:ln>
        </p:spPr>
      </p:sp>
      <p:sp>
        <p:nvSpPr>
          <p:cNvPr id="5" name="Text 3"/>
          <p:cNvSpPr/>
          <p:nvPr/>
        </p:nvSpPr>
        <p:spPr>
          <a:xfrm>
            <a:off x="274320" y="1014984"/>
            <a:ext cx="1188720" cy="411480"/>
          </a:xfrm>
          <a:prstGeom prst="rect">
            <a:avLst/>
          </a:prstGeom>
          <a:noFill/>
          <a:ln/>
        </p:spPr>
        <p:txBody>
          <a:bodyPr wrap="square" lIns="0" tIns="0" rIns="0" bIns="0" rtlCol="0" anchor="ctr"/>
          <a:lstStyle/>
          <a:p>
            <a:pPr marL="0" indent="0" algn="ctr">
              <a:buNone/>
            </a:pPr>
            <a:r>
              <a:rPr lang="en-US" sz="1100" b="1" dirty="0">
                <a:solidFill>
                  <a:srgbClr val="0D9488"/>
                </a:solidFill>
                <a:latin typeface="Calibri" pitchFamily="34" charset="0"/>
                <a:ea typeface="Calibri" pitchFamily="34" charset="-122"/>
                <a:cs typeface="Calibri" pitchFamily="34" charset="-120"/>
              </a:rPr>
              <a:t>0:00 – 0:10</a:t>
            </a:r>
            <a:endParaRPr lang="en-US" sz="1100" dirty="0"/>
          </a:p>
        </p:txBody>
      </p:sp>
      <p:sp>
        <p:nvSpPr>
          <p:cNvPr id="6" name="Text 4"/>
          <p:cNvSpPr/>
          <p:nvPr/>
        </p:nvSpPr>
        <p:spPr>
          <a:xfrm>
            <a:off x="1600200" y="996696"/>
            <a:ext cx="2743200" cy="256032"/>
          </a:xfrm>
          <a:prstGeom prst="rect">
            <a:avLst/>
          </a:prstGeom>
          <a:noFill/>
          <a:ln/>
        </p:spPr>
        <p:txBody>
          <a:bodyPr wrap="square" lIns="0" tIns="0" rIns="0" bIns="0" rtlCol="0" anchor="ctr"/>
          <a:lstStyle/>
          <a:p>
            <a:pPr marL="0" indent="0">
              <a:buNone/>
            </a:pPr>
            <a:r>
              <a:rPr lang="en-US" sz="1300" b="1" dirty="0">
                <a:solidFill>
                  <a:srgbClr val="0D1B40"/>
                </a:solidFill>
                <a:latin typeface="Calibri" pitchFamily="34" charset="0"/>
                <a:ea typeface="Calibri" pitchFamily="34" charset="-122"/>
                <a:cs typeface="Calibri" pitchFamily="34" charset="-120"/>
              </a:rPr>
              <a:t>Introduction &amp; Objectives</a:t>
            </a:r>
            <a:endParaRPr lang="en-US" sz="1300" dirty="0"/>
          </a:p>
        </p:txBody>
      </p:sp>
      <p:sp>
        <p:nvSpPr>
          <p:cNvPr id="7" name="Text 5"/>
          <p:cNvSpPr/>
          <p:nvPr/>
        </p:nvSpPr>
        <p:spPr>
          <a:xfrm>
            <a:off x="1600200" y="1234440"/>
            <a:ext cx="7223760" cy="256032"/>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Welcome, speaker introduction, and setting the stage for AI in modern marketing.</a:t>
            </a:r>
            <a:endParaRPr lang="en-US" sz="1100" dirty="0"/>
          </a:p>
        </p:txBody>
      </p:sp>
      <p:sp>
        <p:nvSpPr>
          <p:cNvPr id="8" name="Shape 6"/>
          <p:cNvSpPr/>
          <p:nvPr/>
        </p:nvSpPr>
        <p:spPr>
          <a:xfrm>
            <a:off x="274320" y="1627632"/>
            <a:ext cx="1188720" cy="530352"/>
          </a:xfrm>
          <a:prstGeom prst="rect">
            <a:avLst/>
          </a:prstGeom>
          <a:solidFill>
            <a:srgbClr val="0D1B40"/>
          </a:solidFill>
          <a:ln w="12700">
            <a:solidFill>
              <a:srgbClr val="0D1B40"/>
            </a:solidFill>
            <a:prstDash val="solid"/>
          </a:ln>
        </p:spPr>
      </p:sp>
      <p:sp>
        <p:nvSpPr>
          <p:cNvPr id="9" name="Text 7"/>
          <p:cNvSpPr/>
          <p:nvPr/>
        </p:nvSpPr>
        <p:spPr>
          <a:xfrm>
            <a:off x="274320" y="1682496"/>
            <a:ext cx="1188720" cy="411480"/>
          </a:xfrm>
          <a:prstGeom prst="rect">
            <a:avLst/>
          </a:prstGeom>
          <a:noFill/>
          <a:ln/>
        </p:spPr>
        <p:txBody>
          <a:bodyPr wrap="square" lIns="0" tIns="0" rIns="0" bIns="0" rtlCol="0" anchor="ctr"/>
          <a:lstStyle/>
          <a:p>
            <a:pPr marL="0" indent="0" algn="ctr">
              <a:buNone/>
            </a:pPr>
            <a:r>
              <a:rPr lang="en-US" sz="1100" b="1" dirty="0">
                <a:solidFill>
                  <a:srgbClr val="0D9488"/>
                </a:solidFill>
                <a:latin typeface="Calibri" pitchFamily="34" charset="0"/>
                <a:ea typeface="Calibri" pitchFamily="34" charset="-122"/>
                <a:cs typeface="Calibri" pitchFamily="34" charset="-120"/>
              </a:rPr>
              <a:t>0:10 – 1:00</a:t>
            </a:r>
            <a:endParaRPr lang="en-US" sz="1100" dirty="0"/>
          </a:p>
        </p:txBody>
      </p:sp>
      <p:sp>
        <p:nvSpPr>
          <p:cNvPr id="10" name="Text 8"/>
          <p:cNvSpPr/>
          <p:nvPr/>
        </p:nvSpPr>
        <p:spPr>
          <a:xfrm>
            <a:off x="1600200" y="1664208"/>
            <a:ext cx="2743200" cy="256032"/>
          </a:xfrm>
          <a:prstGeom prst="rect">
            <a:avLst/>
          </a:prstGeom>
          <a:noFill/>
          <a:ln/>
        </p:spPr>
        <p:txBody>
          <a:bodyPr wrap="square" lIns="0" tIns="0" rIns="0" bIns="0" rtlCol="0" anchor="ctr"/>
          <a:lstStyle/>
          <a:p>
            <a:pPr marL="0" indent="0">
              <a:buNone/>
            </a:pPr>
            <a:r>
              <a:rPr lang="en-US" sz="1300" b="1" dirty="0">
                <a:solidFill>
                  <a:srgbClr val="0D1B40"/>
                </a:solidFill>
                <a:latin typeface="Calibri" pitchFamily="34" charset="0"/>
                <a:ea typeface="Calibri" pitchFamily="34" charset="-122"/>
                <a:cs typeface="Calibri" pitchFamily="34" charset="-120"/>
              </a:rPr>
              <a:t>Part I – Foundations of AI</a:t>
            </a:r>
            <a:endParaRPr lang="en-US" sz="1300" dirty="0"/>
          </a:p>
        </p:txBody>
      </p:sp>
      <p:sp>
        <p:nvSpPr>
          <p:cNvPr id="11" name="Text 9"/>
          <p:cNvSpPr/>
          <p:nvPr/>
        </p:nvSpPr>
        <p:spPr>
          <a:xfrm>
            <a:off x="1600200" y="1901952"/>
            <a:ext cx="7223760" cy="256032"/>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AI, ML, and GenAI defined. How models learn. The marketer's tech stack.</a:t>
            </a:r>
            <a:endParaRPr lang="en-US" sz="1100" dirty="0"/>
          </a:p>
        </p:txBody>
      </p:sp>
      <p:sp>
        <p:nvSpPr>
          <p:cNvPr id="12" name="Shape 10"/>
          <p:cNvSpPr/>
          <p:nvPr/>
        </p:nvSpPr>
        <p:spPr>
          <a:xfrm>
            <a:off x="274320" y="2295144"/>
            <a:ext cx="1188720" cy="530352"/>
          </a:xfrm>
          <a:prstGeom prst="rect">
            <a:avLst/>
          </a:prstGeom>
          <a:solidFill>
            <a:srgbClr val="0D1B40"/>
          </a:solidFill>
          <a:ln w="12700">
            <a:solidFill>
              <a:srgbClr val="0D1B40"/>
            </a:solidFill>
            <a:prstDash val="solid"/>
          </a:ln>
        </p:spPr>
      </p:sp>
      <p:sp>
        <p:nvSpPr>
          <p:cNvPr id="13" name="Text 11"/>
          <p:cNvSpPr/>
          <p:nvPr/>
        </p:nvSpPr>
        <p:spPr>
          <a:xfrm>
            <a:off x="274320" y="2350008"/>
            <a:ext cx="1188720" cy="411480"/>
          </a:xfrm>
          <a:prstGeom prst="rect">
            <a:avLst/>
          </a:prstGeom>
          <a:noFill/>
          <a:ln/>
        </p:spPr>
        <p:txBody>
          <a:bodyPr wrap="square" lIns="0" tIns="0" rIns="0" bIns="0" rtlCol="0" anchor="ctr"/>
          <a:lstStyle/>
          <a:p>
            <a:pPr marL="0" indent="0" algn="ctr">
              <a:buNone/>
            </a:pPr>
            <a:r>
              <a:rPr lang="en-US" sz="1100" b="1" dirty="0">
                <a:solidFill>
                  <a:srgbClr val="0D9488"/>
                </a:solidFill>
                <a:latin typeface="Calibri" pitchFamily="34" charset="0"/>
                <a:ea typeface="Calibri" pitchFamily="34" charset="-122"/>
                <a:cs typeface="Calibri" pitchFamily="34" charset="-120"/>
              </a:rPr>
              <a:t>1:00 – 1:10</a:t>
            </a:r>
            <a:endParaRPr lang="en-US" sz="1100" dirty="0"/>
          </a:p>
        </p:txBody>
      </p:sp>
      <p:sp>
        <p:nvSpPr>
          <p:cNvPr id="14" name="Text 12"/>
          <p:cNvSpPr/>
          <p:nvPr/>
        </p:nvSpPr>
        <p:spPr>
          <a:xfrm>
            <a:off x="1600200" y="2331720"/>
            <a:ext cx="2743200" cy="256032"/>
          </a:xfrm>
          <a:prstGeom prst="rect">
            <a:avLst/>
          </a:prstGeom>
          <a:noFill/>
          <a:ln/>
        </p:spPr>
        <p:txBody>
          <a:bodyPr wrap="square" lIns="0" tIns="0" rIns="0" bIns="0" rtlCol="0" anchor="ctr"/>
          <a:lstStyle/>
          <a:p>
            <a:pPr marL="0" indent="0">
              <a:buNone/>
            </a:pPr>
            <a:r>
              <a:rPr lang="en-US" sz="1300" b="1" dirty="0">
                <a:solidFill>
                  <a:srgbClr val="0D1B40"/>
                </a:solidFill>
                <a:latin typeface="Calibri" pitchFamily="34" charset="0"/>
                <a:ea typeface="Calibri" pitchFamily="34" charset="-122"/>
                <a:cs typeface="Calibri" pitchFamily="34" charset="-120"/>
              </a:rPr>
              <a:t>Networking Break</a:t>
            </a:r>
            <a:endParaRPr lang="en-US" sz="1300" dirty="0"/>
          </a:p>
        </p:txBody>
      </p:sp>
      <p:sp>
        <p:nvSpPr>
          <p:cNvPr id="15" name="Text 13"/>
          <p:cNvSpPr/>
          <p:nvPr/>
        </p:nvSpPr>
        <p:spPr>
          <a:xfrm>
            <a:off x="1600200" y="2569464"/>
            <a:ext cx="7223760" cy="256032"/>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Refresh, connect, and prepare for applications deep-dive.</a:t>
            </a:r>
            <a:endParaRPr lang="en-US" sz="1100" dirty="0"/>
          </a:p>
        </p:txBody>
      </p:sp>
      <p:sp>
        <p:nvSpPr>
          <p:cNvPr id="16" name="Shape 14"/>
          <p:cNvSpPr/>
          <p:nvPr/>
        </p:nvSpPr>
        <p:spPr>
          <a:xfrm>
            <a:off x="274320" y="2962656"/>
            <a:ext cx="1188720" cy="530352"/>
          </a:xfrm>
          <a:prstGeom prst="rect">
            <a:avLst/>
          </a:prstGeom>
          <a:solidFill>
            <a:srgbClr val="0D1B40"/>
          </a:solidFill>
          <a:ln w="12700">
            <a:solidFill>
              <a:srgbClr val="0D1B40"/>
            </a:solidFill>
            <a:prstDash val="solid"/>
          </a:ln>
        </p:spPr>
      </p:sp>
      <p:sp>
        <p:nvSpPr>
          <p:cNvPr id="17" name="Text 15"/>
          <p:cNvSpPr/>
          <p:nvPr/>
        </p:nvSpPr>
        <p:spPr>
          <a:xfrm>
            <a:off x="274320" y="3017520"/>
            <a:ext cx="1188720" cy="411480"/>
          </a:xfrm>
          <a:prstGeom prst="rect">
            <a:avLst/>
          </a:prstGeom>
          <a:noFill/>
          <a:ln/>
        </p:spPr>
        <p:txBody>
          <a:bodyPr wrap="square" lIns="0" tIns="0" rIns="0" bIns="0" rtlCol="0" anchor="ctr"/>
          <a:lstStyle/>
          <a:p>
            <a:pPr marL="0" indent="0" algn="ctr">
              <a:buNone/>
            </a:pPr>
            <a:r>
              <a:rPr lang="en-US" sz="1100" b="1" dirty="0">
                <a:solidFill>
                  <a:srgbClr val="0D9488"/>
                </a:solidFill>
                <a:latin typeface="Calibri" pitchFamily="34" charset="0"/>
                <a:ea typeface="Calibri" pitchFamily="34" charset="-122"/>
                <a:cs typeface="Calibri" pitchFamily="34" charset="-120"/>
              </a:rPr>
              <a:t>1:10 – 2:00</a:t>
            </a:r>
            <a:endParaRPr lang="en-US" sz="1100" dirty="0"/>
          </a:p>
        </p:txBody>
      </p:sp>
      <p:sp>
        <p:nvSpPr>
          <p:cNvPr id="18" name="Text 16"/>
          <p:cNvSpPr/>
          <p:nvPr/>
        </p:nvSpPr>
        <p:spPr>
          <a:xfrm>
            <a:off x="1600200" y="2999232"/>
            <a:ext cx="2743200" cy="256032"/>
          </a:xfrm>
          <a:prstGeom prst="rect">
            <a:avLst/>
          </a:prstGeom>
          <a:noFill/>
          <a:ln/>
        </p:spPr>
        <p:txBody>
          <a:bodyPr wrap="square" lIns="0" tIns="0" rIns="0" bIns="0" rtlCol="0" anchor="ctr"/>
          <a:lstStyle/>
          <a:p>
            <a:pPr marL="0" indent="0">
              <a:buNone/>
            </a:pPr>
            <a:r>
              <a:rPr lang="en-US" sz="1300" b="1" dirty="0">
                <a:solidFill>
                  <a:srgbClr val="0D1B40"/>
                </a:solidFill>
                <a:latin typeface="Calibri" pitchFamily="34" charset="0"/>
                <a:ea typeface="Calibri" pitchFamily="34" charset="-122"/>
                <a:cs typeface="Calibri" pitchFamily="34" charset="-120"/>
              </a:rPr>
              <a:t>Part II – Applications of AI</a:t>
            </a:r>
            <a:endParaRPr lang="en-US" sz="1300" dirty="0"/>
          </a:p>
        </p:txBody>
      </p:sp>
      <p:sp>
        <p:nvSpPr>
          <p:cNvPr id="19" name="Text 17"/>
          <p:cNvSpPr/>
          <p:nvPr/>
        </p:nvSpPr>
        <p:spPr>
          <a:xfrm>
            <a:off x="1600200" y="3236976"/>
            <a:ext cx="7223760" cy="256032"/>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Content, personalization, automation, analytics, and brand case studies.</a:t>
            </a:r>
            <a:endParaRPr lang="en-US" sz="1100" dirty="0"/>
          </a:p>
        </p:txBody>
      </p:sp>
      <p:sp>
        <p:nvSpPr>
          <p:cNvPr id="20" name="Shape 18"/>
          <p:cNvSpPr/>
          <p:nvPr/>
        </p:nvSpPr>
        <p:spPr>
          <a:xfrm>
            <a:off x="274320" y="3630168"/>
            <a:ext cx="1188720" cy="530352"/>
          </a:xfrm>
          <a:prstGeom prst="rect">
            <a:avLst/>
          </a:prstGeom>
          <a:solidFill>
            <a:srgbClr val="0D1B40"/>
          </a:solidFill>
          <a:ln w="12700">
            <a:solidFill>
              <a:srgbClr val="0D1B40"/>
            </a:solidFill>
            <a:prstDash val="solid"/>
          </a:ln>
        </p:spPr>
      </p:sp>
      <p:sp>
        <p:nvSpPr>
          <p:cNvPr id="21" name="Text 19"/>
          <p:cNvSpPr/>
          <p:nvPr/>
        </p:nvSpPr>
        <p:spPr>
          <a:xfrm>
            <a:off x="274320" y="3685032"/>
            <a:ext cx="1188720" cy="411480"/>
          </a:xfrm>
          <a:prstGeom prst="rect">
            <a:avLst/>
          </a:prstGeom>
          <a:noFill/>
          <a:ln/>
        </p:spPr>
        <p:txBody>
          <a:bodyPr wrap="square" lIns="0" tIns="0" rIns="0" bIns="0" rtlCol="0" anchor="ctr"/>
          <a:lstStyle/>
          <a:p>
            <a:pPr marL="0" indent="0" algn="ctr">
              <a:buNone/>
            </a:pPr>
            <a:r>
              <a:rPr lang="en-US" sz="1100" b="1" dirty="0">
                <a:solidFill>
                  <a:srgbClr val="0D9488"/>
                </a:solidFill>
                <a:latin typeface="Calibri" pitchFamily="34" charset="0"/>
                <a:ea typeface="Calibri" pitchFamily="34" charset="-122"/>
                <a:cs typeface="Calibri" pitchFamily="34" charset="-120"/>
              </a:rPr>
              <a:t>2:00 – 2:50</a:t>
            </a:r>
            <a:endParaRPr lang="en-US" sz="1100" dirty="0"/>
          </a:p>
        </p:txBody>
      </p:sp>
      <p:sp>
        <p:nvSpPr>
          <p:cNvPr id="22" name="Text 20"/>
          <p:cNvSpPr/>
          <p:nvPr/>
        </p:nvSpPr>
        <p:spPr>
          <a:xfrm>
            <a:off x="1600200" y="3666744"/>
            <a:ext cx="2743200" cy="256032"/>
          </a:xfrm>
          <a:prstGeom prst="rect">
            <a:avLst/>
          </a:prstGeom>
          <a:noFill/>
          <a:ln/>
        </p:spPr>
        <p:txBody>
          <a:bodyPr wrap="square" lIns="0" tIns="0" rIns="0" bIns="0" rtlCol="0" anchor="ctr"/>
          <a:lstStyle/>
          <a:p>
            <a:pPr marL="0" indent="0">
              <a:buNone/>
            </a:pPr>
            <a:r>
              <a:rPr lang="en-US" sz="1300" b="1" dirty="0">
                <a:solidFill>
                  <a:srgbClr val="0D1B40"/>
                </a:solidFill>
                <a:latin typeface="Calibri" pitchFamily="34" charset="0"/>
                <a:ea typeface="Calibri" pitchFamily="34" charset="-122"/>
                <a:cs typeface="Calibri" pitchFamily="34" charset="-120"/>
              </a:rPr>
              <a:t>Part III – Strategy &amp; Ethics</a:t>
            </a:r>
            <a:endParaRPr lang="en-US" sz="1300" dirty="0"/>
          </a:p>
        </p:txBody>
      </p:sp>
      <p:sp>
        <p:nvSpPr>
          <p:cNvPr id="23" name="Text 21"/>
          <p:cNvSpPr/>
          <p:nvPr/>
        </p:nvSpPr>
        <p:spPr>
          <a:xfrm>
            <a:off x="1600200" y="3904488"/>
            <a:ext cx="7223760" cy="256032"/>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Prioritization frameworks, responsible use, roadmapping, and emerging trends.</a:t>
            </a:r>
            <a:endParaRPr lang="en-US" sz="1100" dirty="0"/>
          </a:p>
        </p:txBody>
      </p:sp>
      <p:sp>
        <p:nvSpPr>
          <p:cNvPr id="24" name="Shape 22"/>
          <p:cNvSpPr/>
          <p:nvPr/>
        </p:nvSpPr>
        <p:spPr>
          <a:xfrm>
            <a:off x="274320" y="4297680"/>
            <a:ext cx="1188720" cy="530352"/>
          </a:xfrm>
          <a:prstGeom prst="rect">
            <a:avLst/>
          </a:prstGeom>
          <a:solidFill>
            <a:srgbClr val="0D1B40"/>
          </a:solidFill>
          <a:ln w="12700">
            <a:solidFill>
              <a:srgbClr val="0D1B40"/>
            </a:solidFill>
            <a:prstDash val="solid"/>
          </a:ln>
        </p:spPr>
      </p:sp>
      <p:sp>
        <p:nvSpPr>
          <p:cNvPr id="25" name="Text 23"/>
          <p:cNvSpPr/>
          <p:nvPr/>
        </p:nvSpPr>
        <p:spPr>
          <a:xfrm>
            <a:off x="274320" y="4352544"/>
            <a:ext cx="1188720" cy="411480"/>
          </a:xfrm>
          <a:prstGeom prst="rect">
            <a:avLst/>
          </a:prstGeom>
          <a:noFill/>
          <a:ln/>
        </p:spPr>
        <p:txBody>
          <a:bodyPr wrap="square" lIns="0" tIns="0" rIns="0" bIns="0" rtlCol="0" anchor="ctr"/>
          <a:lstStyle/>
          <a:p>
            <a:pPr marL="0" indent="0" algn="ctr">
              <a:buNone/>
            </a:pPr>
            <a:r>
              <a:rPr lang="en-US" sz="1100" b="1" dirty="0">
                <a:solidFill>
                  <a:srgbClr val="0D9488"/>
                </a:solidFill>
                <a:latin typeface="Calibri" pitchFamily="34" charset="0"/>
                <a:ea typeface="Calibri" pitchFamily="34" charset="-122"/>
                <a:cs typeface="Calibri" pitchFamily="34" charset="-120"/>
              </a:rPr>
              <a:t>2:50 – 3:00</a:t>
            </a:r>
            <a:endParaRPr lang="en-US" sz="1100" dirty="0"/>
          </a:p>
        </p:txBody>
      </p:sp>
      <p:sp>
        <p:nvSpPr>
          <p:cNvPr id="26" name="Text 24"/>
          <p:cNvSpPr/>
          <p:nvPr/>
        </p:nvSpPr>
        <p:spPr>
          <a:xfrm>
            <a:off x="1600200" y="4334256"/>
            <a:ext cx="2743200" cy="256032"/>
          </a:xfrm>
          <a:prstGeom prst="rect">
            <a:avLst/>
          </a:prstGeom>
          <a:noFill/>
          <a:ln/>
        </p:spPr>
        <p:txBody>
          <a:bodyPr wrap="square" lIns="0" tIns="0" rIns="0" bIns="0" rtlCol="0" anchor="ctr"/>
          <a:lstStyle/>
          <a:p>
            <a:pPr marL="0" indent="0">
              <a:buNone/>
            </a:pPr>
            <a:r>
              <a:rPr lang="en-US" sz="1300" b="1" dirty="0">
                <a:solidFill>
                  <a:srgbClr val="0D1B40"/>
                </a:solidFill>
                <a:latin typeface="Calibri" pitchFamily="34" charset="0"/>
                <a:ea typeface="Calibri" pitchFamily="34" charset="-122"/>
                <a:cs typeface="Calibri" pitchFamily="34" charset="-120"/>
              </a:rPr>
              <a:t>Q&amp;A &amp; Resource Wrap-Up</a:t>
            </a:r>
            <a:endParaRPr lang="en-US" sz="1300" dirty="0"/>
          </a:p>
        </p:txBody>
      </p:sp>
      <p:sp>
        <p:nvSpPr>
          <p:cNvPr id="27" name="Text 25"/>
          <p:cNvSpPr/>
          <p:nvPr/>
        </p:nvSpPr>
        <p:spPr>
          <a:xfrm>
            <a:off x="1600200" y="4572000"/>
            <a:ext cx="7223760" cy="256032"/>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Closing questions, downloadable resources, and 30-day action plan.</a:t>
            </a:r>
            <a:endParaRPr lang="en-US" sz="11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594360"/>
          </a:xfrm>
          <a:prstGeom prst="rect">
            <a:avLst/>
          </a:prstGeom>
          <a:noFill/>
          <a:ln/>
        </p:spPr>
        <p:txBody>
          <a:bodyPr wrap="square" lIns="0" tIns="0" rIns="0" bIns="0" rtlCol="0" anchor="ctr"/>
          <a:lstStyle/>
          <a:p>
            <a:pPr marL="0" indent="0">
              <a:buNone/>
            </a:pPr>
            <a:r>
              <a:rPr lang="en-US" sz="2200" b="1" dirty="0">
                <a:solidFill>
                  <a:srgbClr val="0D1B40"/>
                </a:solidFill>
                <a:latin typeface="Calibri" pitchFamily="34" charset="0"/>
                <a:ea typeface="Calibri" pitchFamily="34" charset="-122"/>
                <a:cs typeface="Calibri" pitchFamily="34" charset="-120"/>
              </a:rPr>
              <a:t>AI You Already Own: Embedded Intelligence in Existing Platforms</a:t>
            </a:r>
            <a:endParaRPr lang="en-US" sz="2200" dirty="0"/>
          </a:p>
        </p:txBody>
      </p:sp>
      <p:sp>
        <p:nvSpPr>
          <p:cNvPr id="4" name="Shape 2"/>
          <p:cNvSpPr/>
          <p:nvPr/>
        </p:nvSpPr>
        <p:spPr>
          <a:xfrm>
            <a:off x="274320" y="960120"/>
            <a:ext cx="4206240" cy="749808"/>
          </a:xfrm>
          <a:prstGeom prst="rect">
            <a:avLst/>
          </a:prstGeom>
          <a:solidFill>
            <a:srgbClr val="FFFFFF"/>
          </a:solidFill>
          <a:ln w="12700">
            <a:solidFill>
              <a:srgbClr val="E2E8F0"/>
            </a:solidFill>
            <a:prstDash val="solid"/>
          </a:ln>
        </p:spPr>
      </p:sp>
      <p:sp>
        <p:nvSpPr>
          <p:cNvPr id="5" name="Text 3"/>
          <p:cNvSpPr/>
          <p:nvPr/>
        </p:nvSpPr>
        <p:spPr>
          <a:xfrm>
            <a:off x="411480" y="1033272"/>
            <a:ext cx="3931920" cy="274320"/>
          </a:xfrm>
          <a:prstGeom prst="rect">
            <a:avLst/>
          </a:prstGeom>
          <a:noFill/>
          <a:ln/>
        </p:spPr>
        <p:txBody>
          <a:bodyPr wrap="square" lIns="0" tIns="0" rIns="0" bIns="0" rtlCol="0" anchor="ctr"/>
          <a:lstStyle/>
          <a:p>
            <a:pPr marL="0" indent="0">
              <a:buNone/>
            </a:pPr>
            <a:r>
              <a:rPr lang="en-US" sz="1300" b="1" dirty="0">
                <a:solidFill>
                  <a:srgbClr val="1A3A8F"/>
                </a:solidFill>
                <a:latin typeface="Calibri" pitchFamily="34" charset="0"/>
                <a:ea typeface="Calibri" pitchFamily="34" charset="-122"/>
                <a:cs typeface="Calibri" pitchFamily="34" charset="-120"/>
              </a:rPr>
              <a:t>Adobe Creative Suite</a:t>
            </a:r>
            <a:endParaRPr lang="en-US" sz="1300" dirty="0"/>
          </a:p>
        </p:txBody>
      </p:sp>
      <p:sp>
        <p:nvSpPr>
          <p:cNvPr id="6" name="Text 4"/>
          <p:cNvSpPr/>
          <p:nvPr/>
        </p:nvSpPr>
        <p:spPr>
          <a:xfrm>
            <a:off x="411480" y="1344168"/>
            <a:ext cx="3931920" cy="292608"/>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Firefly, Sensei — generative fill, smart crop, auto-color</a:t>
            </a:r>
            <a:endParaRPr lang="en-US" sz="1100" dirty="0"/>
          </a:p>
        </p:txBody>
      </p:sp>
      <p:sp>
        <p:nvSpPr>
          <p:cNvPr id="7" name="Shape 5"/>
          <p:cNvSpPr/>
          <p:nvPr/>
        </p:nvSpPr>
        <p:spPr>
          <a:xfrm>
            <a:off x="4663440" y="960120"/>
            <a:ext cx="4206240" cy="749808"/>
          </a:xfrm>
          <a:prstGeom prst="rect">
            <a:avLst/>
          </a:prstGeom>
          <a:solidFill>
            <a:srgbClr val="FFFFFF"/>
          </a:solidFill>
          <a:ln w="12700">
            <a:solidFill>
              <a:srgbClr val="E2E8F0"/>
            </a:solidFill>
            <a:prstDash val="solid"/>
          </a:ln>
        </p:spPr>
      </p:sp>
      <p:sp>
        <p:nvSpPr>
          <p:cNvPr id="8" name="Text 6"/>
          <p:cNvSpPr/>
          <p:nvPr/>
        </p:nvSpPr>
        <p:spPr>
          <a:xfrm>
            <a:off x="4800600" y="1033272"/>
            <a:ext cx="3931920" cy="274320"/>
          </a:xfrm>
          <a:prstGeom prst="rect">
            <a:avLst/>
          </a:prstGeom>
          <a:noFill/>
          <a:ln/>
        </p:spPr>
        <p:txBody>
          <a:bodyPr wrap="square" lIns="0" tIns="0" rIns="0" bIns="0" rtlCol="0" anchor="ctr"/>
          <a:lstStyle/>
          <a:p>
            <a:pPr marL="0" indent="0">
              <a:buNone/>
            </a:pPr>
            <a:r>
              <a:rPr lang="en-US" sz="1300" b="1" dirty="0">
                <a:solidFill>
                  <a:srgbClr val="1A3A8F"/>
                </a:solidFill>
                <a:latin typeface="Calibri" pitchFamily="34" charset="0"/>
                <a:ea typeface="Calibri" pitchFamily="34" charset="-122"/>
                <a:cs typeface="Calibri" pitchFamily="34" charset="-120"/>
              </a:rPr>
              <a:t>Salesforce</a:t>
            </a:r>
            <a:endParaRPr lang="en-US" sz="1300" dirty="0"/>
          </a:p>
        </p:txBody>
      </p:sp>
      <p:sp>
        <p:nvSpPr>
          <p:cNvPr id="9" name="Text 7"/>
          <p:cNvSpPr/>
          <p:nvPr/>
        </p:nvSpPr>
        <p:spPr>
          <a:xfrm>
            <a:off x="4800600" y="1344168"/>
            <a:ext cx="3931920" cy="292608"/>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Einstein — predictive lead scoring, email optimization, forecasting</a:t>
            </a:r>
            <a:endParaRPr lang="en-US" sz="1100" dirty="0"/>
          </a:p>
        </p:txBody>
      </p:sp>
      <p:sp>
        <p:nvSpPr>
          <p:cNvPr id="10" name="Shape 8"/>
          <p:cNvSpPr/>
          <p:nvPr/>
        </p:nvSpPr>
        <p:spPr>
          <a:xfrm>
            <a:off x="274320" y="1856232"/>
            <a:ext cx="4206240" cy="749808"/>
          </a:xfrm>
          <a:prstGeom prst="rect">
            <a:avLst/>
          </a:prstGeom>
          <a:solidFill>
            <a:srgbClr val="FFFFFF"/>
          </a:solidFill>
          <a:ln w="12700">
            <a:solidFill>
              <a:srgbClr val="E2E8F0"/>
            </a:solidFill>
            <a:prstDash val="solid"/>
          </a:ln>
        </p:spPr>
      </p:sp>
      <p:sp>
        <p:nvSpPr>
          <p:cNvPr id="11" name="Text 9"/>
          <p:cNvSpPr/>
          <p:nvPr/>
        </p:nvSpPr>
        <p:spPr>
          <a:xfrm>
            <a:off x="411480" y="1929384"/>
            <a:ext cx="3931920" cy="274320"/>
          </a:xfrm>
          <a:prstGeom prst="rect">
            <a:avLst/>
          </a:prstGeom>
          <a:noFill/>
          <a:ln/>
        </p:spPr>
        <p:txBody>
          <a:bodyPr wrap="square" lIns="0" tIns="0" rIns="0" bIns="0" rtlCol="0" anchor="ctr"/>
          <a:lstStyle/>
          <a:p>
            <a:pPr marL="0" indent="0">
              <a:buNone/>
            </a:pPr>
            <a:r>
              <a:rPr lang="en-US" sz="1300" b="1" dirty="0">
                <a:solidFill>
                  <a:srgbClr val="1A3A8F"/>
                </a:solidFill>
                <a:latin typeface="Calibri" pitchFamily="34" charset="0"/>
                <a:ea typeface="Calibri" pitchFamily="34" charset="-122"/>
                <a:cs typeface="Calibri" pitchFamily="34" charset="-120"/>
              </a:rPr>
              <a:t>HubSpot</a:t>
            </a:r>
            <a:endParaRPr lang="en-US" sz="1300" dirty="0"/>
          </a:p>
        </p:txBody>
      </p:sp>
      <p:sp>
        <p:nvSpPr>
          <p:cNvPr id="12" name="Text 10"/>
          <p:cNvSpPr/>
          <p:nvPr/>
        </p:nvSpPr>
        <p:spPr>
          <a:xfrm>
            <a:off x="411480" y="2240280"/>
            <a:ext cx="3931920" cy="292608"/>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AI Content Writer, Predictive Lead Scoring, Breeze AI</a:t>
            </a:r>
            <a:endParaRPr lang="en-US" sz="1100" dirty="0"/>
          </a:p>
        </p:txBody>
      </p:sp>
      <p:sp>
        <p:nvSpPr>
          <p:cNvPr id="13" name="Shape 11"/>
          <p:cNvSpPr/>
          <p:nvPr/>
        </p:nvSpPr>
        <p:spPr>
          <a:xfrm>
            <a:off x="4663440" y="1856232"/>
            <a:ext cx="4206240" cy="749808"/>
          </a:xfrm>
          <a:prstGeom prst="rect">
            <a:avLst/>
          </a:prstGeom>
          <a:solidFill>
            <a:srgbClr val="FFFFFF"/>
          </a:solidFill>
          <a:ln w="12700">
            <a:solidFill>
              <a:srgbClr val="E2E8F0"/>
            </a:solidFill>
            <a:prstDash val="solid"/>
          </a:ln>
        </p:spPr>
      </p:sp>
      <p:sp>
        <p:nvSpPr>
          <p:cNvPr id="14" name="Text 12"/>
          <p:cNvSpPr/>
          <p:nvPr/>
        </p:nvSpPr>
        <p:spPr>
          <a:xfrm>
            <a:off x="4800600" y="1929384"/>
            <a:ext cx="3931920" cy="274320"/>
          </a:xfrm>
          <a:prstGeom prst="rect">
            <a:avLst/>
          </a:prstGeom>
          <a:noFill/>
          <a:ln/>
        </p:spPr>
        <p:txBody>
          <a:bodyPr wrap="square" lIns="0" tIns="0" rIns="0" bIns="0" rtlCol="0" anchor="ctr"/>
          <a:lstStyle/>
          <a:p>
            <a:pPr marL="0" indent="0">
              <a:buNone/>
            </a:pPr>
            <a:r>
              <a:rPr lang="en-US" sz="1300" b="1" dirty="0">
                <a:solidFill>
                  <a:srgbClr val="1A3A8F"/>
                </a:solidFill>
                <a:latin typeface="Calibri" pitchFamily="34" charset="0"/>
                <a:ea typeface="Calibri" pitchFamily="34" charset="-122"/>
                <a:cs typeface="Calibri" pitchFamily="34" charset="-120"/>
              </a:rPr>
              <a:t>Google Ads</a:t>
            </a:r>
            <a:endParaRPr lang="en-US" sz="1300" dirty="0"/>
          </a:p>
        </p:txBody>
      </p:sp>
      <p:sp>
        <p:nvSpPr>
          <p:cNvPr id="15" name="Text 13"/>
          <p:cNvSpPr/>
          <p:nvPr/>
        </p:nvSpPr>
        <p:spPr>
          <a:xfrm>
            <a:off x="4800600" y="2240280"/>
            <a:ext cx="3931920" cy="292608"/>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Smart Bidding, Performance Max, AI asset generation</a:t>
            </a:r>
            <a:endParaRPr lang="en-US" sz="1100" dirty="0"/>
          </a:p>
        </p:txBody>
      </p:sp>
      <p:sp>
        <p:nvSpPr>
          <p:cNvPr id="16" name="Shape 14"/>
          <p:cNvSpPr/>
          <p:nvPr/>
        </p:nvSpPr>
        <p:spPr>
          <a:xfrm>
            <a:off x="274320" y="2752344"/>
            <a:ext cx="4206240" cy="749808"/>
          </a:xfrm>
          <a:prstGeom prst="rect">
            <a:avLst/>
          </a:prstGeom>
          <a:solidFill>
            <a:srgbClr val="FFFFFF"/>
          </a:solidFill>
          <a:ln w="12700">
            <a:solidFill>
              <a:srgbClr val="E2E8F0"/>
            </a:solidFill>
            <a:prstDash val="solid"/>
          </a:ln>
        </p:spPr>
      </p:sp>
      <p:sp>
        <p:nvSpPr>
          <p:cNvPr id="17" name="Text 15"/>
          <p:cNvSpPr/>
          <p:nvPr/>
        </p:nvSpPr>
        <p:spPr>
          <a:xfrm>
            <a:off x="411480" y="2825496"/>
            <a:ext cx="3931920" cy="274320"/>
          </a:xfrm>
          <a:prstGeom prst="rect">
            <a:avLst/>
          </a:prstGeom>
          <a:noFill/>
          <a:ln/>
        </p:spPr>
        <p:txBody>
          <a:bodyPr wrap="square" lIns="0" tIns="0" rIns="0" bIns="0" rtlCol="0" anchor="ctr"/>
          <a:lstStyle/>
          <a:p>
            <a:pPr marL="0" indent="0">
              <a:buNone/>
            </a:pPr>
            <a:r>
              <a:rPr lang="en-US" sz="1300" b="1" dirty="0">
                <a:solidFill>
                  <a:srgbClr val="1A3A8F"/>
                </a:solidFill>
                <a:latin typeface="Calibri" pitchFamily="34" charset="0"/>
                <a:ea typeface="Calibri" pitchFamily="34" charset="-122"/>
                <a:cs typeface="Calibri" pitchFamily="34" charset="-120"/>
              </a:rPr>
              <a:t>Meta Ads</a:t>
            </a:r>
            <a:endParaRPr lang="en-US" sz="1300" dirty="0"/>
          </a:p>
        </p:txBody>
      </p:sp>
      <p:sp>
        <p:nvSpPr>
          <p:cNvPr id="18" name="Text 16"/>
          <p:cNvSpPr/>
          <p:nvPr/>
        </p:nvSpPr>
        <p:spPr>
          <a:xfrm>
            <a:off x="411480" y="3136392"/>
            <a:ext cx="3931920" cy="292608"/>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Advantage+ — automated audience, creative, and placement optimization</a:t>
            </a:r>
            <a:endParaRPr lang="en-US" sz="1100" dirty="0"/>
          </a:p>
        </p:txBody>
      </p:sp>
      <p:sp>
        <p:nvSpPr>
          <p:cNvPr id="19" name="Shape 17"/>
          <p:cNvSpPr/>
          <p:nvPr/>
        </p:nvSpPr>
        <p:spPr>
          <a:xfrm>
            <a:off x="4663440" y="2752344"/>
            <a:ext cx="4206240" cy="749808"/>
          </a:xfrm>
          <a:prstGeom prst="rect">
            <a:avLst/>
          </a:prstGeom>
          <a:solidFill>
            <a:srgbClr val="FFFFFF"/>
          </a:solidFill>
          <a:ln w="12700">
            <a:solidFill>
              <a:srgbClr val="E2E8F0"/>
            </a:solidFill>
            <a:prstDash val="solid"/>
          </a:ln>
        </p:spPr>
      </p:sp>
      <p:sp>
        <p:nvSpPr>
          <p:cNvPr id="20" name="Text 18"/>
          <p:cNvSpPr/>
          <p:nvPr/>
        </p:nvSpPr>
        <p:spPr>
          <a:xfrm>
            <a:off x="4800600" y="2825496"/>
            <a:ext cx="3931920" cy="274320"/>
          </a:xfrm>
          <a:prstGeom prst="rect">
            <a:avLst/>
          </a:prstGeom>
          <a:noFill/>
          <a:ln/>
        </p:spPr>
        <p:txBody>
          <a:bodyPr wrap="square" lIns="0" tIns="0" rIns="0" bIns="0" rtlCol="0" anchor="ctr"/>
          <a:lstStyle/>
          <a:p>
            <a:pPr marL="0" indent="0">
              <a:buNone/>
            </a:pPr>
            <a:r>
              <a:rPr lang="en-US" sz="1300" b="1" dirty="0">
                <a:solidFill>
                  <a:srgbClr val="1A3A8F"/>
                </a:solidFill>
                <a:latin typeface="Calibri" pitchFamily="34" charset="0"/>
                <a:ea typeface="Calibri" pitchFamily="34" charset="-122"/>
                <a:cs typeface="Calibri" pitchFamily="34" charset="-120"/>
              </a:rPr>
              <a:t>Canva</a:t>
            </a:r>
            <a:endParaRPr lang="en-US" sz="1300" dirty="0"/>
          </a:p>
        </p:txBody>
      </p:sp>
      <p:sp>
        <p:nvSpPr>
          <p:cNvPr id="21" name="Text 19"/>
          <p:cNvSpPr/>
          <p:nvPr/>
        </p:nvSpPr>
        <p:spPr>
          <a:xfrm>
            <a:off x="4800600" y="3136392"/>
            <a:ext cx="3931920" cy="292608"/>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Magic Write, Magic Design, AI image generation, background removal</a:t>
            </a:r>
            <a:endParaRPr lang="en-US" sz="1100" dirty="0"/>
          </a:p>
        </p:txBody>
      </p:sp>
      <p:sp>
        <p:nvSpPr>
          <p:cNvPr id="22" name="Shape 20"/>
          <p:cNvSpPr/>
          <p:nvPr/>
        </p:nvSpPr>
        <p:spPr>
          <a:xfrm>
            <a:off x="274320" y="3648456"/>
            <a:ext cx="4206240" cy="749808"/>
          </a:xfrm>
          <a:prstGeom prst="rect">
            <a:avLst/>
          </a:prstGeom>
          <a:solidFill>
            <a:srgbClr val="FFFFFF"/>
          </a:solidFill>
          <a:ln w="12700">
            <a:solidFill>
              <a:srgbClr val="E2E8F0"/>
            </a:solidFill>
            <a:prstDash val="solid"/>
          </a:ln>
        </p:spPr>
      </p:sp>
      <p:sp>
        <p:nvSpPr>
          <p:cNvPr id="23" name="Text 21"/>
          <p:cNvSpPr/>
          <p:nvPr/>
        </p:nvSpPr>
        <p:spPr>
          <a:xfrm>
            <a:off x="411480" y="3721608"/>
            <a:ext cx="3931920" cy="274320"/>
          </a:xfrm>
          <a:prstGeom prst="rect">
            <a:avLst/>
          </a:prstGeom>
          <a:noFill/>
          <a:ln/>
        </p:spPr>
        <p:txBody>
          <a:bodyPr wrap="square" lIns="0" tIns="0" rIns="0" bIns="0" rtlCol="0" anchor="ctr"/>
          <a:lstStyle/>
          <a:p>
            <a:pPr marL="0" indent="0">
              <a:buNone/>
            </a:pPr>
            <a:r>
              <a:rPr lang="en-US" sz="1300" b="1" dirty="0">
                <a:solidFill>
                  <a:srgbClr val="1A3A8F"/>
                </a:solidFill>
                <a:latin typeface="Calibri" pitchFamily="34" charset="0"/>
                <a:ea typeface="Calibri" pitchFamily="34" charset="-122"/>
                <a:cs typeface="Calibri" pitchFamily="34" charset="-120"/>
              </a:rPr>
              <a:t>Mailchimp</a:t>
            </a:r>
            <a:endParaRPr lang="en-US" sz="1300" dirty="0"/>
          </a:p>
        </p:txBody>
      </p:sp>
      <p:sp>
        <p:nvSpPr>
          <p:cNvPr id="24" name="Text 22"/>
          <p:cNvSpPr/>
          <p:nvPr/>
        </p:nvSpPr>
        <p:spPr>
          <a:xfrm>
            <a:off x="411480" y="4032504"/>
            <a:ext cx="3931920" cy="292608"/>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Predictive send time, subject line optimizer, audience insights</a:t>
            </a:r>
            <a:endParaRPr lang="en-US" sz="1100" dirty="0"/>
          </a:p>
        </p:txBody>
      </p:sp>
      <p:sp>
        <p:nvSpPr>
          <p:cNvPr id="25" name="Shape 23"/>
          <p:cNvSpPr/>
          <p:nvPr/>
        </p:nvSpPr>
        <p:spPr>
          <a:xfrm>
            <a:off x="4663440" y="3648456"/>
            <a:ext cx="4206240" cy="749808"/>
          </a:xfrm>
          <a:prstGeom prst="rect">
            <a:avLst/>
          </a:prstGeom>
          <a:solidFill>
            <a:srgbClr val="FFFFFF"/>
          </a:solidFill>
          <a:ln w="12700">
            <a:solidFill>
              <a:srgbClr val="E2E8F0"/>
            </a:solidFill>
            <a:prstDash val="solid"/>
          </a:ln>
        </p:spPr>
      </p:sp>
      <p:sp>
        <p:nvSpPr>
          <p:cNvPr id="26" name="Text 24"/>
          <p:cNvSpPr/>
          <p:nvPr/>
        </p:nvSpPr>
        <p:spPr>
          <a:xfrm>
            <a:off x="4800600" y="3721608"/>
            <a:ext cx="3931920" cy="274320"/>
          </a:xfrm>
          <a:prstGeom prst="rect">
            <a:avLst/>
          </a:prstGeom>
          <a:noFill/>
          <a:ln/>
        </p:spPr>
        <p:txBody>
          <a:bodyPr wrap="square" lIns="0" tIns="0" rIns="0" bIns="0" rtlCol="0" anchor="ctr"/>
          <a:lstStyle/>
          <a:p>
            <a:pPr marL="0" indent="0">
              <a:buNone/>
            </a:pPr>
            <a:r>
              <a:rPr lang="en-US" sz="1300" b="1" dirty="0">
                <a:solidFill>
                  <a:srgbClr val="1A3A8F"/>
                </a:solidFill>
                <a:latin typeface="Calibri" pitchFamily="34" charset="0"/>
                <a:ea typeface="Calibri" pitchFamily="34" charset="-122"/>
                <a:cs typeface="Calibri" pitchFamily="34" charset="-120"/>
              </a:rPr>
              <a:t>Klaviyo</a:t>
            </a:r>
            <a:endParaRPr lang="en-US" sz="1300" dirty="0"/>
          </a:p>
        </p:txBody>
      </p:sp>
      <p:sp>
        <p:nvSpPr>
          <p:cNvPr id="27" name="Text 25"/>
          <p:cNvSpPr/>
          <p:nvPr/>
        </p:nvSpPr>
        <p:spPr>
          <a:xfrm>
            <a:off x="4800600" y="4032504"/>
            <a:ext cx="3931920" cy="292608"/>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Predictive CLV, churn risk scoring, AI-generated email content</a:t>
            </a:r>
            <a:endParaRPr lang="en-US" sz="11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1">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F59E0B"/>
          </a:solidFill>
          <a:ln w="12700">
            <a:solidFill>
              <a:srgbClr val="F59E0B"/>
            </a:solidFill>
            <a:prstDash val="solid"/>
          </a:ln>
        </p:spPr>
      </p:sp>
      <p:sp>
        <p:nvSpPr>
          <p:cNvPr id="3" name="Shape 1"/>
          <p:cNvSpPr/>
          <p:nvPr/>
        </p:nvSpPr>
        <p:spPr>
          <a:xfrm>
            <a:off x="914400" y="1097280"/>
            <a:ext cx="7315200" cy="2926080"/>
          </a:xfrm>
          <a:prstGeom prst="rect">
            <a:avLst/>
          </a:prstGeom>
          <a:solidFill>
            <a:srgbClr val="13244D"/>
          </a:solidFill>
          <a:ln w="12700">
            <a:solidFill>
              <a:srgbClr val="1E3A6E"/>
            </a:solidFill>
            <a:prstDash val="solid"/>
          </a:ln>
        </p:spPr>
      </p:sp>
      <p:sp>
        <p:nvSpPr>
          <p:cNvPr id="4" name="Text 2"/>
          <p:cNvSpPr/>
          <p:nvPr/>
        </p:nvSpPr>
        <p:spPr>
          <a:xfrm>
            <a:off x="822960" y="640080"/>
            <a:ext cx="1097280" cy="1097280"/>
          </a:xfrm>
          <a:prstGeom prst="rect">
            <a:avLst/>
          </a:prstGeom>
          <a:noFill/>
          <a:ln/>
        </p:spPr>
        <p:txBody>
          <a:bodyPr wrap="square" lIns="0" tIns="0" rIns="0" bIns="0" rtlCol="0" anchor="ctr"/>
          <a:lstStyle/>
          <a:p>
            <a:pPr marL="0" indent="0">
              <a:buNone/>
            </a:pPr>
            <a:r>
              <a:rPr lang="en-US" sz="8000" b="1" dirty="0">
                <a:solidFill>
                  <a:srgbClr val="F59E0B"/>
                </a:solidFill>
                <a:latin typeface="Calibri" pitchFamily="34" charset="0"/>
                <a:ea typeface="Calibri" pitchFamily="34" charset="-122"/>
                <a:cs typeface="Calibri" pitchFamily="34" charset="-120"/>
              </a:rPr>
              <a:t>“</a:t>
            </a:r>
            <a:endParaRPr lang="en-US" sz="8000" dirty="0"/>
          </a:p>
        </p:txBody>
      </p:sp>
      <p:sp>
        <p:nvSpPr>
          <p:cNvPr id="5" name="Text 3"/>
          <p:cNvSpPr/>
          <p:nvPr/>
        </p:nvSpPr>
        <p:spPr>
          <a:xfrm>
            <a:off x="1188720" y="1371600"/>
            <a:ext cx="6766560" cy="201168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AI is a probabilistic tool, not a sentient being. It predicts — it does not know. Your competitive advantage comes from the quality of your data, the clarity of your prompts, and the judgment of your people.</a:t>
            </a:r>
            <a:endParaRPr lang="en-US" sz="1800" dirty="0"/>
          </a:p>
        </p:txBody>
      </p:sp>
      <p:sp>
        <p:nvSpPr>
          <p:cNvPr id="6" name="Text 4"/>
          <p:cNvSpPr/>
          <p:nvPr/>
        </p:nvSpPr>
        <p:spPr>
          <a:xfrm>
            <a:off x="1188720" y="4114800"/>
            <a:ext cx="6766560" cy="457200"/>
          </a:xfrm>
          <a:prstGeom prst="rect">
            <a:avLst/>
          </a:prstGeom>
          <a:noFill/>
          <a:ln/>
        </p:spPr>
        <p:txBody>
          <a:bodyPr wrap="square" lIns="0" tIns="0" rIns="0" bIns="0" rtlCol="0" anchor="ctr"/>
          <a:lstStyle/>
          <a:p>
            <a:pPr marL="0" indent="0" algn="r">
              <a:buNone/>
            </a:pPr>
            <a:r>
              <a:rPr lang="en-US" sz="1300" dirty="0">
                <a:solidFill>
                  <a:srgbClr val="0D9488"/>
                </a:solidFill>
                <a:latin typeface="Calibri" pitchFamily="34" charset="0"/>
                <a:ea typeface="Calibri" pitchFamily="34" charset="-122"/>
                <a:cs typeface="Calibri" pitchFamily="34" charset="-120"/>
              </a:rPr>
              <a:t>— Part I Summary — Foundations of AI for Marketers</a:t>
            </a:r>
            <a:endParaRPr lang="en-US" sz="13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2">
    <p:bg>
      <p:bgPr>
        <a:solidFill>
          <a:srgbClr val="1A3A8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Shape 1"/>
          <p:cNvSpPr/>
          <p:nvPr/>
        </p:nvSpPr>
        <p:spPr>
          <a:xfrm>
            <a:off x="0" y="64008"/>
            <a:ext cx="9144000" cy="5079492"/>
          </a:xfrm>
          <a:prstGeom prst="rect">
            <a:avLst/>
          </a:prstGeom>
          <a:solidFill>
            <a:srgbClr val="0D1B40"/>
          </a:solidFill>
          <a:ln w="12700">
            <a:solidFill>
              <a:srgbClr val="0D1B40"/>
            </a:solidFill>
            <a:prstDash val="solid"/>
          </a:ln>
        </p:spPr>
      </p:sp>
      <p:sp>
        <p:nvSpPr>
          <p:cNvPr id="4" name="Text 2"/>
          <p:cNvSpPr/>
          <p:nvPr/>
        </p:nvSpPr>
        <p:spPr>
          <a:xfrm>
            <a:off x="548640" y="1097280"/>
            <a:ext cx="8046720" cy="502920"/>
          </a:xfrm>
          <a:prstGeom prst="rect">
            <a:avLst/>
          </a:prstGeom>
          <a:noFill/>
          <a:ln/>
        </p:spPr>
        <p:txBody>
          <a:bodyPr wrap="square" lIns="0" tIns="0" rIns="0" bIns="0" rtlCol="0" anchor="ctr"/>
          <a:lstStyle/>
          <a:p>
            <a:pPr marL="0" indent="0">
              <a:buNone/>
            </a:pPr>
            <a:r>
              <a:rPr lang="en-US" sz="1600" b="1" kern="0" spc="400" dirty="0">
                <a:solidFill>
                  <a:srgbClr val="0D9488"/>
                </a:solidFill>
                <a:latin typeface="Calibri" pitchFamily="34" charset="0"/>
                <a:ea typeface="Calibri" pitchFamily="34" charset="-122"/>
                <a:cs typeface="Calibri" pitchFamily="34" charset="-120"/>
              </a:rPr>
              <a:t>PART II</a:t>
            </a:r>
            <a:endParaRPr lang="en-US" sz="1600" dirty="0"/>
          </a:p>
        </p:txBody>
      </p:sp>
      <p:sp>
        <p:nvSpPr>
          <p:cNvPr id="5" name="Text 3"/>
          <p:cNvSpPr/>
          <p:nvPr/>
        </p:nvSpPr>
        <p:spPr>
          <a:xfrm>
            <a:off x="548640" y="1691640"/>
            <a:ext cx="8046720" cy="1097280"/>
          </a:xfrm>
          <a:prstGeom prst="rect">
            <a:avLst/>
          </a:prstGeom>
          <a:noFill/>
          <a:ln/>
        </p:spPr>
        <p:txBody>
          <a:bodyPr wrap="square" lIns="0" tIns="0" rIns="0" bIns="0"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Applications of AI in Marketing</a:t>
            </a:r>
            <a:endParaRPr lang="en-US" sz="4000" dirty="0"/>
          </a:p>
        </p:txBody>
      </p:sp>
      <p:sp>
        <p:nvSpPr>
          <p:cNvPr id="6" name="Text 4"/>
          <p:cNvSpPr/>
          <p:nvPr/>
        </p:nvSpPr>
        <p:spPr>
          <a:xfrm>
            <a:off x="548640" y="2926080"/>
            <a:ext cx="8046720" cy="914400"/>
          </a:xfrm>
          <a:prstGeom prst="rect">
            <a:avLst/>
          </a:prstGeom>
          <a:noFill/>
          <a:ln/>
        </p:spPr>
        <p:txBody>
          <a:bodyPr wrap="square" lIns="0" tIns="0" rIns="0" bIns="0" rtlCol="0" anchor="ctr"/>
          <a:lstStyle/>
          <a:p>
            <a:pPr marL="0" indent="0">
              <a:buNone/>
            </a:pPr>
            <a:r>
              <a:rPr lang="en-US" sz="1600" dirty="0">
                <a:solidFill>
                  <a:srgbClr val="5EEAD4"/>
                </a:solidFill>
                <a:latin typeface="Calibri" pitchFamily="34" charset="0"/>
                <a:ea typeface="Calibri" pitchFamily="34" charset="-122"/>
                <a:cs typeface="Calibri" pitchFamily="34" charset="-120"/>
              </a:rPr>
              <a:t>Where theory meets transformation — real-world use cases for content, personalization, automation, and analytics.</a:t>
            </a:r>
            <a:endParaRPr lang="en-US" sz="16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33">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365760" y="164592"/>
            <a:ext cx="8412480" cy="64008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Content at Scale: The New Arithmetic of Marketing Production</a:t>
            </a:r>
            <a:endParaRPr lang="en-US" sz="2600" dirty="0"/>
          </a:p>
        </p:txBody>
      </p:sp>
      <p:sp>
        <p:nvSpPr>
          <p:cNvPr id="4" name="Shape 2"/>
          <p:cNvSpPr/>
          <p:nvPr/>
        </p:nvSpPr>
        <p:spPr>
          <a:xfrm>
            <a:off x="502920" y="1051560"/>
            <a:ext cx="2560320" cy="2377440"/>
          </a:xfrm>
          <a:prstGeom prst="rect">
            <a:avLst/>
          </a:prstGeom>
          <a:solidFill>
            <a:srgbClr val="13244D"/>
          </a:solidFill>
          <a:ln w="12700">
            <a:solidFill>
              <a:srgbClr val="1E3A6E"/>
            </a:solidFill>
            <a:prstDash val="solid"/>
          </a:ln>
        </p:spPr>
      </p:sp>
      <p:sp>
        <p:nvSpPr>
          <p:cNvPr id="5" name="Shape 3"/>
          <p:cNvSpPr/>
          <p:nvPr/>
        </p:nvSpPr>
        <p:spPr>
          <a:xfrm>
            <a:off x="502920" y="1051560"/>
            <a:ext cx="2560320" cy="54864"/>
          </a:xfrm>
          <a:prstGeom prst="rect">
            <a:avLst/>
          </a:prstGeom>
          <a:solidFill>
            <a:srgbClr val="0D9488"/>
          </a:solidFill>
          <a:ln w="12700">
            <a:solidFill>
              <a:srgbClr val="0D9488"/>
            </a:solidFill>
            <a:prstDash val="solid"/>
          </a:ln>
        </p:spPr>
      </p:sp>
      <p:sp>
        <p:nvSpPr>
          <p:cNvPr id="6" name="Text 4"/>
          <p:cNvSpPr/>
          <p:nvPr/>
        </p:nvSpPr>
        <p:spPr>
          <a:xfrm>
            <a:off x="502920" y="1280160"/>
            <a:ext cx="2560320" cy="914400"/>
          </a:xfrm>
          <a:prstGeom prst="rect">
            <a:avLst/>
          </a:prstGeom>
          <a:noFill/>
          <a:ln/>
        </p:spPr>
        <p:txBody>
          <a:bodyPr wrap="square" lIns="0" tIns="0" rIns="0" bIns="0" rtlCol="0" anchor="ctr"/>
          <a:lstStyle/>
          <a:p>
            <a:pPr marL="0" indent="0" algn="ctr">
              <a:buNone/>
            </a:pPr>
            <a:r>
              <a:rPr lang="en-US" sz="4000" b="1" dirty="0">
                <a:solidFill>
                  <a:srgbClr val="0D9488"/>
                </a:solidFill>
                <a:latin typeface="Calibri" pitchFamily="34" charset="0"/>
                <a:ea typeface="Calibri" pitchFamily="34" charset="-122"/>
                <a:cs typeface="Calibri" pitchFamily="34" charset="-120"/>
              </a:rPr>
              <a:t>10→100</a:t>
            </a:r>
            <a:endParaRPr lang="en-US" sz="4000" dirty="0"/>
          </a:p>
        </p:txBody>
      </p:sp>
      <p:sp>
        <p:nvSpPr>
          <p:cNvPr id="7" name="Text 5"/>
          <p:cNvSpPr/>
          <p:nvPr/>
        </p:nvSpPr>
        <p:spPr>
          <a:xfrm>
            <a:off x="502920" y="2286000"/>
            <a:ext cx="2560320" cy="54864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Blog posts/month, same headcount</a:t>
            </a:r>
            <a:endParaRPr lang="en-US" sz="1300" dirty="0"/>
          </a:p>
        </p:txBody>
      </p:sp>
      <p:sp>
        <p:nvSpPr>
          <p:cNvPr id="8" name="Text 6"/>
          <p:cNvSpPr/>
          <p:nvPr/>
        </p:nvSpPr>
        <p:spPr>
          <a:xfrm>
            <a:off x="502920" y="2880360"/>
            <a:ext cx="2560320" cy="457200"/>
          </a:xfrm>
          <a:prstGeom prst="rect">
            <a:avLst/>
          </a:prstGeom>
          <a:noFill/>
          <a:ln/>
        </p:spPr>
        <p:txBody>
          <a:bodyPr wrap="square" lIns="0" tIns="0" rIns="0" bIns="0" rtlCol="0" anchor="ctr"/>
          <a:lstStyle/>
          <a:p>
            <a:pPr marL="0" indent="0" algn="ctr">
              <a:buNone/>
            </a:pPr>
            <a:r>
              <a:rPr lang="en-US" sz="1100" dirty="0">
                <a:solidFill>
                  <a:srgbClr val="E2E8F0"/>
                </a:solidFill>
                <a:latin typeface="Calibri" pitchFamily="34" charset="0"/>
                <a:ea typeface="Calibri" pitchFamily="34" charset="-122"/>
                <a:cs typeface="Calibri" pitchFamily="34" charset="-120"/>
              </a:rPr>
              <a:t>Without sacrificing SEO quality</a:t>
            </a:r>
            <a:endParaRPr lang="en-US" sz="1100" dirty="0"/>
          </a:p>
        </p:txBody>
      </p:sp>
      <p:sp>
        <p:nvSpPr>
          <p:cNvPr id="9" name="Shape 7"/>
          <p:cNvSpPr/>
          <p:nvPr/>
        </p:nvSpPr>
        <p:spPr>
          <a:xfrm>
            <a:off x="3291840" y="1051560"/>
            <a:ext cx="2560320" cy="2377440"/>
          </a:xfrm>
          <a:prstGeom prst="rect">
            <a:avLst/>
          </a:prstGeom>
          <a:solidFill>
            <a:srgbClr val="13244D"/>
          </a:solidFill>
          <a:ln w="12700">
            <a:solidFill>
              <a:srgbClr val="1E3A6E"/>
            </a:solidFill>
            <a:prstDash val="solid"/>
          </a:ln>
        </p:spPr>
      </p:sp>
      <p:sp>
        <p:nvSpPr>
          <p:cNvPr id="10" name="Shape 8"/>
          <p:cNvSpPr/>
          <p:nvPr/>
        </p:nvSpPr>
        <p:spPr>
          <a:xfrm>
            <a:off x="3291840" y="1051560"/>
            <a:ext cx="2560320" cy="54864"/>
          </a:xfrm>
          <a:prstGeom prst="rect">
            <a:avLst/>
          </a:prstGeom>
          <a:solidFill>
            <a:srgbClr val="0D9488"/>
          </a:solidFill>
          <a:ln w="12700">
            <a:solidFill>
              <a:srgbClr val="0D9488"/>
            </a:solidFill>
            <a:prstDash val="solid"/>
          </a:ln>
        </p:spPr>
      </p:sp>
      <p:sp>
        <p:nvSpPr>
          <p:cNvPr id="11" name="Text 9"/>
          <p:cNvSpPr/>
          <p:nvPr/>
        </p:nvSpPr>
        <p:spPr>
          <a:xfrm>
            <a:off x="3291840" y="1280160"/>
            <a:ext cx="2560320" cy="914400"/>
          </a:xfrm>
          <a:prstGeom prst="rect">
            <a:avLst/>
          </a:prstGeom>
          <a:noFill/>
          <a:ln/>
        </p:spPr>
        <p:txBody>
          <a:bodyPr wrap="square" lIns="0" tIns="0" rIns="0" bIns="0" rtlCol="0" anchor="ctr"/>
          <a:lstStyle/>
          <a:p>
            <a:pPr marL="0" indent="0" algn="ctr">
              <a:buNone/>
            </a:pPr>
            <a:r>
              <a:rPr lang="en-US" sz="4000" b="1" dirty="0">
                <a:solidFill>
                  <a:srgbClr val="0D9488"/>
                </a:solidFill>
                <a:latin typeface="Calibri" pitchFamily="34" charset="0"/>
                <a:ea typeface="Calibri" pitchFamily="34" charset="-122"/>
                <a:cs typeface="Calibri" pitchFamily="34" charset="-120"/>
              </a:rPr>
              <a:t>80%</a:t>
            </a:r>
            <a:endParaRPr lang="en-US" sz="4000" dirty="0"/>
          </a:p>
        </p:txBody>
      </p:sp>
      <p:sp>
        <p:nvSpPr>
          <p:cNvPr id="12" name="Text 10"/>
          <p:cNvSpPr/>
          <p:nvPr/>
        </p:nvSpPr>
        <p:spPr>
          <a:xfrm>
            <a:off x="3291840" y="2286000"/>
            <a:ext cx="2560320" cy="54864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Reduction in time-to-first-draft</a:t>
            </a:r>
            <a:endParaRPr lang="en-US" sz="1300" dirty="0"/>
          </a:p>
        </p:txBody>
      </p:sp>
      <p:sp>
        <p:nvSpPr>
          <p:cNvPr id="13" name="Text 11"/>
          <p:cNvSpPr/>
          <p:nvPr/>
        </p:nvSpPr>
        <p:spPr>
          <a:xfrm>
            <a:off x="3291840" y="2880360"/>
            <a:ext cx="2560320" cy="457200"/>
          </a:xfrm>
          <a:prstGeom prst="rect">
            <a:avLst/>
          </a:prstGeom>
          <a:noFill/>
          <a:ln/>
        </p:spPr>
        <p:txBody>
          <a:bodyPr wrap="square" lIns="0" tIns="0" rIns="0" bIns="0" rtlCol="0" anchor="ctr"/>
          <a:lstStyle/>
          <a:p>
            <a:pPr marL="0" indent="0" algn="ctr">
              <a:buNone/>
            </a:pPr>
            <a:r>
              <a:rPr lang="en-US" sz="1100" dirty="0">
                <a:solidFill>
                  <a:srgbClr val="E2E8F0"/>
                </a:solidFill>
                <a:latin typeface="Calibri" pitchFamily="34" charset="0"/>
                <a:ea typeface="Calibri" pitchFamily="34" charset="-122"/>
                <a:cs typeface="Calibri" pitchFamily="34" charset="-120"/>
              </a:rPr>
              <a:t>From brief to publishable outline</a:t>
            </a:r>
            <a:endParaRPr lang="en-US" sz="1100" dirty="0"/>
          </a:p>
        </p:txBody>
      </p:sp>
      <p:sp>
        <p:nvSpPr>
          <p:cNvPr id="14" name="Shape 12"/>
          <p:cNvSpPr/>
          <p:nvPr/>
        </p:nvSpPr>
        <p:spPr>
          <a:xfrm>
            <a:off x="6080760" y="1051560"/>
            <a:ext cx="2560320" cy="2377440"/>
          </a:xfrm>
          <a:prstGeom prst="rect">
            <a:avLst/>
          </a:prstGeom>
          <a:solidFill>
            <a:srgbClr val="13244D"/>
          </a:solidFill>
          <a:ln w="12700">
            <a:solidFill>
              <a:srgbClr val="1E3A6E"/>
            </a:solidFill>
            <a:prstDash val="solid"/>
          </a:ln>
        </p:spPr>
      </p:sp>
      <p:sp>
        <p:nvSpPr>
          <p:cNvPr id="15" name="Shape 13"/>
          <p:cNvSpPr/>
          <p:nvPr/>
        </p:nvSpPr>
        <p:spPr>
          <a:xfrm>
            <a:off x="6080760" y="1051560"/>
            <a:ext cx="2560320" cy="54864"/>
          </a:xfrm>
          <a:prstGeom prst="rect">
            <a:avLst/>
          </a:prstGeom>
          <a:solidFill>
            <a:srgbClr val="0D9488"/>
          </a:solidFill>
          <a:ln w="12700">
            <a:solidFill>
              <a:srgbClr val="0D9488"/>
            </a:solidFill>
            <a:prstDash val="solid"/>
          </a:ln>
        </p:spPr>
      </p:sp>
      <p:sp>
        <p:nvSpPr>
          <p:cNvPr id="16" name="Text 14"/>
          <p:cNvSpPr/>
          <p:nvPr/>
        </p:nvSpPr>
        <p:spPr>
          <a:xfrm>
            <a:off x="6080760" y="1280160"/>
            <a:ext cx="2560320" cy="914400"/>
          </a:xfrm>
          <a:prstGeom prst="rect">
            <a:avLst/>
          </a:prstGeom>
          <a:noFill/>
          <a:ln/>
        </p:spPr>
        <p:txBody>
          <a:bodyPr wrap="square" lIns="0" tIns="0" rIns="0" bIns="0" rtlCol="0" anchor="ctr"/>
          <a:lstStyle/>
          <a:p>
            <a:pPr marL="0" indent="0" algn="ctr">
              <a:buNone/>
            </a:pPr>
            <a:r>
              <a:rPr lang="en-US" sz="4000" b="1" dirty="0">
                <a:solidFill>
                  <a:srgbClr val="0D9488"/>
                </a:solidFill>
                <a:latin typeface="Calibri" pitchFamily="34" charset="0"/>
                <a:ea typeface="Calibri" pitchFamily="34" charset="-122"/>
                <a:cs typeface="Calibri" pitchFamily="34" charset="-120"/>
              </a:rPr>
              <a:t>5x</a:t>
            </a:r>
            <a:endParaRPr lang="en-US" sz="4000" dirty="0"/>
          </a:p>
        </p:txBody>
      </p:sp>
      <p:sp>
        <p:nvSpPr>
          <p:cNvPr id="17" name="Text 15"/>
          <p:cNvSpPr/>
          <p:nvPr/>
        </p:nvSpPr>
        <p:spPr>
          <a:xfrm>
            <a:off x="6080760" y="2286000"/>
            <a:ext cx="2560320" cy="54864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More content variations for A/B testing</a:t>
            </a:r>
            <a:endParaRPr lang="en-US" sz="1300" dirty="0"/>
          </a:p>
        </p:txBody>
      </p:sp>
      <p:sp>
        <p:nvSpPr>
          <p:cNvPr id="18" name="Text 16"/>
          <p:cNvSpPr/>
          <p:nvPr/>
        </p:nvSpPr>
        <p:spPr>
          <a:xfrm>
            <a:off x="6080760" y="2880360"/>
            <a:ext cx="2560320" cy="457200"/>
          </a:xfrm>
          <a:prstGeom prst="rect">
            <a:avLst/>
          </a:prstGeom>
          <a:noFill/>
          <a:ln/>
        </p:spPr>
        <p:txBody>
          <a:bodyPr wrap="square" lIns="0" tIns="0" rIns="0" bIns="0" rtlCol="0" anchor="ctr"/>
          <a:lstStyle/>
          <a:p>
            <a:pPr marL="0" indent="0" algn="ctr">
              <a:buNone/>
            </a:pPr>
            <a:r>
              <a:rPr lang="en-US" sz="1100" dirty="0">
                <a:solidFill>
                  <a:srgbClr val="E2E8F0"/>
                </a:solidFill>
                <a:latin typeface="Calibri" pitchFamily="34" charset="0"/>
                <a:ea typeface="Calibri" pitchFamily="34" charset="-122"/>
                <a:cs typeface="Calibri" pitchFamily="34" charset="-120"/>
              </a:rPr>
              <a:t>Headlines, CTAs, images generated in minutes</a:t>
            </a:r>
            <a:endParaRPr lang="en-US" sz="1100" dirty="0"/>
          </a:p>
        </p:txBody>
      </p:sp>
      <p:sp>
        <p:nvSpPr>
          <p:cNvPr id="19" name="Text 17"/>
          <p:cNvSpPr/>
          <p:nvPr/>
        </p:nvSpPr>
        <p:spPr>
          <a:xfrm>
            <a:off x="365760" y="4480560"/>
            <a:ext cx="8412480" cy="502920"/>
          </a:xfrm>
          <a:prstGeom prst="rect">
            <a:avLst/>
          </a:prstGeom>
          <a:noFill/>
          <a:ln/>
        </p:spPr>
        <p:txBody>
          <a:bodyPr wrap="square" lIns="0" tIns="0" rIns="0" bIns="0" rtlCol="0" anchor="ctr"/>
          <a:lstStyle/>
          <a:p>
            <a:pPr marL="0" indent="0">
              <a:buNone/>
            </a:pPr>
            <a:r>
              <a:rPr lang="en-US" sz="1200" i="1" dirty="0">
                <a:solidFill>
                  <a:srgbClr val="94A3B8"/>
                </a:solidFill>
                <a:latin typeface="Calibri" pitchFamily="34" charset="0"/>
                <a:ea typeface="Calibri" pitchFamily="34" charset="-122"/>
                <a:cs typeface="Calibri" pitchFamily="34" charset="-120"/>
              </a:rPr>
              <a:t>AI does not replace the content strategist — it eliminates the production bottleneck, freeing strategists to focus on audience insight and brand voice.</a:t>
            </a:r>
            <a:endParaRPr lang="en-US" sz="12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34">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685800"/>
          </a:xfrm>
          <a:prstGeom prst="rect">
            <a:avLst/>
          </a:prstGeom>
          <a:noFill/>
          <a:ln/>
        </p:spPr>
        <p:txBody>
          <a:bodyPr wrap="square" lIns="0" tIns="0" rIns="0" bIns="0" rtlCol="0" anchor="ctr"/>
          <a:lstStyle/>
          <a:p>
            <a:pPr marL="0" indent="0">
              <a:buNone/>
            </a:pPr>
            <a:r>
              <a:rPr lang="en-US" sz="2600" b="1" dirty="0">
                <a:solidFill>
                  <a:srgbClr val="0D1B40"/>
                </a:solidFill>
                <a:latin typeface="Calibri" pitchFamily="34" charset="0"/>
                <a:ea typeface="Calibri" pitchFamily="34" charset="-122"/>
                <a:cs typeface="Calibri" pitchFamily="34" charset="-120"/>
              </a:rPr>
              <a:t>Copywriting Co-Pilot: AI as Your Always-On Writing Partner</a:t>
            </a:r>
            <a:endParaRPr lang="en-US" sz="2600" dirty="0"/>
          </a:p>
        </p:txBody>
      </p:sp>
      <p:sp>
        <p:nvSpPr>
          <p:cNvPr id="4" name="Text 2"/>
          <p:cNvSpPr/>
          <p:nvPr/>
        </p:nvSpPr>
        <p:spPr>
          <a:xfrm>
            <a:off x="457200" y="1005840"/>
            <a:ext cx="8229600" cy="3840480"/>
          </a:xfrm>
          <a:prstGeom prst="rect">
            <a:avLst/>
          </a:prstGeom>
          <a:noFill/>
          <a:ln/>
        </p:spPr>
        <p:txBody>
          <a:bodyPr wrap="square" lIns="0" tIns="0" rIns="0" bIns="0" rtlCol="0" anchor="t"/>
          <a:lstStyle/>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AI copywriting tools have moved far beyond simple text generation. Modern tools like Jasper, Copy.ai, and native LLMs can ingest your brand guidelines, tone-of-voice documents, and audience personas to produce on-brand copy that actually sounds like your brand.</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High-ROI copywriting use cases: email subject line testing (generate 50 variants in 5 minutes), ad headline rotation, product description generation for e-commerce catalogs of thousands of SKUs, and localization of copy across regional markets.</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Prompt engineering for copy: The best outputs come from detailed prompts. Include target audience, desired tone, key message, CTA, format constraints, and examples of copy you admire. A vague prompt produces generic copy; a specific prompt produces usable work.</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SEO integration: AI tools like Clearscope, Surfer SEO, and MarketMuse combine NLP with search data to produce content that is both reader-friendly and search-optimized — reducing the traditional tension between editorial quality and SEO requirements.</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Governance reminder: All AI-generated copy must be reviewed for accuracy, brand alignment, and regulatory compliance — especially in regulated industries like finance, healthcare, and insurance.</a:t>
            </a:r>
            <a:endParaRPr lang="en-US" sz="14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35">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Visual AI: Rapid Concept Development Before the Photoshoot</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One of the highest-ROI applications of AI in marketing is using image generation tools to concept and test visual directions before committing to expensive photoshoots, video productions, or motion graphics projects. A creative brief that might produce 2-3 moodboard concepts in a week can now produce 50 visual directions in an afternoon.</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For brand and campaign teams: Midjourney and DALL-E 3 are used to rapidly visualize campaign aesthetics, product lifestyle photography, out-of-home executions, and social media visual systems. These AI-generated concepts are then shared with stakeholders for alignment before any budget is committed to production.</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Important workflow consideration: AI-generated images carry copyright ambiguity that varies by jurisdiction and is actively evolving in courts. For commercial use, Adobe Firefly (trained on licensed content) or licensed output agreements from platforms like Getty AI offer the clearest legal standing. Always consult legal counsel before deploying AI-generated imagery in paid media.</a:t>
            </a:r>
            <a:endParaRPr lang="en-US" sz="13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36">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365760" y="164592"/>
            <a:ext cx="8412480" cy="64008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Video AI: The Next Frontier in Content Production</a:t>
            </a:r>
            <a:endParaRPr lang="en-US" sz="2400" dirty="0"/>
          </a:p>
        </p:txBody>
      </p:sp>
      <p:sp>
        <p:nvSpPr>
          <p:cNvPr id="4" name="Shape 2"/>
          <p:cNvSpPr/>
          <p:nvPr/>
        </p:nvSpPr>
        <p:spPr>
          <a:xfrm>
            <a:off x="228600" y="960120"/>
            <a:ext cx="4114800" cy="3886200"/>
          </a:xfrm>
          <a:prstGeom prst="rect">
            <a:avLst/>
          </a:prstGeom>
          <a:solidFill>
            <a:srgbClr val="13244D"/>
          </a:solidFill>
          <a:ln w="12700">
            <a:solidFill>
              <a:srgbClr val="13244D"/>
            </a:solidFill>
            <a:prstDash val="solid"/>
          </a:ln>
        </p:spPr>
      </p:sp>
      <p:sp>
        <p:nvSpPr>
          <p:cNvPr id="5" name="Text 3"/>
          <p:cNvSpPr/>
          <p:nvPr/>
        </p:nvSpPr>
        <p:spPr>
          <a:xfrm>
            <a:off x="411480" y="1051560"/>
            <a:ext cx="3749040" cy="457200"/>
          </a:xfrm>
          <a:prstGeom prst="rect">
            <a:avLst/>
          </a:prstGeom>
          <a:noFill/>
          <a:ln/>
        </p:spPr>
        <p:txBody>
          <a:bodyPr wrap="square" lIns="0" tIns="0" rIns="0" bIns="0" rtlCol="0" anchor="ctr"/>
          <a:lstStyle/>
          <a:p>
            <a:pPr marL="0" indent="0">
              <a:buNone/>
            </a:pPr>
            <a:r>
              <a:rPr lang="en-US" sz="1400" b="1" dirty="0">
                <a:solidFill>
                  <a:srgbClr val="0D9488"/>
                </a:solidFill>
                <a:latin typeface="Calibri" pitchFamily="34" charset="0"/>
                <a:ea typeface="Calibri" pitchFamily="34" charset="-122"/>
                <a:cs typeface="Calibri" pitchFamily="34" charset="-120"/>
              </a:rPr>
              <a:t>AI Video Generation Tools</a:t>
            </a:r>
            <a:endParaRPr lang="en-US" sz="1400" dirty="0"/>
          </a:p>
        </p:txBody>
      </p:sp>
      <p:sp>
        <p:nvSpPr>
          <p:cNvPr id="6" name="Text 4"/>
          <p:cNvSpPr/>
          <p:nvPr/>
        </p:nvSpPr>
        <p:spPr>
          <a:xfrm>
            <a:off x="411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HeyGen: Creates AI-voiced spokesperson videos from a script, with digital avatar of real person</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Sora (OpenAI): Text-to-video, generating cinematic footage from descriptive prompts</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Runway ML: AI-powered video editing, rotoscoping, and style transfer</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Synthesia: AI presenters for training, product demos, and multilingual localization</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Kling / Pika: Short-form video generation for social media content</a:t>
            </a:r>
            <a:endParaRPr lang="en-US" sz="1300" dirty="0"/>
          </a:p>
        </p:txBody>
      </p:sp>
      <p:sp>
        <p:nvSpPr>
          <p:cNvPr id="7" name="Shape 5"/>
          <p:cNvSpPr/>
          <p:nvPr/>
        </p:nvSpPr>
        <p:spPr>
          <a:xfrm>
            <a:off x="4800600" y="960120"/>
            <a:ext cx="4114800" cy="3886200"/>
          </a:xfrm>
          <a:prstGeom prst="rect">
            <a:avLst/>
          </a:prstGeom>
          <a:solidFill>
            <a:srgbClr val="13244D"/>
          </a:solidFill>
          <a:ln w="12700">
            <a:solidFill>
              <a:srgbClr val="13244D"/>
            </a:solidFill>
            <a:prstDash val="solid"/>
          </a:ln>
        </p:spPr>
      </p:sp>
      <p:sp>
        <p:nvSpPr>
          <p:cNvPr id="8" name="Text 6"/>
          <p:cNvSpPr/>
          <p:nvPr/>
        </p:nvSpPr>
        <p:spPr>
          <a:xfrm>
            <a:off x="4983480" y="1051560"/>
            <a:ext cx="3749040" cy="457200"/>
          </a:xfrm>
          <a:prstGeom prst="rect">
            <a:avLst/>
          </a:prstGeom>
          <a:noFill/>
          <a:ln/>
        </p:spPr>
        <p:txBody>
          <a:bodyPr wrap="square" lIns="0" tIns="0" rIns="0" bIns="0" rtlCol="0" anchor="ctr"/>
          <a:lstStyle/>
          <a:p>
            <a:pPr marL="0" indent="0">
              <a:buNone/>
            </a:pPr>
            <a:r>
              <a:rPr lang="en-US" sz="1400" b="1" dirty="0">
                <a:solidFill>
                  <a:srgbClr val="0D9488"/>
                </a:solidFill>
                <a:latin typeface="Calibri" pitchFamily="34" charset="0"/>
                <a:ea typeface="Calibri" pitchFamily="34" charset="-122"/>
                <a:cs typeface="Calibri" pitchFamily="34" charset="-120"/>
              </a:rPr>
              <a:t>Marketer Use Cases</a:t>
            </a:r>
            <a:endParaRPr lang="en-US" sz="1400" dirty="0"/>
          </a:p>
        </p:txBody>
      </p:sp>
      <p:sp>
        <p:nvSpPr>
          <p:cNvPr id="9" name="Text 7"/>
          <p:cNvSpPr/>
          <p:nvPr/>
        </p:nvSpPr>
        <p:spPr>
          <a:xfrm>
            <a:off x="4983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Personalized video messages: AI generates custom spokesperson video per customer segment</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Product explainers: generate localized versions for 20+ markets without re-shooting</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Social-first content: rapid B-roll generation for reels, TikTok, and YouTube Shorts</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Internal communications: AI presenters for all-hands updates and training modules</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Pre-production concept reels: visualize TV/digital spots before committing to production budget</a:t>
            </a:r>
            <a:endParaRPr lang="en-US" sz="13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37">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Personalization at Scale: The "Segment of One" Is Now Achievable</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For decades, marketers have aspired to deliver the right message to the right person at the right moment — but have been constrained by the scalability of human-driven segmentation. AI has removed that constraint entirely. With ML-powered personalization engines, every customer can receive a uniquely tailored experience based on their specific behavior, preferences, and context.</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The architecture behind modern personalization: A machine learning model continuously ingests signals — pages viewed, products clicked, time spent, purchase history, email opens, location, device type — and uses these to build a real-time profile of each individual's likely intent. Content, product recommendations, email copy, and even website layouts are then dynamically assembled to match that profile.</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Real-world benchmark: Netflix reports that its AI-powered recommendation engine is responsible for approximately 80% of content watched on the platform, saving an estimated $1 billion annually in customer retention. For e-commerce, AI-powered product recommendations account for 35% of Amazon's total revenue. The ROI is not theoretical — it is foundational.</a:t>
            </a:r>
            <a:endParaRPr lang="en-US" sz="13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 38">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685800"/>
          </a:xfrm>
          <a:prstGeom prst="rect">
            <a:avLst/>
          </a:prstGeom>
          <a:noFill/>
          <a:ln/>
        </p:spPr>
        <p:txBody>
          <a:bodyPr wrap="square" lIns="0" tIns="0" rIns="0" bIns="0" rtlCol="0" anchor="ctr"/>
          <a:lstStyle/>
          <a:p>
            <a:pPr marL="0" indent="0">
              <a:buNone/>
            </a:pPr>
            <a:r>
              <a:rPr lang="en-US" sz="2600" b="1" dirty="0">
                <a:solidFill>
                  <a:srgbClr val="0D1B40"/>
                </a:solidFill>
                <a:latin typeface="Calibri" pitchFamily="34" charset="0"/>
                <a:ea typeface="Calibri" pitchFamily="34" charset="-122"/>
                <a:cs typeface="Calibri" pitchFamily="34" charset="-120"/>
              </a:rPr>
              <a:t>Predictive Recommendations: "Also Liked" on Steroids</a:t>
            </a:r>
            <a:endParaRPr lang="en-US" sz="2600" dirty="0"/>
          </a:p>
        </p:txBody>
      </p:sp>
      <p:sp>
        <p:nvSpPr>
          <p:cNvPr id="4" name="Text 2"/>
          <p:cNvSpPr/>
          <p:nvPr/>
        </p:nvSpPr>
        <p:spPr>
          <a:xfrm>
            <a:off x="457200" y="1005840"/>
            <a:ext cx="8229600" cy="3840480"/>
          </a:xfrm>
          <a:prstGeom prst="rect">
            <a:avLst/>
          </a:prstGeom>
          <a:noFill/>
          <a:ln/>
        </p:spPr>
        <p:txBody>
          <a:bodyPr wrap="square" lIns="0" tIns="0" rIns="0" bIns="0" rtlCol="0" anchor="t"/>
          <a:lstStyle/>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Collaborative filtering — the algorithm behind "Customers who bought X also bought Y" — is one of the most mature and commercially proven applications of ML in marketing. What has changed is the sophistication of the signals being processed.</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Next-generation recommendation engines factor in: sequence of browsing behavior (not just what you clicked, but the order you clicked it), real-time context (what you are doing right now vs. what you did last month), and cross-channel behavior (combining e-commerce, email, and in-store purchase history for a unified preference model).</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Beyond product recommendations: AI applies the same logic to content (Netflix, Spotify, TikTok), articles (Washington Post, BuzzFeed), B2B content hubs (which whitepaper to offer next in a nurture sequence), and sales plays (which outreach sequence has the highest probability of converting this specific prospect type).</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Implementation path for marketers: Most enterprise CDPs (Segment, Tealium) and marketing automation platforms (Salesforce Marketing Cloud, Adobe Target) offer pre-built recommendation AI. The differentiation comes from the quality and breadth of behavioral data you can feed into the engine.</a:t>
            </a:r>
            <a:endParaRPr lang="en-US" sz="14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39">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Dynamic Creative Optimization (DCO): Ads That Adapt in Real Time</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Dynamic Creative Optimization (DCO) is one of the most commercially powerful applications of AI in paid media. DCO platforms — including Google Performance Max, Meta Advantage+, and dedicated tools like Flashtalking and Celtra — automatically assemble and serve the optimal combination of creative elements (headline, image, CTA, product, offer) to each individual viewer based on their real-time profile and context.</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How it works in practice: Instead of creating one ad, you provide the system with a library of headlines (10), images (8), body copy options (6), and CTAs (4). The AI assembles these elements in real time, serving the combination most likely to drive conversion for that specific viewer. Over time, the system learns which combinations work best for which audience segments — continuously optimizing without manual intervention.</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For marketing executives: DCO shifts the creative team's role from producing one perfect ad to producing a rich creative library and then letting the AI discover the winning combinations. This requires a fundamental rethinking of creative briefing, production planning, and performance measurement frameworks.</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365760" y="164592"/>
            <a:ext cx="8412480" cy="64008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The State of Play: Why AI Is a CEO-Level Priority</a:t>
            </a:r>
            <a:endParaRPr lang="en-US" sz="2600" dirty="0"/>
          </a:p>
        </p:txBody>
      </p:sp>
      <p:sp>
        <p:nvSpPr>
          <p:cNvPr id="4" name="Shape 2"/>
          <p:cNvSpPr/>
          <p:nvPr/>
        </p:nvSpPr>
        <p:spPr>
          <a:xfrm>
            <a:off x="502920" y="1051560"/>
            <a:ext cx="2560320" cy="2377440"/>
          </a:xfrm>
          <a:prstGeom prst="rect">
            <a:avLst/>
          </a:prstGeom>
          <a:solidFill>
            <a:srgbClr val="13244D"/>
          </a:solidFill>
          <a:ln w="12700">
            <a:solidFill>
              <a:srgbClr val="1E3A6E"/>
            </a:solidFill>
            <a:prstDash val="solid"/>
          </a:ln>
        </p:spPr>
      </p:sp>
      <p:sp>
        <p:nvSpPr>
          <p:cNvPr id="5" name="Shape 3"/>
          <p:cNvSpPr/>
          <p:nvPr/>
        </p:nvSpPr>
        <p:spPr>
          <a:xfrm>
            <a:off x="502920" y="1051560"/>
            <a:ext cx="2560320" cy="54864"/>
          </a:xfrm>
          <a:prstGeom prst="rect">
            <a:avLst/>
          </a:prstGeom>
          <a:solidFill>
            <a:srgbClr val="0D9488"/>
          </a:solidFill>
          <a:ln w="12700">
            <a:solidFill>
              <a:srgbClr val="0D9488"/>
            </a:solidFill>
            <a:prstDash val="solid"/>
          </a:ln>
        </p:spPr>
      </p:sp>
      <p:sp>
        <p:nvSpPr>
          <p:cNvPr id="6" name="Text 4"/>
          <p:cNvSpPr/>
          <p:nvPr/>
        </p:nvSpPr>
        <p:spPr>
          <a:xfrm>
            <a:off x="502920" y="1280160"/>
            <a:ext cx="2560320" cy="914400"/>
          </a:xfrm>
          <a:prstGeom prst="rect">
            <a:avLst/>
          </a:prstGeom>
          <a:noFill/>
          <a:ln/>
        </p:spPr>
        <p:txBody>
          <a:bodyPr wrap="square" lIns="0" tIns="0" rIns="0" bIns="0" rtlCol="0" anchor="ctr"/>
          <a:lstStyle/>
          <a:p>
            <a:pPr marL="0" indent="0" algn="ctr">
              <a:buNone/>
            </a:pPr>
            <a:r>
              <a:rPr lang="en-US" sz="4000" b="1" dirty="0">
                <a:solidFill>
                  <a:srgbClr val="0D9488"/>
                </a:solidFill>
                <a:latin typeface="Calibri" pitchFamily="34" charset="0"/>
                <a:ea typeface="Calibri" pitchFamily="34" charset="-122"/>
                <a:cs typeface="Calibri" pitchFamily="34" charset="-120"/>
              </a:rPr>
              <a:t>77%</a:t>
            </a:r>
            <a:endParaRPr lang="en-US" sz="4000" dirty="0"/>
          </a:p>
        </p:txBody>
      </p:sp>
      <p:sp>
        <p:nvSpPr>
          <p:cNvPr id="7" name="Text 5"/>
          <p:cNvSpPr/>
          <p:nvPr/>
        </p:nvSpPr>
        <p:spPr>
          <a:xfrm>
            <a:off x="502920" y="2286000"/>
            <a:ext cx="2560320" cy="54864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of devices use AI features</a:t>
            </a:r>
            <a:endParaRPr lang="en-US" sz="1300" dirty="0"/>
          </a:p>
        </p:txBody>
      </p:sp>
      <p:sp>
        <p:nvSpPr>
          <p:cNvPr id="8" name="Text 6"/>
          <p:cNvSpPr/>
          <p:nvPr/>
        </p:nvSpPr>
        <p:spPr>
          <a:xfrm>
            <a:off x="502920" y="2880360"/>
            <a:ext cx="2560320" cy="457200"/>
          </a:xfrm>
          <a:prstGeom prst="rect">
            <a:avLst/>
          </a:prstGeom>
          <a:noFill/>
          <a:ln/>
        </p:spPr>
        <p:txBody>
          <a:bodyPr wrap="square" lIns="0" tIns="0" rIns="0" bIns="0" rtlCol="0" anchor="ctr"/>
          <a:lstStyle/>
          <a:p>
            <a:pPr marL="0" indent="0" algn="ctr">
              <a:buNone/>
            </a:pPr>
            <a:r>
              <a:rPr lang="en-US" sz="1100" dirty="0">
                <a:solidFill>
                  <a:srgbClr val="E2E8F0"/>
                </a:solidFill>
                <a:latin typeface="Calibri" pitchFamily="34" charset="0"/>
                <a:ea typeface="Calibri" pitchFamily="34" charset="-122"/>
                <a:cs typeface="Calibri" pitchFamily="34" charset="-120"/>
              </a:rPr>
              <a:t>Embedded in products you already own</a:t>
            </a:r>
            <a:endParaRPr lang="en-US" sz="1100" dirty="0"/>
          </a:p>
        </p:txBody>
      </p:sp>
      <p:sp>
        <p:nvSpPr>
          <p:cNvPr id="9" name="Shape 7"/>
          <p:cNvSpPr/>
          <p:nvPr/>
        </p:nvSpPr>
        <p:spPr>
          <a:xfrm>
            <a:off x="3291840" y="1051560"/>
            <a:ext cx="2560320" cy="2377440"/>
          </a:xfrm>
          <a:prstGeom prst="rect">
            <a:avLst/>
          </a:prstGeom>
          <a:solidFill>
            <a:srgbClr val="13244D"/>
          </a:solidFill>
          <a:ln w="12700">
            <a:solidFill>
              <a:srgbClr val="1E3A6E"/>
            </a:solidFill>
            <a:prstDash val="solid"/>
          </a:ln>
        </p:spPr>
      </p:sp>
      <p:sp>
        <p:nvSpPr>
          <p:cNvPr id="10" name="Shape 8"/>
          <p:cNvSpPr/>
          <p:nvPr/>
        </p:nvSpPr>
        <p:spPr>
          <a:xfrm>
            <a:off x="3291840" y="1051560"/>
            <a:ext cx="2560320" cy="54864"/>
          </a:xfrm>
          <a:prstGeom prst="rect">
            <a:avLst/>
          </a:prstGeom>
          <a:solidFill>
            <a:srgbClr val="0D9488"/>
          </a:solidFill>
          <a:ln w="12700">
            <a:solidFill>
              <a:srgbClr val="0D9488"/>
            </a:solidFill>
            <a:prstDash val="solid"/>
          </a:ln>
        </p:spPr>
      </p:sp>
      <p:sp>
        <p:nvSpPr>
          <p:cNvPr id="11" name="Text 9"/>
          <p:cNvSpPr/>
          <p:nvPr/>
        </p:nvSpPr>
        <p:spPr>
          <a:xfrm>
            <a:off x="3291840" y="1280160"/>
            <a:ext cx="2560320" cy="914400"/>
          </a:xfrm>
          <a:prstGeom prst="rect">
            <a:avLst/>
          </a:prstGeom>
          <a:noFill/>
          <a:ln/>
        </p:spPr>
        <p:txBody>
          <a:bodyPr wrap="square" lIns="0" tIns="0" rIns="0" bIns="0" rtlCol="0" anchor="ctr"/>
          <a:lstStyle/>
          <a:p>
            <a:pPr marL="0" indent="0" algn="ctr">
              <a:buNone/>
            </a:pPr>
            <a:r>
              <a:rPr lang="en-US" sz="4000" b="1" dirty="0">
                <a:solidFill>
                  <a:srgbClr val="0D9488"/>
                </a:solidFill>
                <a:latin typeface="Calibri" pitchFamily="34" charset="0"/>
                <a:ea typeface="Calibri" pitchFamily="34" charset="-122"/>
                <a:cs typeface="Calibri" pitchFamily="34" charset="-120"/>
              </a:rPr>
              <a:t>$4.4T</a:t>
            </a:r>
            <a:endParaRPr lang="en-US" sz="4000" dirty="0"/>
          </a:p>
        </p:txBody>
      </p:sp>
      <p:sp>
        <p:nvSpPr>
          <p:cNvPr id="12" name="Text 10"/>
          <p:cNvSpPr/>
          <p:nvPr/>
        </p:nvSpPr>
        <p:spPr>
          <a:xfrm>
            <a:off x="3291840" y="2286000"/>
            <a:ext cx="2560320" cy="54864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potential AI value for businesses</a:t>
            </a:r>
            <a:endParaRPr lang="en-US" sz="1300" dirty="0"/>
          </a:p>
        </p:txBody>
      </p:sp>
      <p:sp>
        <p:nvSpPr>
          <p:cNvPr id="13" name="Text 11"/>
          <p:cNvSpPr/>
          <p:nvPr/>
        </p:nvSpPr>
        <p:spPr>
          <a:xfrm>
            <a:off x="3291840" y="2880360"/>
            <a:ext cx="2560320" cy="457200"/>
          </a:xfrm>
          <a:prstGeom prst="rect">
            <a:avLst/>
          </a:prstGeom>
          <a:noFill/>
          <a:ln/>
        </p:spPr>
        <p:txBody>
          <a:bodyPr wrap="square" lIns="0" tIns="0" rIns="0" bIns="0" rtlCol="0" anchor="ctr"/>
          <a:lstStyle/>
          <a:p>
            <a:pPr marL="0" indent="0" algn="ctr">
              <a:buNone/>
            </a:pPr>
            <a:r>
              <a:rPr lang="en-US" sz="1100" dirty="0">
                <a:solidFill>
                  <a:srgbClr val="E2E8F0"/>
                </a:solidFill>
                <a:latin typeface="Calibri" pitchFamily="34" charset="0"/>
                <a:ea typeface="Calibri" pitchFamily="34" charset="-122"/>
                <a:cs typeface="Calibri" pitchFamily="34" charset="-120"/>
              </a:rPr>
              <a:t>Annual global productivity gain (McKinsey)</a:t>
            </a:r>
            <a:endParaRPr lang="en-US" sz="1100" dirty="0"/>
          </a:p>
        </p:txBody>
      </p:sp>
      <p:sp>
        <p:nvSpPr>
          <p:cNvPr id="14" name="Shape 12"/>
          <p:cNvSpPr/>
          <p:nvPr/>
        </p:nvSpPr>
        <p:spPr>
          <a:xfrm>
            <a:off x="6080760" y="1051560"/>
            <a:ext cx="2560320" cy="2377440"/>
          </a:xfrm>
          <a:prstGeom prst="rect">
            <a:avLst/>
          </a:prstGeom>
          <a:solidFill>
            <a:srgbClr val="13244D"/>
          </a:solidFill>
          <a:ln w="12700">
            <a:solidFill>
              <a:srgbClr val="1E3A6E"/>
            </a:solidFill>
            <a:prstDash val="solid"/>
          </a:ln>
        </p:spPr>
      </p:sp>
      <p:sp>
        <p:nvSpPr>
          <p:cNvPr id="15" name="Shape 13"/>
          <p:cNvSpPr/>
          <p:nvPr/>
        </p:nvSpPr>
        <p:spPr>
          <a:xfrm>
            <a:off x="6080760" y="1051560"/>
            <a:ext cx="2560320" cy="54864"/>
          </a:xfrm>
          <a:prstGeom prst="rect">
            <a:avLst/>
          </a:prstGeom>
          <a:solidFill>
            <a:srgbClr val="0D9488"/>
          </a:solidFill>
          <a:ln w="12700">
            <a:solidFill>
              <a:srgbClr val="0D9488"/>
            </a:solidFill>
            <a:prstDash val="solid"/>
          </a:ln>
        </p:spPr>
      </p:sp>
      <p:sp>
        <p:nvSpPr>
          <p:cNvPr id="16" name="Text 14"/>
          <p:cNvSpPr/>
          <p:nvPr/>
        </p:nvSpPr>
        <p:spPr>
          <a:xfrm>
            <a:off x="6080760" y="1280160"/>
            <a:ext cx="2560320" cy="914400"/>
          </a:xfrm>
          <a:prstGeom prst="rect">
            <a:avLst/>
          </a:prstGeom>
          <a:noFill/>
          <a:ln/>
        </p:spPr>
        <p:txBody>
          <a:bodyPr wrap="square" lIns="0" tIns="0" rIns="0" bIns="0" rtlCol="0" anchor="ctr"/>
          <a:lstStyle/>
          <a:p>
            <a:pPr marL="0" indent="0" algn="ctr">
              <a:buNone/>
            </a:pPr>
            <a:r>
              <a:rPr lang="en-US" sz="4000" b="1" dirty="0">
                <a:solidFill>
                  <a:srgbClr val="0D9488"/>
                </a:solidFill>
                <a:latin typeface="Calibri" pitchFamily="34" charset="0"/>
                <a:ea typeface="Calibri" pitchFamily="34" charset="-122"/>
                <a:cs typeface="Calibri" pitchFamily="34" charset="-120"/>
              </a:rPr>
              <a:t>3x</a:t>
            </a:r>
            <a:endParaRPr lang="en-US" sz="4000" dirty="0"/>
          </a:p>
        </p:txBody>
      </p:sp>
      <p:sp>
        <p:nvSpPr>
          <p:cNvPr id="17" name="Text 15"/>
          <p:cNvSpPr/>
          <p:nvPr/>
        </p:nvSpPr>
        <p:spPr>
          <a:xfrm>
            <a:off x="6080760" y="2286000"/>
            <a:ext cx="2560320" cy="54864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faster to market with AI-assisted teams</a:t>
            </a:r>
            <a:endParaRPr lang="en-US" sz="1300" dirty="0"/>
          </a:p>
        </p:txBody>
      </p:sp>
      <p:sp>
        <p:nvSpPr>
          <p:cNvPr id="18" name="Text 16"/>
          <p:cNvSpPr/>
          <p:nvPr/>
        </p:nvSpPr>
        <p:spPr>
          <a:xfrm>
            <a:off x="6080760" y="2880360"/>
            <a:ext cx="2560320" cy="457200"/>
          </a:xfrm>
          <a:prstGeom prst="rect">
            <a:avLst/>
          </a:prstGeom>
          <a:noFill/>
          <a:ln/>
        </p:spPr>
        <p:txBody>
          <a:bodyPr wrap="square" lIns="0" tIns="0" rIns="0" bIns="0" rtlCol="0" anchor="ctr"/>
          <a:lstStyle/>
          <a:p>
            <a:pPr marL="0" indent="0" algn="ctr">
              <a:buNone/>
            </a:pPr>
            <a:r>
              <a:rPr lang="en-US" sz="1100" dirty="0">
                <a:solidFill>
                  <a:srgbClr val="E2E8F0"/>
                </a:solidFill>
                <a:latin typeface="Calibri" pitchFamily="34" charset="0"/>
                <a:ea typeface="Calibri" pitchFamily="34" charset="-122"/>
                <a:cs typeface="Calibri" pitchFamily="34" charset="-120"/>
              </a:rPr>
              <a:t>Content, campaigns, research cycles</a:t>
            </a:r>
            <a:endParaRPr lang="en-US" sz="1100" dirty="0"/>
          </a:p>
        </p:txBody>
      </p:sp>
      <p:sp>
        <p:nvSpPr>
          <p:cNvPr id="19" name="Text 17"/>
          <p:cNvSpPr/>
          <p:nvPr/>
        </p:nvSpPr>
        <p:spPr>
          <a:xfrm>
            <a:off x="365760" y="4480560"/>
            <a:ext cx="8412480" cy="502920"/>
          </a:xfrm>
          <a:prstGeom prst="rect">
            <a:avLst/>
          </a:prstGeom>
          <a:noFill/>
          <a:ln/>
        </p:spPr>
        <p:txBody>
          <a:bodyPr wrap="square" lIns="0" tIns="0" rIns="0" bIns="0" rtlCol="0" anchor="ctr"/>
          <a:lstStyle/>
          <a:p>
            <a:pPr marL="0" indent="0">
              <a:buNone/>
            </a:pPr>
            <a:r>
              <a:rPr lang="en-US" sz="1200" i="1" dirty="0">
                <a:solidFill>
                  <a:srgbClr val="94A3B8"/>
                </a:solidFill>
                <a:latin typeface="Calibri" pitchFamily="34" charset="0"/>
                <a:ea typeface="Calibri" pitchFamily="34" charset="-122"/>
                <a:cs typeface="Calibri" pitchFamily="34" charset="-120"/>
              </a:rPr>
              <a:t>AI is no longer a future investment — it is the present baseline for competitive marketing advantage.</a:t>
            </a:r>
            <a:endParaRPr lang="en-US" sz="12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Slide 40">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365760" y="164592"/>
            <a:ext cx="8412480" cy="64008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AI in Email Marketing: From Batch-and-Blast to Behavioral Intelligence</a:t>
            </a:r>
            <a:endParaRPr lang="en-US" sz="2400" dirty="0"/>
          </a:p>
        </p:txBody>
      </p:sp>
      <p:sp>
        <p:nvSpPr>
          <p:cNvPr id="4" name="Shape 2"/>
          <p:cNvSpPr/>
          <p:nvPr/>
        </p:nvSpPr>
        <p:spPr>
          <a:xfrm>
            <a:off x="228600" y="960120"/>
            <a:ext cx="4114800" cy="3886200"/>
          </a:xfrm>
          <a:prstGeom prst="rect">
            <a:avLst/>
          </a:prstGeom>
          <a:solidFill>
            <a:srgbClr val="13244D"/>
          </a:solidFill>
          <a:ln w="12700">
            <a:solidFill>
              <a:srgbClr val="13244D"/>
            </a:solidFill>
            <a:prstDash val="solid"/>
          </a:ln>
        </p:spPr>
      </p:sp>
      <p:sp>
        <p:nvSpPr>
          <p:cNvPr id="5" name="Text 3"/>
          <p:cNvSpPr/>
          <p:nvPr/>
        </p:nvSpPr>
        <p:spPr>
          <a:xfrm>
            <a:off x="411480" y="1051560"/>
            <a:ext cx="3749040" cy="457200"/>
          </a:xfrm>
          <a:prstGeom prst="rect">
            <a:avLst/>
          </a:prstGeom>
          <a:noFill/>
          <a:ln/>
        </p:spPr>
        <p:txBody>
          <a:bodyPr wrap="square" lIns="0" tIns="0" rIns="0" bIns="0" rtlCol="0" anchor="ctr"/>
          <a:lstStyle/>
          <a:p>
            <a:pPr marL="0" indent="0">
              <a:buNone/>
            </a:pPr>
            <a:r>
              <a:rPr lang="en-US" sz="1400" b="1" dirty="0">
                <a:solidFill>
                  <a:srgbClr val="0D9488"/>
                </a:solidFill>
                <a:latin typeface="Calibri" pitchFamily="34" charset="0"/>
                <a:ea typeface="Calibri" pitchFamily="34" charset="-122"/>
                <a:cs typeface="Calibri" pitchFamily="34" charset="-120"/>
              </a:rPr>
              <a:t>What AI Optimizes in Email</a:t>
            </a:r>
            <a:endParaRPr lang="en-US" sz="1400" dirty="0"/>
          </a:p>
        </p:txBody>
      </p:sp>
      <p:sp>
        <p:nvSpPr>
          <p:cNvPr id="6" name="Text 4"/>
          <p:cNvSpPr/>
          <p:nvPr/>
        </p:nvSpPr>
        <p:spPr>
          <a:xfrm>
            <a:off x="411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Send-time optimization: deliver each email when that specific recipient is most likely to open</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Subject line testing: generate and test dozens of variants, let AI identify the winner per segment</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Content personalization: dynamically assemble email body based on recipient behavior and preferences</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Frequency optimization: reduce unsubscribes by adjusting send cadence per individual engagement history</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Re-engagement prediction: identify disengaged subscribers before they churn and trigger targeted win-back sequences</a:t>
            </a:r>
            <a:endParaRPr lang="en-US" sz="1300" dirty="0"/>
          </a:p>
        </p:txBody>
      </p:sp>
      <p:sp>
        <p:nvSpPr>
          <p:cNvPr id="7" name="Shape 5"/>
          <p:cNvSpPr/>
          <p:nvPr/>
        </p:nvSpPr>
        <p:spPr>
          <a:xfrm>
            <a:off x="4800600" y="960120"/>
            <a:ext cx="4114800" cy="3886200"/>
          </a:xfrm>
          <a:prstGeom prst="rect">
            <a:avLst/>
          </a:prstGeom>
          <a:solidFill>
            <a:srgbClr val="13244D"/>
          </a:solidFill>
          <a:ln w="12700">
            <a:solidFill>
              <a:srgbClr val="13244D"/>
            </a:solidFill>
            <a:prstDash val="solid"/>
          </a:ln>
        </p:spPr>
      </p:sp>
      <p:sp>
        <p:nvSpPr>
          <p:cNvPr id="8" name="Text 6"/>
          <p:cNvSpPr/>
          <p:nvPr/>
        </p:nvSpPr>
        <p:spPr>
          <a:xfrm>
            <a:off x="4983480" y="1051560"/>
            <a:ext cx="3749040" cy="457200"/>
          </a:xfrm>
          <a:prstGeom prst="rect">
            <a:avLst/>
          </a:prstGeom>
          <a:noFill/>
          <a:ln/>
        </p:spPr>
        <p:txBody>
          <a:bodyPr wrap="square" lIns="0" tIns="0" rIns="0" bIns="0" rtlCol="0" anchor="ctr"/>
          <a:lstStyle/>
          <a:p>
            <a:pPr marL="0" indent="0">
              <a:buNone/>
            </a:pPr>
            <a:r>
              <a:rPr lang="en-US" sz="1400" b="1" dirty="0">
                <a:solidFill>
                  <a:srgbClr val="0D9488"/>
                </a:solidFill>
                <a:latin typeface="Calibri" pitchFamily="34" charset="0"/>
                <a:ea typeface="Calibri" pitchFamily="34" charset="-122"/>
                <a:cs typeface="Calibri" pitchFamily="34" charset="-120"/>
              </a:rPr>
              <a:t>Platforms Leading This Space</a:t>
            </a:r>
            <a:endParaRPr lang="en-US" sz="1400" dirty="0"/>
          </a:p>
        </p:txBody>
      </p:sp>
      <p:sp>
        <p:nvSpPr>
          <p:cNvPr id="9" name="Text 7"/>
          <p:cNvSpPr/>
          <p:nvPr/>
        </p:nvSpPr>
        <p:spPr>
          <a:xfrm>
            <a:off x="4983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Klaviyo: Predictive analytics for CLV, churn risk, and AI-generated email content for e-commerce</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Salesforce Marketing Cloud Einstein: Enterprise-grade send-time, content, and frequency optimization</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HubSpot AI: Integrated email and CRM intelligence for SMB and mid-market teams</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Persado: AI-powered language optimization with emotional intelligence scoring per audience segment</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Phrasee: Brand-safe AI copy for email, push notifications, and social ads at scale</a:t>
            </a:r>
            <a:endParaRPr lang="en-US" sz="13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name="Slide 41">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Chatbots 2.0: From Frustrating to Genuinely Helpful</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The chatbots of 2018-2022 were rule-based decision trees that frustrated customers with their limited vocabulary and inability to handle natural language. The chatbots of 2024 and beyond — powered by LLMs like GPT-4 and Claude — are a fundamentally different category of technology that can understand nuanced questions, maintain conversational context, and resolve customer inquiries at a level approaching human support agents.</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For marketing and customer experience teams, modern AI chatbots create value in three distinct ways: deflection (resolving a high percentage of support inquiries without human involvement, reducing cost-to-serve), conversion (proactively assisting site visitors with product selection and purchase decisions), and data collection (capturing intent signals, objections, and preferences from conversations that can be fed back into segmentation and personalization engines).</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Implementation advice for executives: The biggest failure mode for enterprise chatbot deployments is not the AI — it is insufficient knowledge base development and inadequate escalation path design. Before deploying an LLM-powered chatbot, invest in building a comprehensive, well-structured FAQ and knowledge library. The AI is only as helpful as the information it has access to.</a:t>
            </a:r>
            <a:endParaRPr lang="en-US" sz="13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name="Slide 42">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685800"/>
          </a:xfrm>
          <a:prstGeom prst="rect">
            <a:avLst/>
          </a:prstGeom>
          <a:noFill/>
          <a:ln/>
        </p:spPr>
        <p:txBody>
          <a:bodyPr wrap="square" lIns="0" tIns="0" rIns="0" bIns="0" rtlCol="0" anchor="ctr"/>
          <a:lstStyle/>
          <a:p>
            <a:pPr marL="0" indent="0">
              <a:buNone/>
            </a:pPr>
            <a:r>
              <a:rPr lang="en-US" sz="2600" b="1" dirty="0">
                <a:solidFill>
                  <a:srgbClr val="0D1B40"/>
                </a:solidFill>
                <a:latin typeface="Calibri" pitchFamily="34" charset="0"/>
                <a:ea typeface="Calibri" pitchFamily="34" charset="-122"/>
                <a:cs typeface="Calibri" pitchFamily="34" charset="-120"/>
              </a:rPr>
              <a:t>AI-Driven Lead Nurturing: Closing the Gap Between MQL and SQL</a:t>
            </a:r>
            <a:endParaRPr lang="en-US" sz="2600" dirty="0"/>
          </a:p>
        </p:txBody>
      </p:sp>
      <p:sp>
        <p:nvSpPr>
          <p:cNvPr id="4" name="Text 2"/>
          <p:cNvSpPr/>
          <p:nvPr/>
        </p:nvSpPr>
        <p:spPr>
          <a:xfrm>
            <a:off x="457200" y="1005840"/>
            <a:ext cx="8229600" cy="3840480"/>
          </a:xfrm>
          <a:prstGeom prst="rect">
            <a:avLst/>
          </a:prstGeom>
          <a:noFill/>
          <a:ln/>
        </p:spPr>
        <p:txBody>
          <a:bodyPr wrap="square" lIns="0" tIns="0" rIns="0" bIns="0" rtlCol="0" anchor="t"/>
          <a:lstStyle/>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Traditional lead nurturing relies on time-based email sequences triggered by form fills — a blunt instrument that ignores each prospect's unique buying journey and intent signals. AI-driven nurturing is a fundamentally different model: adaptive, behavioral, and predictive.</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AI lead scoring moves beyond basic demographic and firmographic data to incorporate: website behavior patterns, email engagement sequences, content consumption topics, CRM activity, and even natural language analysis of sales call transcripts.</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Conversational AI for lead qualification: AI-powered email assistants (tools like Conversica, Drift, and Outreach AI) can conduct qualifying conversations via email or chat, respond to prospect questions, and hand off to human sales reps only when a prospect demonstrates high purchase intent.</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Propensity modeling for account-based marketing: In B2B contexts, ML models can identify which accounts in a target list are most likely to be "in market" right now — based on signals including job posting activity, website visits, content downloads, and third-party intent data from sources like Bombora or G2.</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Bottom line for revenue marketing teams: Organizations using AI-driven lead scoring report a 20-40% improvement in conversion rates from MQL to SQL — because reps are spending time with prospects who are genuinely ready to engage.</a:t>
            </a:r>
            <a:endParaRPr lang="en-US" sz="14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Slide 43">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Social Listening at AI Scale: Turning Noise into Signal</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Social listening has always been a theoretically valuable marketing discipline — but manually monitoring millions of conversations at scale has been impossible without AI. Natural Language Processing (NLP) and sentiment analysis now allow marketing teams to process vast volumes of social content in near real-time, extracting actionable intelligence that would be invisible to any human-scale analysis.</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What AI-powered social listening enables: Brand health monitoring across platforms (Twitter/X, Instagram, TikTok, Reddit, LinkedIn, YouTube comments, news articles) in real time. Emerging topic and trend detection before issues become crises. Competitive intelligence: tracking how competitors are perceived versus your brand across specific attributes. Customer voice mining: identifying the exact language customers use to describe problems your products solve — invaluable for messaging strategy and product positioning.</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Leading platforms: Brandwatch, Sprinklr, Meltwater, and Talkwalker all offer AI-powered social intelligence with sentiment analysis, topic clustering, and influencer identification. For smaller teams, tools like Brand24 and Mention provide accessible entry points.</a:t>
            </a:r>
            <a:endParaRPr lang="en-US" sz="13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name="Slide 44">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365760" y="164592"/>
            <a:ext cx="8412480" cy="64008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AI-Powered Competitive Intelligence: Know Before They Move</a:t>
            </a:r>
            <a:endParaRPr lang="en-US" sz="2400" dirty="0"/>
          </a:p>
        </p:txBody>
      </p:sp>
      <p:sp>
        <p:nvSpPr>
          <p:cNvPr id="4" name="Shape 2"/>
          <p:cNvSpPr/>
          <p:nvPr/>
        </p:nvSpPr>
        <p:spPr>
          <a:xfrm>
            <a:off x="228600" y="960120"/>
            <a:ext cx="4114800" cy="3886200"/>
          </a:xfrm>
          <a:prstGeom prst="rect">
            <a:avLst/>
          </a:prstGeom>
          <a:solidFill>
            <a:srgbClr val="13244D"/>
          </a:solidFill>
          <a:ln w="12700">
            <a:solidFill>
              <a:srgbClr val="13244D"/>
            </a:solidFill>
            <a:prstDash val="solid"/>
          </a:ln>
        </p:spPr>
      </p:sp>
      <p:sp>
        <p:nvSpPr>
          <p:cNvPr id="5" name="Text 3"/>
          <p:cNvSpPr/>
          <p:nvPr/>
        </p:nvSpPr>
        <p:spPr>
          <a:xfrm>
            <a:off x="411480" y="1051560"/>
            <a:ext cx="3749040" cy="457200"/>
          </a:xfrm>
          <a:prstGeom prst="rect">
            <a:avLst/>
          </a:prstGeom>
          <a:noFill/>
          <a:ln/>
        </p:spPr>
        <p:txBody>
          <a:bodyPr wrap="square" lIns="0" tIns="0" rIns="0" bIns="0" rtlCol="0" anchor="ctr"/>
          <a:lstStyle/>
          <a:p>
            <a:pPr marL="0" indent="0">
              <a:buNone/>
            </a:pPr>
            <a:r>
              <a:rPr lang="en-US" sz="1400" b="1" dirty="0">
                <a:solidFill>
                  <a:srgbClr val="0D9488"/>
                </a:solidFill>
                <a:latin typeface="Calibri" pitchFamily="34" charset="0"/>
                <a:ea typeface="Calibri" pitchFamily="34" charset="-122"/>
                <a:cs typeface="Calibri" pitchFamily="34" charset="-120"/>
              </a:rPr>
              <a:t>What AI Can Now Monitor</a:t>
            </a:r>
            <a:endParaRPr lang="en-US" sz="1400" dirty="0"/>
          </a:p>
        </p:txBody>
      </p:sp>
      <p:sp>
        <p:nvSpPr>
          <p:cNvPr id="6" name="Text 4"/>
          <p:cNvSpPr/>
          <p:nvPr/>
        </p:nvSpPr>
        <p:spPr>
          <a:xfrm>
            <a:off x="411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Competitor ad creative changes (via Meta Ad Library, Google Ads Transparency)</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Pricing and promotion changes across e-commerce channels in real time</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New job posting patterns that signal product or market expansion</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Earnings call transcripts and investor day presentations summarized by AI</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Share of voice shifts across SEO keywords and content topics</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Product review sentiment trends across Amazon, G2, Trustpilot, and app stores</a:t>
            </a:r>
            <a:endParaRPr lang="en-US" sz="1300" dirty="0"/>
          </a:p>
        </p:txBody>
      </p:sp>
      <p:sp>
        <p:nvSpPr>
          <p:cNvPr id="7" name="Shape 5"/>
          <p:cNvSpPr/>
          <p:nvPr/>
        </p:nvSpPr>
        <p:spPr>
          <a:xfrm>
            <a:off x="4800600" y="960120"/>
            <a:ext cx="4114800" cy="3886200"/>
          </a:xfrm>
          <a:prstGeom prst="rect">
            <a:avLst/>
          </a:prstGeom>
          <a:solidFill>
            <a:srgbClr val="13244D"/>
          </a:solidFill>
          <a:ln w="12700">
            <a:solidFill>
              <a:srgbClr val="13244D"/>
            </a:solidFill>
            <a:prstDash val="solid"/>
          </a:ln>
        </p:spPr>
      </p:sp>
      <p:sp>
        <p:nvSpPr>
          <p:cNvPr id="8" name="Text 6"/>
          <p:cNvSpPr/>
          <p:nvPr/>
        </p:nvSpPr>
        <p:spPr>
          <a:xfrm>
            <a:off x="4983480" y="1051560"/>
            <a:ext cx="3749040" cy="457200"/>
          </a:xfrm>
          <a:prstGeom prst="rect">
            <a:avLst/>
          </a:prstGeom>
          <a:noFill/>
          <a:ln/>
        </p:spPr>
        <p:txBody>
          <a:bodyPr wrap="square" lIns="0" tIns="0" rIns="0" bIns="0" rtlCol="0" anchor="ctr"/>
          <a:lstStyle/>
          <a:p>
            <a:pPr marL="0" indent="0">
              <a:buNone/>
            </a:pPr>
            <a:r>
              <a:rPr lang="en-US" sz="1400" b="1" dirty="0">
                <a:solidFill>
                  <a:srgbClr val="0D9488"/>
                </a:solidFill>
                <a:latin typeface="Calibri" pitchFamily="34" charset="0"/>
                <a:ea typeface="Calibri" pitchFamily="34" charset="-122"/>
                <a:cs typeface="Calibri" pitchFamily="34" charset="-120"/>
              </a:rPr>
              <a:t>Tools and Techniques</a:t>
            </a:r>
            <a:endParaRPr lang="en-US" sz="1400" dirty="0"/>
          </a:p>
        </p:txBody>
      </p:sp>
      <p:sp>
        <p:nvSpPr>
          <p:cNvPr id="9" name="Text 7"/>
          <p:cNvSpPr/>
          <p:nvPr/>
        </p:nvSpPr>
        <p:spPr>
          <a:xfrm>
            <a:off x="4983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Crayon and Klue: Dedicated competitive intelligence platforms with AI summaries</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ChatGPT / Claude: Upload earnings transcripts and ask for strategic implications</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SimilarWeb: AI-enhanced web traffic and engagement analysis for competitors</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SEMrush / Ahrefs: AI-powered keyword gap and content opportunity analysis</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SpyFu: Long-term paid search history and competitor ad copy archives</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Weekly AI digest: Prompt an LLM weekly to synthesize competitor news into a 1-page brief</a:t>
            </a:r>
            <a:endParaRPr lang="en-US" sz="13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name="Slide 45">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The SEO Revolution: How Generative AI Is Rewriting Search Strategy</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Google's rollout of AI Overviews (formerly Search Generative Experience) represents the most significant change to organic search strategy since the Penguin and Panda algorithm updates of the early 2010s. When AI Overviews appear at the top of search results, they can dramatically reduce click-through rates to organic listings — especially for informational queries.</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What this means for content marketing strategy: The era of ranking for generic informational keywords with thin, keyword-optimized articles is ending. Google's AI surfaces synthesized answers directly. To earn visibility in an AI-dominated SERP, content must be authoritative, original, deeply expert, and structured in a way that AI can cite and reference. This is the "Answer Engine Optimization" era.</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Practical SEO shifts for marketing leaders: Invest in subject-matter expert content and original research. Build strong E-E-A-T signals (Experience, Expertise, Authoritativeness, Trustworthiness). Focus on long-tail, high-intent queries where users need specificity that AI overviews cannot fully satisfy. And measure brand visibility in AI-generated answers — not just traditional SERP rankings.</a:t>
            </a:r>
            <a:endParaRPr lang="en-US" sz="13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name="Slide 46">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F43F5E"/>
          </a:solidFill>
          <a:ln w="12700">
            <a:solidFill>
              <a:srgbClr val="F43F5E"/>
            </a:solidFill>
            <a:prstDash val="solid"/>
          </a:ln>
        </p:spPr>
      </p:sp>
      <p:sp>
        <p:nvSpPr>
          <p:cNvPr id="3" name="Text 1"/>
          <p:cNvSpPr/>
          <p:nvPr/>
        </p:nvSpPr>
        <p:spPr>
          <a:xfrm>
            <a:off x="365760" y="164592"/>
            <a:ext cx="8412480" cy="411480"/>
          </a:xfrm>
          <a:prstGeom prst="rect">
            <a:avLst/>
          </a:prstGeom>
          <a:noFill/>
          <a:ln/>
        </p:spPr>
        <p:txBody>
          <a:bodyPr wrap="square" lIns="0" tIns="0" rIns="0" bIns="0" rtlCol="0" anchor="ctr"/>
          <a:lstStyle/>
          <a:p>
            <a:pPr marL="0" indent="0">
              <a:buNone/>
            </a:pPr>
            <a:r>
              <a:rPr lang="en-US" sz="1200" b="1" kern="0" spc="400" dirty="0">
                <a:solidFill>
                  <a:srgbClr val="F43F5E"/>
                </a:solidFill>
                <a:latin typeface="Calibri" pitchFamily="34" charset="0"/>
                <a:ea typeface="Calibri" pitchFamily="34" charset="-122"/>
                <a:cs typeface="Calibri" pitchFamily="34" charset="-120"/>
              </a:rPr>
              <a:t>BRAND SPOTLIGHT</a:t>
            </a:r>
            <a:endParaRPr lang="en-US" sz="1200" dirty="0"/>
          </a:p>
        </p:txBody>
      </p:sp>
      <p:sp>
        <p:nvSpPr>
          <p:cNvPr id="4" name="Text 2"/>
          <p:cNvSpPr/>
          <p:nvPr/>
        </p:nvSpPr>
        <p:spPr>
          <a:xfrm>
            <a:off x="365760" y="621792"/>
            <a:ext cx="8412480" cy="68580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Coca-Cola: "Create Real Magic" Campaign</a:t>
            </a:r>
            <a:endParaRPr lang="en-US" sz="2800" dirty="0"/>
          </a:p>
        </p:txBody>
      </p:sp>
      <p:sp>
        <p:nvSpPr>
          <p:cNvPr id="5" name="Shape 3"/>
          <p:cNvSpPr/>
          <p:nvPr/>
        </p:nvSpPr>
        <p:spPr>
          <a:xfrm>
            <a:off x="365760" y="1463040"/>
            <a:ext cx="8412480" cy="54864"/>
          </a:xfrm>
          <a:prstGeom prst="rect">
            <a:avLst/>
          </a:prstGeom>
          <a:solidFill>
            <a:srgbClr val="F43F5E"/>
          </a:solidFill>
          <a:ln w="12700">
            <a:solidFill>
              <a:srgbClr val="F43F5E"/>
            </a:solidFill>
            <a:prstDash val="solid"/>
          </a:ln>
        </p:spPr>
      </p:sp>
      <p:sp>
        <p:nvSpPr>
          <p:cNvPr id="6" name="Text 4"/>
          <p:cNvSpPr/>
          <p:nvPr/>
        </p:nvSpPr>
        <p:spPr>
          <a:xfrm>
            <a:off x="365760" y="1691640"/>
            <a:ext cx="4114800" cy="320040"/>
          </a:xfrm>
          <a:prstGeom prst="rect">
            <a:avLst/>
          </a:prstGeom>
          <a:noFill/>
          <a:ln/>
        </p:spPr>
        <p:txBody>
          <a:bodyPr wrap="square" lIns="0" tIns="0" rIns="0" bIns="0" rtlCol="0" anchor="ctr"/>
          <a:lstStyle/>
          <a:p>
            <a:pPr marL="0" indent="0">
              <a:buNone/>
            </a:pPr>
            <a:r>
              <a:rPr lang="en-US" sz="1300" b="1" dirty="0">
                <a:solidFill>
                  <a:srgbClr val="F43F5E"/>
                </a:solidFill>
                <a:latin typeface="Calibri" pitchFamily="34" charset="0"/>
                <a:ea typeface="Calibri" pitchFamily="34" charset="-122"/>
                <a:cs typeface="Calibri" pitchFamily="34" charset="-120"/>
              </a:rPr>
              <a:t>The Challenge</a:t>
            </a:r>
            <a:endParaRPr lang="en-US" sz="1300" dirty="0"/>
          </a:p>
        </p:txBody>
      </p:sp>
      <p:sp>
        <p:nvSpPr>
          <p:cNvPr id="7" name="Text 5"/>
          <p:cNvSpPr/>
          <p:nvPr/>
        </p:nvSpPr>
        <p:spPr>
          <a:xfrm>
            <a:off x="365760" y="2039112"/>
            <a:ext cx="4114800" cy="868680"/>
          </a:xfrm>
          <a:prstGeom prst="rect">
            <a:avLst/>
          </a:prstGeom>
          <a:noFill/>
          <a:ln/>
        </p:spPr>
        <p:txBody>
          <a:bodyPr wrap="square" lIns="0" tIns="0" rIns="0" bIns="0" rtlCol="0" anchor="ctr"/>
          <a:lstStyle/>
          <a:p>
            <a:pPr marL="0" indent="0">
              <a:buNone/>
            </a:pPr>
            <a:r>
              <a:rPr lang="en-US" sz="1200" dirty="0">
                <a:solidFill>
                  <a:srgbClr val="E2E8F0"/>
                </a:solidFill>
                <a:latin typeface="Calibri" pitchFamily="34" charset="0"/>
                <a:ea typeface="Calibri" pitchFamily="34" charset="-122"/>
                <a:cs typeface="Calibri" pitchFamily="34" charset="-120"/>
              </a:rPr>
              <a:t>Coca-Cola sought to leverage AI to engage its global creative community — fans, artists, and designers — in an immersive, participatory brand experience.</a:t>
            </a:r>
            <a:endParaRPr lang="en-US" sz="1200" dirty="0"/>
          </a:p>
        </p:txBody>
      </p:sp>
      <p:sp>
        <p:nvSpPr>
          <p:cNvPr id="8" name="Text 6"/>
          <p:cNvSpPr/>
          <p:nvPr/>
        </p:nvSpPr>
        <p:spPr>
          <a:xfrm>
            <a:off x="4754880" y="1691640"/>
            <a:ext cx="4114800" cy="320040"/>
          </a:xfrm>
          <a:prstGeom prst="rect">
            <a:avLst/>
          </a:prstGeom>
          <a:noFill/>
          <a:ln/>
        </p:spPr>
        <p:txBody>
          <a:bodyPr wrap="square" lIns="0" tIns="0" rIns="0" bIns="0" rtlCol="0" anchor="ctr"/>
          <a:lstStyle/>
          <a:p>
            <a:pPr marL="0" indent="0">
              <a:buNone/>
            </a:pPr>
            <a:r>
              <a:rPr lang="en-US" sz="1300" b="1" dirty="0">
                <a:solidFill>
                  <a:srgbClr val="F43F5E"/>
                </a:solidFill>
                <a:latin typeface="Calibri" pitchFamily="34" charset="0"/>
                <a:ea typeface="Calibri" pitchFamily="34" charset="-122"/>
                <a:cs typeface="Calibri" pitchFamily="34" charset="-120"/>
              </a:rPr>
              <a:t>The AI Application</a:t>
            </a:r>
            <a:endParaRPr lang="en-US" sz="1300" dirty="0"/>
          </a:p>
        </p:txBody>
      </p:sp>
      <p:sp>
        <p:nvSpPr>
          <p:cNvPr id="9" name="Text 7"/>
          <p:cNvSpPr/>
          <p:nvPr/>
        </p:nvSpPr>
        <p:spPr>
          <a:xfrm>
            <a:off x="4754880" y="2039112"/>
            <a:ext cx="4114800" cy="868680"/>
          </a:xfrm>
          <a:prstGeom prst="rect">
            <a:avLst/>
          </a:prstGeom>
          <a:noFill/>
          <a:ln/>
        </p:spPr>
        <p:txBody>
          <a:bodyPr wrap="square" lIns="0" tIns="0" rIns="0" bIns="0" rtlCol="0" anchor="ctr"/>
          <a:lstStyle/>
          <a:p>
            <a:pPr marL="0" indent="0">
              <a:buNone/>
            </a:pPr>
            <a:r>
              <a:rPr lang="en-US" sz="1200" dirty="0">
                <a:solidFill>
                  <a:srgbClr val="E2E8F0"/>
                </a:solidFill>
                <a:latin typeface="Calibri" pitchFamily="34" charset="0"/>
                <a:ea typeface="Calibri" pitchFamily="34" charset="-122"/>
                <a:cs typeface="Calibri" pitchFamily="34" charset="-120"/>
              </a:rPr>
              <a:t>Partnering with OpenAI and Bain &amp; Company, Coca-Cola launched "Create Real Magic" — a platform where fans used DALL-E and GPT-4 to create original artwork using Coca-Cola's iconic brand assets.</a:t>
            </a:r>
            <a:endParaRPr lang="en-US" sz="1200" dirty="0"/>
          </a:p>
        </p:txBody>
      </p:sp>
      <p:sp>
        <p:nvSpPr>
          <p:cNvPr id="10" name="Text 8"/>
          <p:cNvSpPr/>
          <p:nvPr/>
        </p:nvSpPr>
        <p:spPr>
          <a:xfrm>
            <a:off x="365760" y="3200400"/>
            <a:ext cx="4114800" cy="320040"/>
          </a:xfrm>
          <a:prstGeom prst="rect">
            <a:avLst/>
          </a:prstGeom>
          <a:noFill/>
          <a:ln/>
        </p:spPr>
        <p:txBody>
          <a:bodyPr wrap="square" lIns="0" tIns="0" rIns="0" bIns="0" rtlCol="0" anchor="ctr"/>
          <a:lstStyle/>
          <a:p>
            <a:pPr marL="0" indent="0">
              <a:buNone/>
            </a:pPr>
            <a:r>
              <a:rPr lang="en-US" sz="1300" b="1" dirty="0">
                <a:solidFill>
                  <a:srgbClr val="F43F5E"/>
                </a:solidFill>
                <a:latin typeface="Calibri" pitchFamily="34" charset="0"/>
                <a:ea typeface="Calibri" pitchFamily="34" charset="-122"/>
                <a:cs typeface="Calibri" pitchFamily="34" charset="-120"/>
              </a:rPr>
              <a:t>The Results</a:t>
            </a:r>
            <a:endParaRPr lang="en-US" sz="1300" dirty="0"/>
          </a:p>
        </p:txBody>
      </p:sp>
      <p:sp>
        <p:nvSpPr>
          <p:cNvPr id="11" name="Text 9"/>
          <p:cNvSpPr/>
          <p:nvPr/>
        </p:nvSpPr>
        <p:spPr>
          <a:xfrm>
            <a:off x="365760" y="3547872"/>
            <a:ext cx="4114800" cy="868680"/>
          </a:xfrm>
          <a:prstGeom prst="rect">
            <a:avLst/>
          </a:prstGeom>
          <a:noFill/>
          <a:ln/>
        </p:spPr>
        <p:txBody>
          <a:bodyPr wrap="square" lIns="0" tIns="0" rIns="0" bIns="0" rtlCol="0" anchor="ctr"/>
          <a:lstStyle/>
          <a:p>
            <a:pPr marL="0" indent="0">
              <a:buNone/>
            </a:pPr>
            <a:r>
              <a:rPr lang="en-US" sz="1200" dirty="0">
                <a:solidFill>
                  <a:srgbClr val="E2E8F0"/>
                </a:solidFill>
                <a:latin typeface="Calibri" pitchFamily="34" charset="0"/>
                <a:ea typeface="Calibri" pitchFamily="34" charset="-122"/>
                <a:cs typeface="Calibri" pitchFamily="34" charset="-120"/>
              </a:rPr>
              <a:t>Thousands of user-generated AI artworks were created. Top submissions were displayed on digital billboards in Times Square and Piccadilly Circus, creating earned media across the campaign.</a:t>
            </a:r>
            <a:endParaRPr lang="en-US" sz="1200" dirty="0"/>
          </a:p>
        </p:txBody>
      </p:sp>
      <p:sp>
        <p:nvSpPr>
          <p:cNvPr id="12" name="Text 10"/>
          <p:cNvSpPr/>
          <p:nvPr/>
        </p:nvSpPr>
        <p:spPr>
          <a:xfrm>
            <a:off x="4754880" y="3200400"/>
            <a:ext cx="4114800" cy="320040"/>
          </a:xfrm>
          <a:prstGeom prst="rect">
            <a:avLst/>
          </a:prstGeom>
          <a:noFill/>
          <a:ln/>
        </p:spPr>
        <p:txBody>
          <a:bodyPr wrap="square" lIns="0" tIns="0" rIns="0" bIns="0" rtlCol="0" anchor="ctr"/>
          <a:lstStyle/>
          <a:p>
            <a:pPr marL="0" indent="0">
              <a:buNone/>
            </a:pPr>
            <a:r>
              <a:rPr lang="en-US" sz="1300" b="1" dirty="0">
                <a:solidFill>
                  <a:srgbClr val="F43F5E"/>
                </a:solidFill>
                <a:latin typeface="Calibri" pitchFamily="34" charset="0"/>
                <a:ea typeface="Calibri" pitchFamily="34" charset="-122"/>
                <a:cs typeface="Calibri" pitchFamily="34" charset="-120"/>
              </a:rPr>
              <a:t>The Marketing Lesson</a:t>
            </a:r>
            <a:endParaRPr lang="en-US" sz="1300" dirty="0"/>
          </a:p>
        </p:txBody>
      </p:sp>
      <p:sp>
        <p:nvSpPr>
          <p:cNvPr id="13" name="Text 11"/>
          <p:cNvSpPr/>
          <p:nvPr/>
        </p:nvSpPr>
        <p:spPr>
          <a:xfrm>
            <a:off x="4754880" y="3547872"/>
            <a:ext cx="4114800" cy="868680"/>
          </a:xfrm>
          <a:prstGeom prst="rect">
            <a:avLst/>
          </a:prstGeom>
          <a:noFill/>
          <a:ln/>
        </p:spPr>
        <p:txBody>
          <a:bodyPr wrap="square" lIns="0" tIns="0" rIns="0" bIns="0" rtlCol="0" anchor="ctr"/>
          <a:lstStyle/>
          <a:p>
            <a:pPr marL="0" indent="0">
              <a:buNone/>
            </a:pPr>
            <a:r>
              <a:rPr lang="en-US" sz="1200" dirty="0">
                <a:solidFill>
                  <a:srgbClr val="E2E8F0"/>
                </a:solidFill>
                <a:latin typeface="Calibri" pitchFamily="34" charset="0"/>
                <a:ea typeface="Calibri" pitchFamily="34" charset="-122"/>
                <a:cs typeface="Calibri" pitchFamily="34" charset="-120"/>
              </a:rPr>
              <a:t>AI is not just a production tool — it is an audience engagement platform. Brands that invite consumers into the AI creative process build deeper loyalty and generate authentic content at scale.</a:t>
            </a:r>
            <a:endParaRPr lang="en-US" sz="12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name="Slide 47">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F59E0B"/>
          </a:solidFill>
          <a:ln w="12700">
            <a:solidFill>
              <a:srgbClr val="F59E0B"/>
            </a:solidFill>
            <a:prstDash val="solid"/>
          </a:ln>
        </p:spPr>
      </p:sp>
      <p:sp>
        <p:nvSpPr>
          <p:cNvPr id="3" name="Text 1"/>
          <p:cNvSpPr/>
          <p:nvPr/>
        </p:nvSpPr>
        <p:spPr>
          <a:xfrm>
            <a:off x="365760" y="164592"/>
            <a:ext cx="8412480" cy="411480"/>
          </a:xfrm>
          <a:prstGeom prst="rect">
            <a:avLst/>
          </a:prstGeom>
          <a:noFill/>
          <a:ln/>
        </p:spPr>
        <p:txBody>
          <a:bodyPr wrap="square" lIns="0" tIns="0" rIns="0" bIns="0" rtlCol="0" anchor="ctr"/>
          <a:lstStyle/>
          <a:p>
            <a:pPr marL="0" indent="0">
              <a:buNone/>
            </a:pPr>
            <a:r>
              <a:rPr lang="en-US" sz="1200" b="1" kern="0" spc="400" dirty="0">
                <a:solidFill>
                  <a:srgbClr val="F59E0B"/>
                </a:solidFill>
                <a:latin typeface="Calibri" pitchFamily="34" charset="0"/>
                <a:ea typeface="Calibri" pitchFamily="34" charset="-122"/>
                <a:cs typeface="Calibri" pitchFamily="34" charset="-120"/>
              </a:rPr>
              <a:t>BRAND SPOTLIGHT</a:t>
            </a:r>
            <a:endParaRPr lang="en-US" sz="1200" dirty="0"/>
          </a:p>
        </p:txBody>
      </p:sp>
      <p:sp>
        <p:nvSpPr>
          <p:cNvPr id="4" name="Text 2"/>
          <p:cNvSpPr/>
          <p:nvPr/>
        </p:nvSpPr>
        <p:spPr>
          <a:xfrm>
            <a:off x="365760" y="621792"/>
            <a:ext cx="8412480" cy="68580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Sephora: AI-Powered Beauty Personalization</a:t>
            </a:r>
            <a:endParaRPr lang="en-US" sz="2800" dirty="0"/>
          </a:p>
        </p:txBody>
      </p:sp>
      <p:sp>
        <p:nvSpPr>
          <p:cNvPr id="5" name="Text 3"/>
          <p:cNvSpPr/>
          <p:nvPr/>
        </p:nvSpPr>
        <p:spPr>
          <a:xfrm>
            <a:off x="365760" y="1691640"/>
            <a:ext cx="4114800" cy="320040"/>
          </a:xfrm>
          <a:prstGeom prst="rect">
            <a:avLst/>
          </a:prstGeom>
          <a:noFill/>
          <a:ln/>
        </p:spPr>
        <p:txBody>
          <a:bodyPr wrap="square" lIns="0" tIns="0" rIns="0" bIns="0" rtlCol="0" anchor="ctr"/>
          <a:lstStyle/>
          <a:p>
            <a:pPr marL="0" indent="0">
              <a:buNone/>
            </a:pPr>
            <a:r>
              <a:rPr lang="en-US" sz="1300" b="1" dirty="0">
                <a:solidFill>
                  <a:srgbClr val="F59E0B"/>
                </a:solidFill>
                <a:latin typeface="Calibri" pitchFamily="34" charset="0"/>
                <a:ea typeface="Calibri" pitchFamily="34" charset="-122"/>
                <a:cs typeface="Calibri" pitchFamily="34" charset="-120"/>
              </a:rPr>
              <a:t>Virtual Try-On (Color IQ)</a:t>
            </a:r>
            <a:endParaRPr lang="en-US" sz="1300" dirty="0"/>
          </a:p>
        </p:txBody>
      </p:sp>
      <p:sp>
        <p:nvSpPr>
          <p:cNvPr id="6" name="Text 4"/>
          <p:cNvSpPr/>
          <p:nvPr/>
        </p:nvSpPr>
        <p:spPr>
          <a:xfrm>
            <a:off x="365760" y="2039112"/>
            <a:ext cx="4114800" cy="868680"/>
          </a:xfrm>
          <a:prstGeom prst="rect">
            <a:avLst/>
          </a:prstGeom>
          <a:noFill/>
          <a:ln/>
        </p:spPr>
        <p:txBody>
          <a:bodyPr wrap="square" lIns="0" tIns="0" rIns="0" bIns="0" rtlCol="0" anchor="ctr"/>
          <a:lstStyle/>
          <a:p>
            <a:pPr marL="0" indent="0">
              <a:buNone/>
            </a:pPr>
            <a:r>
              <a:rPr lang="en-US" sz="1200" dirty="0">
                <a:solidFill>
                  <a:srgbClr val="E2E8F0"/>
                </a:solidFill>
                <a:latin typeface="Calibri" pitchFamily="34" charset="0"/>
                <a:ea typeface="Calibri" pitchFamily="34" charset="-122"/>
                <a:cs typeface="Calibri" pitchFamily="34" charset="-120"/>
              </a:rPr>
              <a:t>Sephora's AI-powered Virtual Artist uses computer vision and augmented reality to let customers try on makeup products using their smartphone camera, removing the barrier of in-store testing.</a:t>
            </a:r>
            <a:endParaRPr lang="en-US" sz="1200" dirty="0"/>
          </a:p>
        </p:txBody>
      </p:sp>
      <p:sp>
        <p:nvSpPr>
          <p:cNvPr id="7" name="Text 5"/>
          <p:cNvSpPr/>
          <p:nvPr/>
        </p:nvSpPr>
        <p:spPr>
          <a:xfrm>
            <a:off x="4754880" y="1691640"/>
            <a:ext cx="4114800" cy="320040"/>
          </a:xfrm>
          <a:prstGeom prst="rect">
            <a:avLst/>
          </a:prstGeom>
          <a:noFill/>
          <a:ln/>
        </p:spPr>
        <p:txBody>
          <a:bodyPr wrap="square" lIns="0" tIns="0" rIns="0" bIns="0" rtlCol="0" anchor="ctr"/>
          <a:lstStyle/>
          <a:p>
            <a:pPr marL="0" indent="0">
              <a:buNone/>
            </a:pPr>
            <a:r>
              <a:rPr lang="en-US" sz="1300" b="1" dirty="0">
                <a:solidFill>
                  <a:srgbClr val="F59E0B"/>
                </a:solidFill>
                <a:latin typeface="Calibri" pitchFamily="34" charset="0"/>
                <a:ea typeface="Calibri" pitchFamily="34" charset="-122"/>
                <a:cs typeface="Calibri" pitchFamily="34" charset="-120"/>
              </a:rPr>
              <a:t>Skin IQ &amp; AI Skincare</a:t>
            </a:r>
            <a:endParaRPr lang="en-US" sz="1300" dirty="0"/>
          </a:p>
        </p:txBody>
      </p:sp>
      <p:sp>
        <p:nvSpPr>
          <p:cNvPr id="8" name="Text 6"/>
          <p:cNvSpPr/>
          <p:nvPr/>
        </p:nvSpPr>
        <p:spPr>
          <a:xfrm>
            <a:off x="4754880" y="2039112"/>
            <a:ext cx="4114800" cy="868680"/>
          </a:xfrm>
          <a:prstGeom prst="rect">
            <a:avLst/>
          </a:prstGeom>
          <a:noFill/>
          <a:ln/>
        </p:spPr>
        <p:txBody>
          <a:bodyPr wrap="square" lIns="0" tIns="0" rIns="0" bIns="0" rtlCol="0" anchor="ctr"/>
          <a:lstStyle/>
          <a:p>
            <a:pPr marL="0" indent="0">
              <a:buNone/>
            </a:pPr>
            <a:r>
              <a:rPr lang="en-US" sz="1200" dirty="0">
                <a:solidFill>
                  <a:srgbClr val="E2E8F0"/>
                </a:solidFill>
                <a:latin typeface="Calibri" pitchFamily="34" charset="0"/>
                <a:ea typeface="Calibri" pitchFamily="34" charset="-122"/>
                <a:cs typeface="Calibri" pitchFamily="34" charset="-120"/>
              </a:rPr>
              <a:t>The Skincare Advisor uses ML to analyze skin type, concerns, and environmental factors to make personalized product recommendations — functions previously requiring an in-store beauty consultant.</a:t>
            </a:r>
            <a:endParaRPr lang="en-US" sz="1200" dirty="0"/>
          </a:p>
        </p:txBody>
      </p:sp>
      <p:sp>
        <p:nvSpPr>
          <p:cNvPr id="9" name="Text 7"/>
          <p:cNvSpPr/>
          <p:nvPr/>
        </p:nvSpPr>
        <p:spPr>
          <a:xfrm>
            <a:off x="365760" y="3200400"/>
            <a:ext cx="4114800" cy="320040"/>
          </a:xfrm>
          <a:prstGeom prst="rect">
            <a:avLst/>
          </a:prstGeom>
          <a:noFill/>
          <a:ln/>
        </p:spPr>
        <p:txBody>
          <a:bodyPr wrap="square" lIns="0" tIns="0" rIns="0" bIns="0" rtlCol="0" anchor="ctr"/>
          <a:lstStyle/>
          <a:p>
            <a:pPr marL="0" indent="0">
              <a:buNone/>
            </a:pPr>
            <a:r>
              <a:rPr lang="en-US" sz="1300" b="1" dirty="0">
                <a:solidFill>
                  <a:srgbClr val="F59E0B"/>
                </a:solidFill>
                <a:latin typeface="Calibri" pitchFamily="34" charset="0"/>
                <a:ea typeface="Calibri" pitchFamily="34" charset="-122"/>
                <a:cs typeface="Calibri" pitchFamily="34" charset="-120"/>
              </a:rPr>
              <a:t>Chatbot &amp; Conversational AI</a:t>
            </a:r>
            <a:endParaRPr lang="en-US" sz="1300" dirty="0"/>
          </a:p>
        </p:txBody>
      </p:sp>
      <p:sp>
        <p:nvSpPr>
          <p:cNvPr id="10" name="Text 8"/>
          <p:cNvSpPr/>
          <p:nvPr/>
        </p:nvSpPr>
        <p:spPr>
          <a:xfrm>
            <a:off x="365760" y="3547872"/>
            <a:ext cx="4114800" cy="868680"/>
          </a:xfrm>
          <a:prstGeom prst="rect">
            <a:avLst/>
          </a:prstGeom>
          <a:noFill/>
          <a:ln/>
        </p:spPr>
        <p:txBody>
          <a:bodyPr wrap="square" lIns="0" tIns="0" rIns="0" bIns="0" rtlCol="0" anchor="ctr"/>
          <a:lstStyle/>
          <a:p>
            <a:pPr marL="0" indent="0">
              <a:buNone/>
            </a:pPr>
            <a:r>
              <a:rPr lang="en-US" sz="1200" dirty="0">
                <a:solidFill>
                  <a:srgbClr val="E2E8F0"/>
                </a:solidFill>
                <a:latin typeface="Calibri" pitchFamily="34" charset="0"/>
                <a:ea typeface="Calibri" pitchFamily="34" charset="-122"/>
                <a:cs typeface="Calibri" pitchFamily="34" charset="-120"/>
              </a:rPr>
              <a:t>Sephora's chatbot on Messenger and the mobile app handles product queries, provides tutorials, books in-store makeover appointments, and processes personalized product suggestions seamlessly.</a:t>
            </a:r>
            <a:endParaRPr lang="en-US" sz="1200" dirty="0"/>
          </a:p>
        </p:txBody>
      </p:sp>
      <p:sp>
        <p:nvSpPr>
          <p:cNvPr id="11" name="Text 9"/>
          <p:cNvSpPr/>
          <p:nvPr/>
        </p:nvSpPr>
        <p:spPr>
          <a:xfrm>
            <a:off x="4754880" y="3200400"/>
            <a:ext cx="4114800" cy="320040"/>
          </a:xfrm>
          <a:prstGeom prst="rect">
            <a:avLst/>
          </a:prstGeom>
          <a:noFill/>
          <a:ln/>
        </p:spPr>
        <p:txBody>
          <a:bodyPr wrap="square" lIns="0" tIns="0" rIns="0" bIns="0" rtlCol="0" anchor="ctr"/>
          <a:lstStyle/>
          <a:p>
            <a:pPr marL="0" indent="0">
              <a:buNone/>
            </a:pPr>
            <a:r>
              <a:rPr lang="en-US" sz="1300" b="1" dirty="0">
                <a:solidFill>
                  <a:srgbClr val="F59E0B"/>
                </a:solidFill>
                <a:latin typeface="Calibri" pitchFamily="34" charset="0"/>
                <a:ea typeface="Calibri" pitchFamily="34" charset="-122"/>
                <a:cs typeface="Calibri" pitchFamily="34" charset="-120"/>
              </a:rPr>
              <a:t>Business Impact</a:t>
            </a:r>
            <a:endParaRPr lang="en-US" sz="1300" dirty="0"/>
          </a:p>
        </p:txBody>
      </p:sp>
      <p:sp>
        <p:nvSpPr>
          <p:cNvPr id="12" name="Text 10"/>
          <p:cNvSpPr/>
          <p:nvPr/>
        </p:nvSpPr>
        <p:spPr>
          <a:xfrm>
            <a:off x="4754880" y="3547872"/>
            <a:ext cx="4114800" cy="868680"/>
          </a:xfrm>
          <a:prstGeom prst="rect">
            <a:avLst/>
          </a:prstGeom>
          <a:noFill/>
          <a:ln/>
        </p:spPr>
        <p:txBody>
          <a:bodyPr wrap="square" lIns="0" tIns="0" rIns="0" bIns="0" rtlCol="0" anchor="ctr"/>
          <a:lstStyle/>
          <a:p>
            <a:pPr marL="0" indent="0">
              <a:buNone/>
            </a:pPr>
            <a:r>
              <a:rPr lang="en-US" sz="1200" dirty="0">
                <a:solidFill>
                  <a:srgbClr val="E2E8F0"/>
                </a:solidFill>
                <a:latin typeface="Calibri" pitchFamily="34" charset="0"/>
                <a:ea typeface="Calibri" pitchFamily="34" charset="-122"/>
                <a:cs typeface="Calibri" pitchFamily="34" charset="-120"/>
              </a:rPr>
              <a:t>Sephora's AI investments contributed to industry-leading customer retention metrics and a loyalty program with over 34 million members. Personalization is cited as a core driver of repeat purchase frequency.</a:t>
            </a:r>
            <a:endParaRPr lang="en-US" sz="12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name="Slide 48">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365760" y="164592"/>
            <a:ext cx="8412480" cy="411480"/>
          </a:xfrm>
          <a:prstGeom prst="rect">
            <a:avLst/>
          </a:prstGeom>
          <a:noFill/>
          <a:ln/>
        </p:spPr>
        <p:txBody>
          <a:bodyPr wrap="square" lIns="0" tIns="0" rIns="0" bIns="0" rtlCol="0" anchor="ctr"/>
          <a:lstStyle/>
          <a:p>
            <a:pPr marL="0" indent="0">
              <a:buNone/>
            </a:pPr>
            <a:r>
              <a:rPr lang="en-US" sz="1200" b="1" kern="0" spc="400" dirty="0">
                <a:solidFill>
                  <a:srgbClr val="0D9488"/>
                </a:solidFill>
                <a:latin typeface="Calibri" pitchFamily="34" charset="0"/>
                <a:ea typeface="Calibri" pitchFamily="34" charset="-122"/>
                <a:cs typeface="Calibri" pitchFamily="34" charset="-120"/>
              </a:rPr>
              <a:t>BRAND SPOTLIGHT</a:t>
            </a:r>
            <a:endParaRPr lang="en-US" sz="1200" dirty="0"/>
          </a:p>
        </p:txBody>
      </p:sp>
      <p:sp>
        <p:nvSpPr>
          <p:cNvPr id="4" name="Text 2"/>
          <p:cNvSpPr/>
          <p:nvPr/>
        </p:nvSpPr>
        <p:spPr>
          <a:xfrm>
            <a:off x="365760" y="621792"/>
            <a:ext cx="8412480" cy="68580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Nutella: 7 Million Unique Jar Designs, Zero Human Designers</a:t>
            </a:r>
            <a:endParaRPr lang="en-US" sz="2400" dirty="0"/>
          </a:p>
        </p:txBody>
      </p:sp>
      <p:sp>
        <p:nvSpPr>
          <p:cNvPr id="5" name="Text 3"/>
          <p:cNvSpPr/>
          <p:nvPr/>
        </p:nvSpPr>
        <p:spPr>
          <a:xfrm>
            <a:off x="365760" y="1463040"/>
            <a:ext cx="8412480" cy="3383280"/>
          </a:xfrm>
          <a:prstGeom prst="rect">
            <a:avLst/>
          </a:prstGeom>
          <a:noFill/>
          <a:ln/>
        </p:spPr>
        <p:txBody>
          <a:bodyPr wrap="square" lIns="0" tIns="0" rIns="0" bIns="0" rtlCol="0" anchor="t"/>
          <a:lstStyle/>
          <a:p>
            <a:pPr marL="0" indent="0">
              <a:buNone/>
            </a:pPr>
            <a:r>
              <a:rPr lang="en-US" sz="1300" dirty="0">
                <a:solidFill>
                  <a:srgbClr val="E2E8F0"/>
                </a:solidFill>
                <a:latin typeface="Calibri" pitchFamily="34" charset="0"/>
                <a:ea typeface="Calibri" pitchFamily="34" charset="-122"/>
                <a:cs typeface="Calibri" pitchFamily="34" charset="-120"/>
              </a:rPr>
              <a:t>In 2017, Nutella partnered with agency Ogilvy to use a generative AI algorithm to create 7 million unique label designs for its Italian market — each jar featuring a distinctive pattern generated from the brand's color palette and visual system. The labels were produced using variable data printing technology and sold exclusively at Italian supermarkets.</a:t>
            </a:r>
            <a:endParaRPr lang="en-US" sz="1300" dirty="0"/>
          </a:p>
          <a:p>
            <a:pPr marL="0" indent="0">
              <a:buNone/>
            </a:pPr>
            <a:endParaRPr lang="en-US" sz="1300" dirty="0"/>
          </a:p>
          <a:p>
            <a:pPr marL="0" indent="0">
              <a:buNone/>
            </a:pPr>
            <a:r>
              <a:rPr lang="en-US" sz="1300" dirty="0">
                <a:solidFill>
                  <a:srgbClr val="E2E8F0"/>
                </a:solidFill>
                <a:latin typeface="Calibri" pitchFamily="34" charset="0"/>
                <a:ea typeface="Calibri" pitchFamily="34" charset="-122"/>
                <a:cs typeface="Calibri" pitchFamily="34" charset="-120"/>
              </a:rPr>
              <a:t>All 7 million jars sold out immediately upon hitting shelves. The campaign generated massive earned media coverage, won multiple industry awards including a Cannes Lions Grand Prix, and demonstrated at a global scale that AI-generated mass customization was not just possible — it was commercially compelling.</a:t>
            </a:r>
            <a:endParaRPr lang="en-US" sz="1300" dirty="0"/>
          </a:p>
          <a:p>
            <a:pPr marL="0" indent="0">
              <a:buNone/>
            </a:pPr>
            <a:endParaRPr lang="en-US" sz="1300" dirty="0"/>
          </a:p>
          <a:p>
            <a:pPr marL="0" indent="0">
              <a:buNone/>
            </a:pPr>
            <a:r>
              <a:rPr lang="en-US" sz="1300" dirty="0">
                <a:solidFill>
                  <a:srgbClr val="E2E8F0"/>
                </a:solidFill>
                <a:latin typeface="Calibri" pitchFamily="34" charset="0"/>
                <a:ea typeface="Calibri" pitchFamily="34" charset="-122"/>
                <a:cs typeface="Calibri" pitchFamily="34" charset="-120"/>
              </a:rPr>
              <a:t>The marketing lesson for today: What was groundbreaking in 2017 is now table stakes. Variable data design, mass personalization, and AI-generated creative variation are now accessible to brands of all sizes through tools that require no specialized technical expertise. What Nutella did with a custom algorithm, you can replicate with Midjourney, DALL-E, and modern print production workflows.</a:t>
            </a:r>
            <a:endParaRPr lang="en-US" sz="13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name="Slide 49">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594360"/>
          </a:xfrm>
          <a:prstGeom prst="rect">
            <a:avLst/>
          </a:prstGeom>
          <a:noFill/>
          <a:ln/>
        </p:spPr>
        <p:txBody>
          <a:bodyPr wrap="square" lIns="0" tIns="0" rIns="0" bIns="0" rtlCol="0" anchor="ctr"/>
          <a:lstStyle/>
          <a:p>
            <a:pPr marL="0" indent="0">
              <a:buNone/>
            </a:pPr>
            <a:r>
              <a:rPr lang="en-US" sz="2400" b="1" dirty="0">
                <a:solidFill>
                  <a:srgbClr val="0D1B40"/>
                </a:solidFill>
                <a:latin typeface="Calibri" pitchFamily="34" charset="0"/>
                <a:ea typeface="Calibri" pitchFamily="34" charset="-122"/>
                <a:cs typeface="Calibri" pitchFamily="34" charset="-120"/>
              </a:rPr>
              <a:t>Analytics Transformation: From Descriptive to Prescriptive</a:t>
            </a:r>
            <a:endParaRPr lang="en-US" sz="2400" dirty="0"/>
          </a:p>
        </p:txBody>
      </p:sp>
      <p:sp>
        <p:nvSpPr>
          <p:cNvPr id="4" name="Shape 2"/>
          <p:cNvSpPr/>
          <p:nvPr/>
        </p:nvSpPr>
        <p:spPr>
          <a:xfrm>
            <a:off x="274320" y="1005840"/>
            <a:ext cx="2011680" cy="3794760"/>
          </a:xfrm>
          <a:prstGeom prst="rect">
            <a:avLst/>
          </a:prstGeom>
          <a:solidFill>
            <a:srgbClr val="FFFFFF"/>
          </a:solidFill>
          <a:ln w="12700">
            <a:solidFill>
              <a:srgbClr val="E2E8F0"/>
            </a:solidFill>
            <a:prstDash val="solid"/>
          </a:ln>
        </p:spPr>
      </p:sp>
      <p:sp>
        <p:nvSpPr>
          <p:cNvPr id="5" name="Shape 3"/>
          <p:cNvSpPr/>
          <p:nvPr/>
        </p:nvSpPr>
        <p:spPr>
          <a:xfrm>
            <a:off x="274320" y="1005840"/>
            <a:ext cx="2011680" cy="64008"/>
          </a:xfrm>
          <a:prstGeom prst="rect">
            <a:avLst/>
          </a:prstGeom>
          <a:solidFill>
            <a:srgbClr val="94A3B8"/>
          </a:solidFill>
          <a:ln w="12700">
            <a:solidFill>
              <a:srgbClr val="94A3B8"/>
            </a:solidFill>
            <a:prstDash val="solid"/>
          </a:ln>
        </p:spPr>
      </p:sp>
      <p:sp>
        <p:nvSpPr>
          <p:cNvPr id="6" name="Text 4"/>
          <p:cNvSpPr/>
          <p:nvPr/>
        </p:nvSpPr>
        <p:spPr>
          <a:xfrm>
            <a:off x="274320" y="1143000"/>
            <a:ext cx="2011680" cy="457200"/>
          </a:xfrm>
          <a:prstGeom prst="rect">
            <a:avLst/>
          </a:prstGeom>
          <a:noFill/>
          <a:ln/>
        </p:spPr>
        <p:txBody>
          <a:bodyPr wrap="square" lIns="0" tIns="0" rIns="0" bIns="0" rtlCol="0" anchor="ctr"/>
          <a:lstStyle/>
          <a:p>
            <a:pPr marL="0" indent="0" algn="ctr">
              <a:buNone/>
            </a:pPr>
            <a:r>
              <a:rPr lang="en-US" sz="1500" b="1" dirty="0">
                <a:solidFill>
                  <a:srgbClr val="0D1B40"/>
                </a:solidFill>
                <a:latin typeface="Calibri" pitchFamily="34" charset="0"/>
                <a:ea typeface="Calibri" pitchFamily="34" charset="-122"/>
                <a:cs typeface="Calibri" pitchFamily="34" charset="-120"/>
              </a:rPr>
              <a:t>Descriptive</a:t>
            </a:r>
            <a:endParaRPr lang="en-US" sz="1500" dirty="0"/>
          </a:p>
        </p:txBody>
      </p:sp>
      <p:sp>
        <p:nvSpPr>
          <p:cNvPr id="7" name="Text 5"/>
          <p:cNvSpPr/>
          <p:nvPr/>
        </p:nvSpPr>
        <p:spPr>
          <a:xfrm>
            <a:off x="274320" y="1691640"/>
            <a:ext cx="2011680" cy="502920"/>
          </a:xfrm>
          <a:prstGeom prst="rect">
            <a:avLst/>
          </a:prstGeom>
          <a:noFill/>
          <a:ln/>
        </p:spPr>
        <p:txBody>
          <a:bodyPr wrap="square" lIns="0" tIns="0" rIns="0" bIns="0" rtlCol="0" anchor="ctr"/>
          <a:lstStyle/>
          <a:p>
            <a:pPr marL="0" indent="0" algn="ctr">
              <a:buNone/>
            </a:pPr>
            <a:r>
              <a:rPr lang="en-US" sz="1300" b="1" i="1" dirty="0">
                <a:solidFill>
                  <a:srgbClr val="94A3B8"/>
                </a:solidFill>
                <a:latin typeface="Calibri" pitchFamily="34" charset="0"/>
                <a:ea typeface="Calibri" pitchFamily="34" charset="-122"/>
                <a:cs typeface="Calibri" pitchFamily="34" charset="-120"/>
              </a:rPr>
              <a:t>What happened?</a:t>
            </a:r>
            <a:endParaRPr lang="en-US" sz="1300" dirty="0"/>
          </a:p>
        </p:txBody>
      </p:sp>
      <p:sp>
        <p:nvSpPr>
          <p:cNvPr id="8" name="Text 6"/>
          <p:cNvSpPr/>
          <p:nvPr/>
        </p:nvSpPr>
        <p:spPr>
          <a:xfrm>
            <a:off x="384048" y="2286000"/>
            <a:ext cx="1792224" cy="233172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Standard dashboards, GA4 reports, campaign performance summaries. Tells you the past, requires human interpretation.</a:t>
            </a:r>
            <a:endParaRPr lang="en-US" sz="1100" dirty="0"/>
          </a:p>
        </p:txBody>
      </p:sp>
      <p:sp>
        <p:nvSpPr>
          <p:cNvPr id="9" name="Shape 7"/>
          <p:cNvSpPr/>
          <p:nvPr/>
        </p:nvSpPr>
        <p:spPr>
          <a:xfrm>
            <a:off x="2423160" y="1005840"/>
            <a:ext cx="2011680" cy="3794760"/>
          </a:xfrm>
          <a:prstGeom prst="rect">
            <a:avLst/>
          </a:prstGeom>
          <a:solidFill>
            <a:srgbClr val="FFFFFF"/>
          </a:solidFill>
          <a:ln w="12700">
            <a:solidFill>
              <a:srgbClr val="E2E8F0"/>
            </a:solidFill>
            <a:prstDash val="solid"/>
          </a:ln>
        </p:spPr>
      </p:sp>
      <p:sp>
        <p:nvSpPr>
          <p:cNvPr id="10" name="Shape 8"/>
          <p:cNvSpPr/>
          <p:nvPr/>
        </p:nvSpPr>
        <p:spPr>
          <a:xfrm>
            <a:off x="2423160" y="1005840"/>
            <a:ext cx="2011680" cy="64008"/>
          </a:xfrm>
          <a:prstGeom prst="rect">
            <a:avLst/>
          </a:prstGeom>
          <a:solidFill>
            <a:srgbClr val="1A3A8F"/>
          </a:solidFill>
          <a:ln w="12700">
            <a:solidFill>
              <a:srgbClr val="1A3A8F"/>
            </a:solidFill>
            <a:prstDash val="solid"/>
          </a:ln>
        </p:spPr>
      </p:sp>
      <p:sp>
        <p:nvSpPr>
          <p:cNvPr id="11" name="Text 9"/>
          <p:cNvSpPr/>
          <p:nvPr/>
        </p:nvSpPr>
        <p:spPr>
          <a:xfrm>
            <a:off x="2423160" y="1143000"/>
            <a:ext cx="2011680" cy="457200"/>
          </a:xfrm>
          <a:prstGeom prst="rect">
            <a:avLst/>
          </a:prstGeom>
          <a:noFill/>
          <a:ln/>
        </p:spPr>
        <p:txBody>
          <a:bodyPr wrap="square" lIns="0" tIns="0" rIns="0" bIns="0" rtlCol="0" anchor="ctr"/>
          <a:lstStyle/>
          <a:p>
            <a:pPr marL="0" indent="0" algn="ctr">
              <a:buNone/>
            </a:pPr>
            <a:r>
              <a:rPr lang="en-US" sz="1500" b="1" dirty="0">
                <a:solidFill>
                  <a:srgbClr val="0D1B40"/>
                </a:solidFill>
                <a:latin typeface="Calibri" pitchFamily="34" charset="0"/>
                <a:ea typeface="Calibri" pitchFamily="34" charset="-122"/>
                <a:cs typeface="Calibri" pitchFamily="34" charset="-120"/>
              </a:rPr>
              <a:t>Diagnostic</a:t>
            </a:r>
            <a:endParaRPr lang="en-US" sz="1500" dirty="0"/>
          </a:p>
        </p:txBody>
      </p:sp>
      <p:sp>
        <p:nvSpPr>
          <p:cNvPr id="12" name="Text 10"/>
          <p:cNvSpPr/>
          <p:nvPr/>
        </p:nvSpPr>
        <p:spPr>
          <a:xfrm>
            <a:off x="2423160" y="1691640"/>
            <a:ext cx="2011680" cy="502920"/>
          </a:xfrm>
          <a:prstGeom prst="rect">
            <a:avLst/>
          </a:prstGeom>
          <a:noFill/>
          <a:ln/>
        </p:spPr>
        <p:txBody>
          <a:bodyPr wrap="square" lIns="0" tIns="0" rIns="0" bIns="0" rtlCol="0" anchor="ctr"/>
          <a:lstStyle/>
          <a:p>
            <a:pPr marL="0" indent="0" algn="ctr">
              <a:buNone/>
            </a:pPr>
            <a:r>
              <a:rPr lang="en-US" sz="1300" b="1" i="1" dirty="0">
                <a:solidFill>
                  <a:srgbClr val="1A3A8F"/>
                </a:solidFill>
                <a:latin typeface="Calibri" pitchFamily="34" charset="0"/>
                <a:ea typeface="Calibri" pitchFamily="34" charset="-122"/>
                <a:cs typeface="Calibri" pitchFamily="34" charset="-120"/>
              </a:rPr>
              <a:t>Why did it happen?</a:t>
            </a:r>
            <a:endParaRPr lang="en-US" sz="1300" dirty="0"/>
          </a:p>
        </p:txBody>
      </p:sp>
      <p:sp>
        <p:nvSpPr>
          <p:cNvPr id="13" name="Text 11"/>
          <p:cNvSpPr/>
          <p:nvPr/>
        </p:nvSpPr>
        <p:spPr>
          <a:xfrm>
            <a:off x="2532888" y="2286000"/>
            <a:ext cx="1792224" cy="233172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Cohort analysis, attribution modeling, funnel drop-off analysis. Begins to connect cause and effect.</a:t>
            </a:r>
            <a:endParaRPr lang="en-US" sz="1100" dirty="0"/>
          </a:p>
        </p:txBody>
      </p:sp>
      <p:sp>
        <p:nvSpPr>
          <p:cNvPr id="14" name="Shape 12"/>
          <p:cNvSpPr/>
          <p:nvPr/>
        </p:nvSpPr>
        <p:spPr>
          <a:xfrm>
            <a:off x="4572000" y="1005840"/>
            <a:ext cx="2011680" cy="3794760"/>
          </a:xfrm>
          <a:prstGeom prst="rect">
            <a:avLst/>
          </a:prstGeom>
          <a:solidFill>
            <a:srgbClr val="FFFFFF"/>
          </a:solidFill>
          <a:ln w="12700">
            <a:solidFill>
              <a:srgbClr val="E2E8F0"/>
            </a:solidFill>
            <a:prstDash val="solid"/>
          </a:ln>
        </p:spPr>
      </p:sp>
      <p:sp>
        <p:nvSpPr>
          <p:cNvPr id="15" name="Shape 13"/>
          <p:cNvSpPr/>
          <p:nvPr/>
        </p:nvSpPr>
        <p:spPr>
          <a:xfrm>
            <a:off x="4572000" y="1005840"/>
            <a:ext cx="2011680" cy="64008"/>
          </a:xfrm>
          <a:prstGeom prst="rect">
            <a:avLst/>
          </a:prstGeom>
          <a:solidFill>
            <a:srgbClr val="0D9488"/>
          </a:solidFill>
          <a:ln w="12700">
            <a:solidFill>
              <a:srgbClr val="0D9488"/>
            </a:solidFill>
            <a:prstDash val="solid"/>
          </a:ln>
        </p:spPr>
      </p:sp>
      <p:sp>
        <p:nvSpPr>
          <p:cNvPr id="16" name="Text 14"/>
          <p:cNvSpPr/>
          <p:nvPr/>
        </p:nvSpPr>
        <p:spPr>
          <a:xfrm>
            <a:off x="4572000" y="1143000"/>
            <a:ext cx="2011680" cy="457200"/>
          </a:xfrm>
          <a:prstGeom prst="rect">
            <a:avLst/>
          </a:prstGeom>
          <a:noFill/>
          <a:ln/>
        </p:spPr>
        <p:txBody>
          <a:bodyPr wrap="square" lIns="0" tIns="0" rIns="0" bIns="0" rtlCol="0" anchor="ctr"/>
          <a:lstStyle/>
          <a:p>
            <a:pPr marL="0" indent="0" algn="ctr">
              <a:buNone/>
            </a:pPr>
            <a:r>
              <a:rPr lang="en-US" sz="1500" b="1" dirty="0">
                <a:solidFill>
                  <a:srgbClr val="0D1B40"/>
                </a:solidFill>
                <a:latin typeface="Calibri" pitchFamily="34" charset="0"/>
                <a:ea typeface="Calibri" pitchFamily="34" charset="-122"/>
                <a:cs typeface="Calibri" pitchFamily="34" charset="-120"/>
              </a:rPr>
              <a:t>Predictive</a:t>
            </a:r>
            <a:endParaRPr lang="en-US" sz="1500" dirty="0"/>
          </a:p>
        </p:txBody>
      </p:sp>
      <p:sp>
        <p:nvSpPr>
          <p:cNvPr id="17" name="Text 15"/>
          <p:cNvSpPr/>
          <p:nvPr/>
        </p:nvSpPr>
        <p:spPr>
          <a:xfrm>
            <a:off x="4572000" y="1691640"/>
            <a:ext cx="2011680" cy="502920"/>
          </a:xfrm>
          <a:prstGeom prst="rect">
            <a:avLst/>
          </a:prstGeom>
          <a:noFill/>
          <a:ln/>
        </p:spPr>
        <p:txBody>
          <a:bodyPr wrap="square" lIns="0" tIns="0" rIns="0" bIns="0" rtlCol="0" anchor="ctr"/>
          <a:lstStyle/>
          <a:p>
            <a:pPr marL="0" indent="0" algn="ctr">
              <a:buNone/>
            </a:pPr>
            <a:r>
              <a:rPr lang="en-US" sz="1300" b="1" i="1" dirty="0">
                <a:solidFill>
                  <a:srgbClr val="0D9488"/>
                </a:solidFill>
                <a:latin typeface="Calibri" pitchFamily="34" charset="0"/>
                <a:ea typeface="Calibri" pitchFamily="34" charset="-122"/>
                <a:cs typeface="Calibri" pitchFamily="34" charset="-120"/>
              </a:rPr>
              <a:t>What will happen?</a:t>
            </a:r>
            <a:endParaRPr lang="en-US" sz="1300" dirty="0"/>
          </a:p>
        </p:txBody>
      </p:sp>
      <p:sp>
        <p:nvSpPr>
          <p:cNvPr id="18" name="Text 16"/>
          <p:cNvSpPr/>
          <p:nvPr/>
        </p:nvSpPr>
        <p:spPr>
          <a:xfrm>
            <a:off x="4681728" y="2286000"/>
            <a:ext cx="1792224" cy="233172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ML-powered forecasting, churn prediction, CLV modeling. AI identifies patterns invisible to human analysts.</a:t>
            </a:r>
            <a:endParaRPr lang="en-US" sz="1100" dirty="0"/>
          </a:p>
        </p:txBody>
      </p:sp>
      <p:sp>
        <p:nvSpPr>
          <p:cNvPr id="19" name="Shape 17"/>
          <p:cNvSpPr/>
          <p:nvPr/>
        </p:nvSpPr>
        <p:spPr>
          <a:xfrm>
            <a:off x="6720840" y="1005840"/>
            <a:ext cx="2011680" cy="3794760"/>
          </a:xfrm>
          <a:prstGeom prst="rect">
            <a:avLst/>
          </a:prstGeom>
          <a:solidFill>
            <a:srgbClr val="FFFFFF"/>
          </a:solidFill>
          <a:ln w="12700">
            <a:solidFill>
              <a:srgbClr val="E2E8F0"/>
            </a:solidFill>
            <a:prstDash val="solid"/>
          </a:ln>
        </p:spPr>
      </p:sp>
      <p:sp>
        <p:nvSpPr>
          <p:cNvPr id="20" name="Shape 18"/>
          <p:cNvSpPr/>
          <p:nvPr/>
        </p:nvSpPr>
        <p:spPr>
          <a:xfrm>
            <a:off x="6720840" y="1005840"/>
            <a:ext cx="2011680" cy="64008"/>
          </a:xfrm>
          <a:prstGeom prst="rect">
            <a:avLst/>
          </a:prstGeom>
          <a:solidFill>
            <a:srgbClr val="F59E0B"/>
          </a:solidFill>
          <a:ln w="12700">
            <a:solidFill>
              <a:srgbClr val="F59E0B"/>
            </a:solidFill>
            <a:prstDash val="solid"/>
          </a:ln>
        </p:spPr>
      </p:sp>
      <p:sp>
        <p:nvSpPr>
          <p:cNvPr id="21" name="Text 19"/>
          <p:cNvSpPr/>
          <p:nvPr/>
        </p:nvSpPr>
        <p:spPr>
          <a:xfrm>
            <a:off x="6720840" y="1143000"/>
            <a:ext cx="2011680" cy="457200"/>
          </a:xfrm>
          <a:prstGeom prst="rect">
            <a:avLst/>
          </a:prstGeom>
          <a:noFill/>
          <a:ln/>
        </p:spPr>
        <p:txBody>
          <a:bodyPr wrap="square" lIns="0" tIns="0" rIns="0" bIns="0" rtlCol="0" anchor="ctr"/>
          <a:lstStyle/>
          <a:p>
            <a:pPr marL="0" indent="0" algn="ctr">
              <a:buNone/>
            </a:pPr>
            <a:r>
              <a:rPr lang="en-US" sz="1500" b="1" dirty="0">
                <a:solidFill>
                  <a:srgbClr val="0D1B40"/>
                </a:solidFill>
                <a:latin typeface="Calibri" pitchFamily="34" charset="0"/>
                <a:ea typeface="Calibri" pitchFamily="34" charset="-122"/>
                <a:cs typeface="Calibri" pitchFamily="34" charset="-120"/>
              </a:rPr>
              <a:t>Prescriptive</a:t>
            </a:r>
            <a:endParaRPr lang="en-US" sz="1500" dirty="0"/>
          </a:p>
        </p:txBody>
      </p:sp>
      <p:sp>
        <p:nvSpPr>
          <p:cNvPr id="22" name="Text 20"/>
          <p:cNvSpPr/>
          <p:nvPr/>
        </p:nvSpPr>
        <p:spPr>
          <a:xfrm>
            <a:off x="6720840" y="1691640"/>
            <a:ext cx="2011680" cy="502920"/>
          </a:xfrm>
          <a:prstGeom prst="rect">
            <a:avLst/>
          </a:prstGeom>
          <a:noFill/>
          <a:ln/>
        </p:spPr>
        <p:txBody>
          <a:bodyPr wrap="square" lIns="0" tIns="0" rIns="0" bIns="0" rtlCol="0" anchor="ctr"/>
          <a:lstStyle/>
          <a:p>
            <a:pPr marL="0" indent="0" algn="ctr">
              <a:buNone/>
            </a:pPr>
            <a:r>
              <a:rPr lang="en-US" sz="1300" b="1" i="1" dirty="0">
                <a:solidFill>
                  <a:srgbClr val="F59E0B"/>
                </a:solidFill>
                <a:latin typeface="Calibri" pitchFamily="34" charset="0"/>
                <a:ea typeface="Calibri" pitchFamily="34" charset="-122"/>
                <a:cs typeface="Calibri" pitchFamily="34" charset="-120"/>
              </a:rPr>
              <a:t>What should we do?</a:t>
            </a:r>
            <a:endParaRPr lang="en-US" sz="1300" dirty="0"/>
          </a:p>
        </p:txBody>
      </p:sp>
      <p:sp>
        <p:nvSpPr>
          <p:cNvPr id="23" name="Text 21"/>
          <p:cNvSpPr/>
          <p:nvPr/>
        </p:nvSpPr>
        <p:spPr>
          <a:xfrm>
            <a:off x="6830568" y="2286000"/>
            <a:ext cx="1792224" cy="233172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AI recommends specific budget moves, creative changes, and audience shifts. The system becomes the strategist.</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365760" y="201168"/>
            <a:ext cx="8412480" cy="594360"/>
          </a:xfrm>
          <a:prstGeom prst="rect">
            <a:avLst/>
          </a:prstGeom>
          <a:noFill/>
          <a:ln/>
        </p:spPr>
        <p:txBody>
          <a:bodyPr wrap="square" lIns="0" tIns="0" rIns="0" bIns="0" rtlCol="0" anchor="ctr"/>
          <a:lstStyle/>
          <a:p>
            <a:pPr marL="0" indent="0">
              <a:buNone/>
            </a:pPr>
            <a:r>
              <a:rPr lang="en-US" sz="3000" b="1" dirty="0">
                <a:solidFill>
                  <a:srgbClr val="FFFFFF"/>
                </a:solidFill>
                <a:latin typeface="Calibri" pitchFamily="34" charset="0"/>
                <a:ea typeface="Calibri" pitchFamily="34" charset="-122"/>
                <a:cs typeface="Calibri" pitchFamily="34" charset="-120"/>
              </a:rPr>
              <a:t>Interactive Check-In</a:t>
            </a:r>
            <a:endParaRPr lang="en-US" sz="3000" dirty="0"/>
          </a:p>
        </p:txBody>
      </p:sp>
      <p:sp>
        <p:nvSpPr>
          <p:cNvPr id="4" name="Text 2"/>
          <p:cNvSpPr/>
          <p:nvPr/>
        </p:nvSpPr>
        <p:spPr>
          <a:xfrm>
            <a:off x="457200" y="1005840"/>
            <a:ext cx="8229600" cy="502920"/>
          </a:xfrm>
          <a:prstGeom prst="rect">
            <a:avLst/>
          </a:prstGeom>
          <a:noFill/>
          <a:ln/>
        </p:spPr>
        <p:txBody>
          <a:bodyPr wrap="square" lIns="0" tIns="0" rIns="0" bIns="0" rtlCol="0" anchor="ctr"/>
          <a:lstStyle/>
          <a:p>
            <a:pPr marL="0" indent="0">
              <a:buNone/>
            </a:pPr>
            <a:r>
              <a:rPr lang="en-US" sz="2200" b="1" dirty="0">
                <a:solidFill>
                  <a:srgbClr val="F59E0B"/>
                </a:solidFill>
                <a:latin typeface="Calibri" pitchFamily="34" charset="0"/>
                <a:ea typeface="Calibri" pitchFamily="34" charset="-122"/>
                <a:cs typeface="Calibri" pitchFamily="34" charset="-120"/>
              </a:rPr>
              <a:t>On a scale of 1 to 10…</a:t>
            </a:r>
            <a:endParaRPr lang="en-US" sz="2200" dirty="0"/>
          </a:p>
        </p:txBody>
      </p:sp>
      <p:sp>
        <p:nvSpPr>
          <p:cNvPr id="5" name="Text 3"/>
          <p:cNvSpPr/>
          <p:nvPr/>
        </p:nvSpPr>
        <p:spPr>
          <a:xfrm>
            <a:off x="457200" y="1600200"/>
            <a:ext cx="8229600" cy="731520"/>
          </a:xfrm>
          <a:prstGeom prst="rect">
            <a:avLst/>
          </a:prstGeom>
          <a:noFill/>
          <a:ln/>
        </p:spPr>
        <p:txBody>
          <a:bodyPr wrap="square" lIns="0" tIns="0" rIns="0" bIns="0" rtlCol="0" anchor="ctr"/>
          <a:lstStyle/>
          <a:p>
            <a:pPr marL="0" indent="0">
              <a:buNone/>
            </a:pPr>
            <a:r>
              <a:rPr lang="en-US" sz="1700" i="1" dirty="0">
                <a:solidFill>
                  <a:srgbClr val="5EEAD4"/>
                </a:solidFill>
                <a:latin typeface="Calibri" pitchFamily="34" charset="0"/>
                <a:ea typeface="Calibri" pitchFamily="34" charset="-122"/>
                <a:cs typeface="Calibri" pitchFamily="34" charset="-120"/>
              </a:rPr>
              <a:t>"How much of your current daily marketing workflow is already automated or AI-assisted?"</a:t>
            </a:r>
            <a:endParaRPr lang="en-US" sz="1700" dirty="0"/>
          </a:p>
        </p:txBody>
      </p:sp>
      <p:sp>
        <p:nvSpPr>
          <p:cNvPr id="6" name="Shape 4"/>
          <p:cNvSpPr/>
          <p:nvPr/>
        </p:nvSpPr>
        <p:spPr>
          <a:xfrm>
            <a:off x="457200" y="2743200"/>
            <a:ext cx="1188720" cy="1371600"/>
          </a:xfrm>
          <a:prstGeom prst="rect">
            <a:avLst/>
          </a:prstGeom>
          <a:solidFill>
            <a:srgbClr val="0D2460"/>
          </a:solidFill>
          <a:ln w="12700">
            <a:solidFill>
              <a:srgbClr val="1A3A8F"/>
            </a:solidFill>
            <a:prstDash val="solid"/>
          </a:ln>
        </p:spPr>
      </p:sp>
      <p:sp>
        <p:nvSpPr>
          <p:cNvPr id="7" name="Text 5"/>
          <p:cNvSpPr/>
          <p:nvPr/>
        </p:nvSpPr>
        <p:spPr>
          <a:xfrm>
            <a:off x="457200" y="2788920"/>
            <a:ext cx="1188720" cy="1280160"/>
          </a:xfrm>
          <a:prstGeom prst="rect">
            <a:avLst/>
          </a:prstGeom>
          <a:noFill/>
          <a:ln/>
        </p:spPr>
        <p:txBody>
          <a:bodyPr wrap="square" lIns="0" tIns="0" rIns="0" bIns="0" rtlCol="0" anchor="ctr"/>
          <a:lstStyle/>
          <a:p>
            <a:pPr marL="0" indent="0" algn="ctr">
              <a:buNone/>
            </a:pPr>
            <a:r>
              <a:rPr lang="en-US" sz="1300" b="1" dirty="0">
                <a:solidFill>
                  <a:srgbClr val="0D9488"/>
                </a:solidFill>
                <a:latin typeface="Calibri" pitchFamily="34" charset="0"/>
                <a:ea typeface="Calibri" pitchFamily="34" charset="-122"/>
                <a:cs typeface="Calibri" pitchFamily="34" charset="-120"/>
              </a:rPr>
              <a:t>1</a:t>
            </a:r>
            <a:endParaRPr lang="en-US" sz="1300" dirty="0"/>
          </a:p>
          <a:p>
            <a:pPr marL="0" indent="0" algn="ctr">
              <a:buNone/>
            </a:pPr>
            <a:r>
              <a:rPr lang="en-US" sz="1300" b="1" dirty="0">
                <a:solidFill>
                  <a:srgbClr val="0D9488"/>
                </a:solidFill>
                <a:latin typeface="Calibri" pitchFamily="34" charset="0"/>
                <a:ea typeface="Calibri" pitchFamily="34" charset="-122"/>
                <a:cs typeface="Calibri" pitchFamily="34" charset="-120"/>
              </a:rPr>
              <a:t>None</a:t>
            </a:r>
            <a:endParaRPr lang="en-US" sz="1300" dirty="0"/>
          </a:p>
        </p:txBody>
      </p:sp>
      <p:sp>
        <p:nvSpPr>
          <p:cNvPr id="8" name="Shape 6"/>
          <p:cNvSpPr/>
          <p:nvPr/>
        </p:nvSpPr>
        <p:spPr>
          <a:xfrm>
            <a:off x="1847088" y="2743200"/>
            <a:ext cx="1188720" cy="1371600"/>
          </a:xfrm>
          <a:prstGeom prst="rect">
            <a:avLst/>
          </a:prstGeom>
          <a:solidFill>
            <a:srgbClr val="0D2460"/>
          </a:solidFill>
          <a:ln w="12700">
            <a:solidFill>
              <a:srgbClr val="1A3A8F"/>
            </a:solidFill>
            <a:prstDash val="solid"/>
          </a:ln>
        </p:spPr>
      </p:sp>
      <p:sp>
        <p:nvSpPr>
          <p:cNvPr id="9" name="Text 7"/>
          <p:cNvSpPr/>
          <p:nvPr/>
        </p:nvSpPr>
        <p:spPr>
          <a:xfrm>
            <a:off x="1847088" y="2788920"/>
            <a:ext cx="1188720" cy="1280160"/>
          </a:xfrm>
          <a:prstGeom prst="rect">
            <a:avLst/>
          </a:prstGeom>
          <a:noFill/>
          <a:ln/>
        </p:spPr>
        <p:txBody>
          <a:bodyPr wrap="square" lIns="0" tIns="0" rIns="0" bIns="0" rtlCol="0" anchor="ctr"/>
          <a:lstStyle/>
          <a:p>
            <a:pPr marL="0" indent="0" algn="ctr">
              <a:buNone/>
            </a:pPr>
            <a:r>
              <a:rPr lang="en-US" sz="1300" b="1" dirty="0">
                <a:solidFill>
                  <a:srgbClr val="0D9488"/>
                </a:solidFill>
                <a:latin typeface="Calibri" pitchFamily="34" charset="0"/>
                <a:ea typeface="Calibri" pitchFamily="34" charset="-122"/>
                <a:cs typeface="Calibri" pitchFamily="34" charset="-120"/>
              </a:rPr>
              <a:t>2–3</a:t>
            </a:r>
            <a:endParaRPr lang="en-US" sz="1300" dirty="0"/>
          </a:p>
          <a:p>
            <a:pPr marL="0" indent="0" algn="ctr">
              <a:buNone/>
            </a:pPr>
            <a:r>
              <a:rPr lang="en-US" sz="1300" b="1" dirty="0">
                <a:solidFill>
                  <a:srgbClr val="0D9488"/>
                </a:solidFill>
                <a:latin typeface="Calibri" pitchFamily="34" charset="0"/>
                <a:ea typeface="Calibri" pitchFamily="34" charset="-122"/>
                <a:cs typeface="Calibri" pitchFamily="34" charset="-120"/>
              </a:rPr>
              <a:t>Minimal</a:t>
            </a:r>
            <a:endParaRPr lang="en-US" sz="1300" dirty="0"/>
          </a:p>
        </p:txBody>
      </p:sp>
      <p:sp>
        <p:nvSpPr>
          <p:cNvPr id="10" name="Shape 8"/>
          <p:cNvSpPr/>
          <p:nvPr/>
        </p:nvSpPr>
        <p:spPr>
          <a:xfrm>
            <a:off x="3236976" y="2743200"/>
            <a:ext cx="1188720" cy="1371600"/>
          </a:xfrm>
          <a:prstGeom prst="rect">
            <a:avLst/>
          </a:prstGeom>
          <a:solidFill>
            <a:srgbClr val="0D2460"/>
          </a:solidFill>
          <a:ln w="12700">
            <a:solidFill>
              <a:srgbClr val="1A3A8F"/>
            </a:solidFill>
            <a:prstDash val="solid"/>
          </a:ln>
        </p:spPr>
      </p:sp>
      <p:sp>
        <p:nvSpPr>
          <p:cNvPr id="11" name="Text 9"/>
          <p:cNvSpPr/>
          <p:nvPr/>
        </p:nvSpPr>
        <p:spPr>
          <a:xfrm>
            <a:off x="3236976" y="2788920"/>
            <a:ext cx="1188720" cy="1280160"/>
          </a:xfrm>
          <a:prstGeom prst="rect">
            <a:avLst/>
          </a:prstGeom>
          <a:noFill/>
          <a:ln/>
        </p:spPr>
        <p:txBody>
          <a:bodyPr wrap="square" lIns="0" tIns="0" rIns="0" bIns="0" rtlCol="0" anchor="ctr"/>
          <a:lstStyle/>
          <a:p>
            <a:pPr marL="0" indent="0" algn="ctr">
              <a:buNone/>
            </a:pPr>
            <a:r>
              <a:rPr lang="en-US" sz="1300" b="1" dirty="0">
                <a:solidFill>
                  <a:srgbClr val="0D9488"/>
                </a:solidFill>
                <a:latin typeface="Calibri" pitchFamily="34" charset="0"/>
                <a:ea typeface="Calibri" pitchFamily="34" charset="-122"/>
                <a:cs typeface="Calibri" pitchFamily="34" charset="-120"/>
              </a:rPr>
              <a:t>4–5</a:t>
            </a:r>
            <a:endParaRPr lang="en-US" sz="1300" dirty="0"/>
          </a:p>
          <a:p>
            <a:pPr marL="0" indent="0" algn="ctr">
              <a:buNone/>
            </a:pPr>
            <a:r>
              <a:rPr lang="en-US" sz="1300" b="1" dirty="0">
                <a:solidFill>
                  <a:srgbClr val="0D9488"/>
                </a:solidFill>
                <a:latin typeface="Calibri" pitchFamily="34" charset="0"/>
                <a:ea typeface="Calibri" pitchFamily="34" charset="-122"/>
                <a:cs typeface="Calibri" pitchFamily="34" charset="-120"/>
              </a:rPr>
              <a:t>Some</a:t>
            </a:r>
            <a:endParaRPr lang="en-US" sz="1300" dirty="0"/>
          </a:p>
        </p:txBody>
      </p:sp>
      <p:sp>
        <p:nvSpPr>
          <p:cNvPr id="12" name="Shape 10"/>
          <p:cNvSpPr/>
          <p:nvPr/>
        </p:nvSpPr>
        <p:spPr>
          <a:xfrm>
            <a:off x="4626864" y="2743200"/>
            <a:ext cx="1188720" cy="1371600"/>
          </a:xfrm>
          <a:prstGeom prst="rect">
            <a:avLst/>
          </a:prstGeom>
          <a:solidFill>
            <a:srgbClr val="0D2460"/>
          </a:solidFill>
          <a:ln w="12700">
            <a:solidFill>
              <a:srgbClr val="1A3A8F"/>
            </a:solidFill>
            <a:prstDash val="solid"/>
          </a:ln>
        </p:spPr>
      </p:sp>
      <p:sp>
        <p:nvSpPr>
          <p:cNvPr id="13" name="Text 11"/>
          <p:cNvSpPr/>
          <p:nvPr/>
        </p:nvSpPr>
        <p:spPr>
          <a:xfrm>
            <a:off x="4626864" y="2788920"/>
            <a:ext cx="1188720" cy="1280160"/>
          </a:xfrm>
          <a:prstGeom prst="rect">
            <a:avLst/>
          </a:prstGeom>
          <a:noFill/>
          <a:ln/>
        </p:spPr>
        <p:txBody>
          <a:bodyPr wrap="square" lIns="0" tIns="0" rIns="0" bIns="0" rtlCol="0" anchor="ctr"/>
          <a:lstStyle/>
          <a:p>
            <a:pPr marL="0" indent="0" algn="ctr">
              <a:buNone/>
            </a:pPr>
            <a:r>
              <a:rPr lang="en-US" sz="1300" b="1" dirty="0">
                <a:solidFill>
                  <a:srgbClr val="0D9488"/>
                </a:solidFill>
                <a:latin typeface="Calibri" pitchFamily="34" charset="0"/>
                <a:ea typeface="Calibri" pitchFamily="34" charset="-122"/>
                <a:cs typeface="Calibri" pitchFamily="34" charset="-120"/>
              </a:rPr>
              <a:t>6–7</a:t>
            </a:r>
            <a:endParaRPr lang="en-US" sz="1300" dirty="0"/>
          </a:p>
          <a:p>
            <a:pPr marL="0" indent="0" algn="ctr">
              <a:buNone/>
            </a:pPr>
            <a:r>
              <a:rPr lang="en-US" sz="1300" b="1" dirty="0">
                <a:solidFill>
                  <a:srgbClr val="0D9488"/>
                </a:solidFill>
                <a:latin typeface="Calibri" pitchFamily="34" charset="0"/>
                <a:ea typeface="Calibri" pitchFamily="34" charset="-122"/>
                <a:cs typeface="Calibri" pitchFamily="34" charset="-120"/>
              </a:rPr>
              <a:t>Moderate</a:t>
            </a:r>
            <a:endParaRPr lang="en-US" sz="1300" dirty="0"/>
          </a:p>
        </p:txBody>
      </p:sp>
      <p:sp>
        <p:nvSpPr>
          <p:cNvPr id="14" name="Shape 12"/>
          <p:cNvSpPr/>
          <p:nvPr/>
        </p:nvSpPr>
        <p:spPr>
          <a:xfrm>
            <a:off x="6016752" y="2743200"/>
            <a:ext cx="1188720" cy="1371600"/>
          </a:xfrm>
          <a:prstGeom prst="rect">
            <a:avLst/>
          </a:prstGeom>
          <a:solidFill>
            <a:srgbClr val="0D2460"/>
          </a:solidFill>
          <a:ln w="12700">
            <a:solidFill>
              <a:srgbClr val="1A3A8F"/>
            </a:solidFill>
            <a:prstDash val="solid"/>
          </a:ln>
        </p:spPr>
      </p:sp>
      <p:sp>
        <p:nvSpPr>
          <p:cNvPr id="15" name="Text 13"/>
          <p:cNvSpPr/>
          <p:nvPr/>
        </p:nvSpPr>
        <p:spPr>
          <a:xfrm>
            <a:off x="6016752" y="2788920"/>
            <a:ext cx="1188720" cy="1280160"/>
          </a:xfrm>
          <a:prstGeom prst="rect">
            <a:avLst/>
          </a:prstGeom>
          <a:noFill/>
          <a:ln/>
        </p:spPr>
        <p:txBody>
          <a:bodyPr wrap="square" lIns="0" tIns="0" rIns="0" bIns="0" rtlCol="0" anchor="ctr"/>
          <a:lstStyle/>
          <a:p>
            <a:pPr marL="0" indent="0" algn="ctr">
              <a:buNone/>
            </a:pPr>
            <a:r>
              <a:rPr lang="en-US" sz="1300" b="1" dirty="0">
                <a:solidFill>
                  <a:srgbClr val="0D9488"/>
                </a:solidFill>
                <a:latin typeface="Calibri" pitchFamily="34" charset="0"/>
                <a:ea typeface="Calibri" pitchFamily="34" charset="-122"/>
                <a:cs typeface="Calibri" pitchFamily="34" charset="-120"/>
              </a:rPr>
              <a:t>8–9</a:t>
            </a:r>
            <a:endParaRPr lang="en-US" sz="1300" dirty="0"/>
          </a:p>
          <a:p>
            <a:pPr marL="0" indent="0" algn="ctr">
              <a:buNone/>
            </a:pPr>
            <a:r>
              <a:rPr lang="en-US" sz="1300" b="1" dirty="0">
                <a:solidFill>
                  <a:srgbClr val="0D9488"/>
                </a:solidFill>
                <a:latin typeface="Calibri" pitchFamily="34" charset="0"/>
                <a:ea typeface="Calibri" pitchFamily="34" charset="-122"/>
                <a:cs typeface="Calibri" pitchFamily="34" charset="-120"/>
              </a:rPr>
              <a:t>Extensive</a:t>
            </a:r>
            <a:endParaRPr lang="en-US" sz="1300" dirty="0"/>
          </a:p>
        </p:txBody>
      </p:sp>
      <p:sp>
        <p:nvSpPr>
          <p:cNvPr id="16" name="Shape 14"/>
          <p:cNvSpPr/>
          <p:nvPr/>
        </p:nvSpPr>
        <p:spPr>
          <a:xfrm>
            <a:off x="7406640" y="2743200"/>
            <a:ext cx="1188720" cy="1371600"/>
          </a:xfrm>
          <a:prstGeom prst="rect">
            <a:avLst/>
          </a:prstGeom>
          <a:solidFill>
            <a:srgbClr val="0D2460"/>
          </a:solidFill>
          <a:ln w="12700">
            <a:solidFill>
              <a:srgbClr val="1A3A8F"/>
            </a:solidFill>
            <a:prstDash val="solid"/>
          </a:ln>
        </p:spPr>
      </p:sp>
      <p:sp>
        <p:nvSpPr>
          <p:cNvPr id="17" name="Text 15"/>
          <p:cNvSpPr/>
          <p:nvPr/>
        </p:nvSpPr>
        <p:spPr>
          <a:xfrm>
            <a:off x="7406640" y="2788920"/>
            <a:ext cx="1188720" cy="1280160"/>
          </a:xfrm>
          <a:prstGeom prst="rect">
            <a:avLst/>
          </a:prstGeom>
          <a:noFill/>
          <a:ln/>
        </p:spPr>
        <p:txBody>
          <a:bodyPr wrap="square" lIns="0" tIns="0" rIns="0" bIns="0" rtlCol="0" anchor="ctr"/>
          <a:lstStyle/>
          <a:p>
            <a:pPr marL="0" indent="0" algn="ctr">
              <a:buNone/>
            </a:pPr>
            <a:r>
              <a:rPr lang="en-US" sz="1300" b="1" dirty="0">
                <a:solidFill>
                  <a:srgbClr val="0D9488"/>
                </a:solidFill>
                <a:latin typeface="Calibri" pitchFamily="34" charset="0"/>
                <a:ea typeface="Calibri" pitchFamily="34" charset="-122"/>
                <a:cs typeface="Calibri" pitchFamily="34" charset="-120"/>
              </a:rPr>
              <a:t>10</a:t>
            </a:r>
            <a:endParaRPr lang="en-US" sz="1300" dirty="0"/>
          </a:p>
          <a:p>
            <a:pPr marL="0" indent="0" algn="ctr">
              <a:buNone/>
            </a:pPr>
            <a:r>
              <a:rPr lang="en-US" sz="1300" b="1" dirty="0">
                <a:solidFill>
                  <a:srgbClr val="0D9488"/>
                </a:solidFill>
                <a:latin typeface="Calibri" pitchFamily="34" charset="0"/>
                <a:ea typeface="Calibri" pitchFamily="34" charset="-122"/>
                <a:cs typeface="Calibri" pitchFamily="34" charset="-120"/>
              </a:rPr>
              <a:t>AI-First</a:t>
            </a:r>
            <a:endParaRPr lang="en-US" sz="1300" dirty="0"/>
          </a:p>
        </p:txBody>
      </p:sp>
      <p:sp>
        <p:nvSpPr>
          <p:cNvPr id="18" name="Text 16"/>
          <p:cNvSpPr/>
          <p:nvPr/>
        </p:nvSpPr>
        <p:spPr>
          <a:xfrm>
            <a:off x="457200" y="4297680"/>
            <a:ext cx="8229600" cy="502920"/>
          </a:xfrm>
          <a:prstGeom prst="rect">
            <a:avLst/>
          </a:prstGeom>
          <a:noFill/>
          <a:ln/>
        </p:spPr>
        <p:txBody>
          <a:bodyPr wrap="square" lIns="0" tIns="0" rIns="0" bIns="0" rtlCol="0" anchor="ctr"/>
          <a:lstStyle/>
          <a:p>
            <a:pPr marL="0" indent="0">
              <a:buNone/>
            </a:pPr>
            <a:r>
              <a:rPr lang="en-US" sz="1300" i="1" dirty="0">
                <a:solidFill>
                  <a:srgbClr val="94A3B8"/>
                </a:solidFill>
                <a:latin typeface="Calibri" pitchFamily="34" charset="0"/>
                <a:ea typeface="Calibri" pitchFamily="34" charset="-122"/>
                <a:cs typeface="Calibri" pitchFamily="34" charset="-120"/>
              </a:rPr>
              <a:t>This exercise frames where you are today — and where this workshop will take you.</a:t>
            </a:r>
            <a:endParaRPr lang="en-US" sz="13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name="Slide 50">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AI in Media Buying: The Programmatic Revolution Grows Up</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Programmatic advertising — the automated buying and selling of digital ad inventory using real-time bidding algorithms — has been powered by machine learning since its inception. But the latest generation of AI media buying tools represents a significant leap beyond basic RTB toward genuine campaign intelligence.</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Modern AI media platforms (Google's Performance Max, Meta's Advantage+, Amazon DSP) now make autonomous decisions across the entire campaign: audience discovery, creative selection, bid adjustment, channel allocation, and even day-parting — all in real time and at a scale that human traders cannot match. These systems optimize toward business outcomes (purchases, sign-ups, revenue) rather than just media metrics (impressions, clicks).</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The executive implication: Media buyers' roles are evolving rapidly. The value of human expertise is now concentrated at the strategy layer — campaign architecture, audience seeding, brand safety governance, and creative direction — rather than in manual bid management. Organizations that have not restructured their media teams around this shift are leaving significant performance efficiency on the table.</a:t>
            </a:r>
            <a:endParaRPr lang="en-US" sz="13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name="Slide 51">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365760" y="164592"/>
            <a:ext cx="8412480" cy="68580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AI-Accelerated Market Research: Insight at the Speed of Strategy</a:t>
            </a:r>
            <a:endParaRPr lang="en-US" sz="2600" dirty="0"/>
          </a:p>
        </p:txBody>
      </p:sp>
      <p:sp>
        <p:nvSpPr>
          <p:cNvPr id="4" name="Text 2"/>
          <p:cNvSpPr/>
          <p:nvPr/>
        </p:nvSpPr>
        <p:spPr>
          <a:xfrm>
            <a:off x="457200" y="1005840"/>
            <a:ext cx="8229600" cy="3840480"/>
          </a:xfrm>
          <a:prstGeom prst="rect">
            <a:avLst/>
          </a:prstGeom>
          <a:noFill/>
          <a:ln/>
        </p:spPr>
        <p:txBody>
          <a:bodyPr wrap="square" lIns="0" tIns="0" rIns="0" bIns="0" rtlCol="0" anchor="t"/>
          <a:lstStyle/>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Traditional market research cycles — survey design, panel recruitment, analysis, reporting — can take 6-12 weeks. AI is compressing this timeline to days for many research applications, enabling more agile strategic decision-making.</a:t>
            </a:r>
            <a:endParaRPr lang="en-US" sz="1400" dirty="0"/>
          </a:p>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AI research synthesis: Upload a stack of 20 competitor press releases, customer interview transcripts, or industry analyst reports to Claude or GPT-4 and ask for a synthesized strategic briefing. What once required a junior research team two weeks can be accomplished in under an hour.</a:t>
            </a:r>
            <a:endParaRPr lang="en-US" sz="1400" dirty="0"/>
          </a:p>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Synthetic research and persona testing: AI can simulate how different audience personas might react to messaging, product concepts, or pricing strategies — providing rapid directional insight before committing to a full quant study. This is not a replacement for real consumer research, but a powerful pre-screening filter.</a:t>
            </a:r>
            <a:endParaRPr lang="en-US" sz="1400" dirty="0"/>
          </a:p>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AI-assisted survey design and analysis: Tools like Qualtrics iQ use NLP to analyze open-ended survey responses at scale, identifying themes, sentiment, and actionable drivers without manual coding.</a:t>
            </a:r>
            <a:endParaRPr lang="en-US" sz="1400" dirty="0"/>
          </a:p>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Caution for research leaders: AI-synthesized insights are directional, not definitive. Use AI to accelerate hypothesis generation and research prioritization — not to replace statistically rigorous primary research for high-stakes strategic decisions.</a:t>
            </a:r>
            <a:endParaRPr lang="en-US" sz="14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name="Slide 52">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640080"/>
          </a:xfrm>
          <a:prstGeom prst="rect">
            <a:avLst/>
          </a:prstGeom>
          <a:noFill/>
          <a:ln/>
        </p:spPr>
        <p:txBody>
          <a:bodyPr wrap="square" lIns="0" tIns="0" rIns="0" bIns="0" rtlCol="0" anchor="ctr"/>
          <a:lstStyle/>
          <a:p>
            <a:pPr marL="0" indent="0">
              <a:buNone/>
            </a:pPr>
            <a:r>
              <a:rPr lang="en-US" sz="2400" b="1" dirty="0">
                <a:solidFill>
                  <a:srgbClr val="0D1B40"/>
                </a:solidFill>
                <a:latin typeface="Calibri" pitchFamily="34" charset="0"/>
                <a:ea typeface="Calibri" pitchFamily="34" charset="-122"/>
                <a:cs typeface="Calibri" pitchFamily="34" charset="-120"/>
              </a:rPr>
              <a:t>AI Translation &amp; Localization: Going Global Without Friction</a:t>
            </a:r>
            <a:endParaRPr lang="en-US" sz="2400" dirty="0"/>
          </a:p>
        </p:txBody>
      </p:sp>
      <p:sp>
        <p:nvSpPr>
          <p:cNvPr id="4" name="Shape 2"/>
          <p:cNvSpPr/>
          <p:nvPr/>
        </p:nvSpPr>
        <p:spPr>
          <a:xfrm>
            <a:off x="228600" y="960120"/>
            <a:ext cx="4114800" cy="3886200"/>
          </a:xfrm>
          <a:prstGeom prst="rect">
            <a:avLst/>
          </a:prstGeom>
          <a:solidFill>
            <a:srgbClr val="FFFFFF"/>
          </a:solidFill>
          <a:ln w="12700">
            <a:solidFill>
              <a:srgbClr val="E2E8F0"/>
            </a:solidFill>
            <a:prstDash val="solid"/>
          </a:ln>
        </p:spPr>
      </p:sp>
      <p:sp>
        <p:nvSpPr>
          <p:cNvPr id="5" name="Shape 3"/>
          <p:cNvSpPr/>
          <p:nvPr/>
        </p:nvSpPr>
        <p:spPr>
          <a:xfrm>
            <a:off x="228600" y="960120"/>
            <a:ext cx="4114800" cy="54864"/>
          </a:xfrm>
          <a:prstGeom prst="rect">
            <a:avLst/>
          </a:prstGeom>
          <a:solidFill>
            <a:srgbClr val="0D9488"/>
          </a:solidFill>
          <a:ln w="12700">
            <a:solidFill>
              <a:srgbClr val="0D9488"/>
            </a:solidFill>
            <a:prstDash val="solid"/>
          </a:ln>
        </p:spPr>
      </p:sp>
      <p:sp>
        <p:nvSpPr>
          <p:cNvPr id="6" name="Text 4"/>
          <p:cNvSpPr/>
          <p:nvPr/>
        </p:nvSpPr>
        <p:spPr>
          <a:xfrm>
            <a:off x="411480" y="1051560"/>
            <a:ext cx="3749040" cy="457200"/>
          </a:xfrm>
          <a:prstGeom prst="rect">
            <a:avLst/>
          </a:prstGeom>
          <a:noFill/>
          <a:ln/>
        </p:spPr>
        <p:txBody>
          <a:bodyPr wrap="square" lIns="0" tIns="0" rIns="0" bIns="0" rtlCol="0" anchor="ctr"/>
          <a:lstStyle/>
          <a:p>
            <a:pPr marL="0" indent="0">
              <a:buNone/>
            </a:pPr>
            <a:r>
              <a:rPr lang="en-US" sz="1400" b="1" dirty="0">
                <a:solidFill>
                  <a:srgbClr val="1A3A8F"/>
                </a:solidFill>
                <a:latin typeface="Calibri" pitchFamily="34" charset="0"/>
                <a:ea typeface="Calibri" pitchFamily="34" charset="-122"/>
                <a:cs typeface="Calibri" pitchFamily="34" charset="-120"/>
              </a:rPr>
              <a:t>The Old Localization Model</a:t>
            </a:r>
            <a:endParaRPr lang="en-US" sz="1400" dirty="0"/>
          </a:p>
        </p:txBody>
      </p:sp>
      <p:sp>
        <p:nvSpPr>
          <p:cNvPr id="7" name="Text 5"/>
          <p:cNvSpPr/>
          <p:nvPr/>
        </p:nvSpPr>
        <p:spPr>
          <a:xfrm>
            <a:off x="411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Human translation agencies with 4-6 week turnaround times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High per-word cost limiting which content was localized</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Inconsistent brand voice across markets and languages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Limited ability to adapt cultural nuances beyond literal translation</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Only high-priority campaigns justified the investment in localization</a:t>
            </a:r>
            <a:endParaRPr lang="en-US" sz="1300" dirty="0"/>
          </a:p>
        </p:txBody>
      </p:sp>
      <p:sp>
        <p:nvSpPr>
          <p:cNvPr id="8" name="Shape 6"/>
          <p:cNvSpPr/>
          <p:nvPr/>
        </p:nvSpPr>
        <p:spPr>
          <a:xfrm>
            <a:off x="4800600" y="960120"/>
            <a:ext cx="4114800" cy="3886200"/>
          </a:xfrm>
          <a:prstGeom prst="rect">
            <a:avLst/>
          </a:prstGeom>
          <a:solidFill>
            <a:srgbClr val="FFFFFF"/>
          </a:solidFill>
          <a:ln w="12700">
            <a:solidFill>
              <a:srgbClr val="E2E8F0"/>
            </a:solidFill>
            <a:prstDash val="solid"/>
          </a:ln>
        </p:spPr>
      </p:sp>
      <p:sp>
        <p:nvSpPr>
          <p:cNvPr id="9" name="Shape 7"/>
          <p:cNvSpPr/>
          <p:nvPr/>
        </p:nvSpPr>
        <p:spPr>
          <a:xfrm>
            <a:off x="4800600" y="960120"/>
            <a:ext cx="4114800" cy="54864"/>
          </a:xfrm>
          <a:prstGeom prst="rect">
            <a:avLst/>
          </a:prstGeom>
          <a:solidFill>
            <a:srgbClr val="0D9488"/>
          </a:solidFill>
          <a:ln w="12700">
            <a:solidFill>
              <a:srgbClr val="0D9488"/>
            </a:solidFill>
            <a:prstDash val="solid"/>
          </a:ln>
        </p:spPr>
      </p:sp>
      <p:sp>
        <p:nvSpPr>
          <p:cNvPr id="10" name="Text 8"/>
          <p:cNvSpPr/>
          <p:nvPr/>
        </p:nvSpPr>
        <p:spPr>
          <a:xfrm>
            <a:off x="4983480" y="1051560"/>
            <a:ext cx="3749040" cy="457200"/>
          </a:xfrm>
          <a:prstGeom prst="rect">
            <a:avLst/>
          </a:prstGeom>
          <a:noFill/>
          <a:ln/>
        </p:spPr>
        <p:txBody>
          <a:bodyPr wrap="square" lIns="0" tIns="0" rIns="0" bIns="0" rtlCol="0" anchor="ctr"/>
          <a:lstStyle/>
          <a:p>
            <a:pPr marL="0" indent="0">
              <a:buNone/>
            </a:pPr>
            <a:r>
              <a:rPr lang="en-US" sz="1400" b="1" dirty="0">
                <a:solidFill>
                  <a:srgbClr val="1A3A8F"/>
                </a:solidFill>
                <a:latin typeface="Calibri" pitchFamily="34" charset="0"/>
                <a:ea typeface="Calibri" pitchFamily="34" charset="-122"/>
                <a:cs typeface="Calibri" pitchFamily="34" charset="-120"/>
              </a:rPr>
              <a:t>The AI Localization Model</a:t>
            </a:r>
            <a:endParaRPr lang="en-US" sz="1400" dirty="0"/>
          </a:p>
        </p:txBody>
      </p:sp>
      <p:sp>
        <p:nvSpPr>
          <p:cNvPr id="11" name="Text 9"/>
          <p:cNvSpPr/>
          <p:nvPr/>
        </p:nvSpPr>
        <p:spPr>
          <a:xfrm>
            <a:off x="4983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DeepL, Google Translate API, and GPT-4 enable draft translation in seconds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Brand voice guidelines can be embedded in AI prompts for consistent tone</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Human-in-the-loop review process for final quality and cultural nuance</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Lower cost per word enables localization of long-tail content previously skipped</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Canva Translate and Adobe Express localize entire visual layouts simultaneously</a:t>
            </a:r>
            <a:endParaRPr lang="en-US" sz="13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name="Slide 53">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Voice of Customer at Scale: Thousands of Reviews → Actionable Themes</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Every customer review, support ticket, NPS comment, social mention, and sales call transcript is a rich source of marketing intelligence — but the sheer volume of unstructured text makes manual analysis impractical at scale. AI-powered text analytics transforms this noise into clear, actionable insight.</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How it works: NLP models analyze large corpora of customer text to identify recurring themes, sentiments, and specific language patterns. A brand with 10,000 Amazon reviews can now understand in minutes which product attributes drive 5-star ratings, which failure modes are mentioned most frequently in 1-star reviews, and which competitor comparisons appear most often in customer narratives.</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Marketing applications of AI-powered VoC include: identifying the exact words and phrases customers use to describe your product's value (essential for homepage copy and ad messaging), detecting emerging product or service issues before they escalate into reputation crises, understanding which customer segments have the highest satisfaction versus churn risk, and generating persona narratives grounded in real customer language rather than marketing assumptions.</a:t>
            </a:r>
            <a:endParaRPr lang="en-US" sz="13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name="Slide 54">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685800"/>
          </a:xfrm>
          <a:prstGeom prst="rect">
            <a:avLst/>
          </a:prstGeom>
          <a:noFill/>
          <a:ln/>
        </p:spPr>
        <p:txBody>
          <a:bodyPr wrap="square" lIns="0" tIns="0" rIns="0" bIns="0" rtlCol="0" anchor="ctr"/>
          <a:lstStyle/>
          <a:p>
            <a:pPr marL="0" indent="0">
              <a:buNone/>
            </a:pPr>
            <a:r>
              <a:rPr lang="en-US" sz="2600" b="1" dirty="0">
                <a:solidFill>
                  <a:srgbClr val="0D1B40"/>
                </a:solidFill>
                <a:latin typeface="Calibri" pitchFamily="34" charset="0"/>
                <a:ea typeface="Calibri" pitchFamily="34" charset="-122"/>
                <a:cs typeface="Calibri" pitchFamily="34" charset="-120"/>
              </a:rPr>
              <a:t>AI for Brand Consistency: Scaling Standards Without Sacrificing Speed</a:t>
            </a:r>
            <a:endParaRPr lang="en-US" sz="2600" dirty="0"/>
          </a:p>
        </p:txBody>
      </p:sp>
      <p:sp>
        <p:nvSpPr>
          <p:cNvPr id="4" name="Text 2"/>
          <p:cNvSpPr/>
          <p:nvPr/>
        </p:nvSpPr>
        <p:spPr>
          <a:xfrm>
            <a:off x="457200" y="1005840"/>
            <a:ext cx="8229600" cy="3840480"/>
          </a:xfrm>
          <a:prstGeom prst="rect">
            <a:avLst/>
          </a:prstGeom>
          <a:noFill/>
          <a:ln/>
        </p:spPr>
        <p:txBody>
          <a:bodyPr wrap="square" lIns="0" tIns="0" rIns="0" bIns="0" rtlCol="0" anchor="t"/>
          <a:lstStyle/>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As content velocity increases with AI, maintaining brand consistency becomes both more challenging and more critical. AI tools can now serve as automated brand guardians — checking assets against guidelines at speed and scale no human review team could match.</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Brand compliance automation: Tools like Frontify, Bynder, and Brandfolder are integrating AI to automatically flag assets that deviate from approved color palettes, typography systems, logo usage rules, or image style standards before they reach the market.</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Tone-of-voice enforcement: Fine-tuned AI models can be trained on your brand's approved content library to evaluate whether new AI-generated copy matches your brand voice — flagging outputs that sound too formal, too casual, too aggressive, or off-message.</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Localization quality control: AI can review translated content not just for linguistic accuracy but for cultural appropriateness, checking that adapted messaging maintains brand values across different cultural contexts.</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The governance framework: The most effective AI brand consistency systems combine automated pre-publication checks with periodic human audits. AI handles volume and speed; human brand stewards handle edge cases, cultural sensitivity, and strategic brand evolution decisions.</a:t>
            </a:r>
            <a:endParaRPr lang="en-US" sz="14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name="Slide 55">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AI-Powered A/B Testing: From 2 Variants to 200</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Traditional A/B testing is constrained by human bandwidth: a team can realistically design, QA, and interpret 2-5 variants per test cycle. AI removes this constraint entirely, enabling what is increasingly called "multivariate optimization at scale."</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Modern AI-driven testing platforms (Optimizely, VWO, Adobe Target) can generate hundreds of variant combinations, allocate traffic intelligently to prioritize the most promising variants, and reach statistical significance faster by dynamically adjusting sample allocation. Multi-armed bandit algorithms go further by continuously shifting traffic toward winning variants in real time — rather than running a fixed test and then implementing the winner afterward.</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For marketing executives, the strategic implication of AI-powered testing is a shift in how creative and copy teams invest their time. Instead of spending weeks producing one perfectly polished campaign execution, teams build creative libraries — multiple headlines, images, CTAs, copy blocks — and allow the AI to discover the winning assembly. This requires new briefing workflows, new production processes, and a cultural shift from "betting on the big idea" to "building the idea library and letting data decide."</a:t>
            </a:r>
            <a:endParaRPr lang="en-US" sz="1300"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name="Slide 56">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365760" y="164592"/>
            <a:ext cx="8412480" cy="64008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Influencer Marketing: AI for Discovery, Vetting, and Measurement</a:t>
            </a:r>
            <a:endParaRPr lang="en-US" sz="2400" dirty="0"/>
          </a:p>
        </p:txBody>
      </p:sp>
      <p:sp>
        <p:nvSpPr>
          <p:cNvPr id="4" name="Shape 2"/>
          <p:cNvSpPr/>
          <p:nvPr/>
        </p:nvSpPr>
        <p:spPr>
          <a:xfrm>
            <a:off x="228600" y="960120"/>
            <a:ext cx="4114800" cy="3886200"/>
          </a:xfrm>
          <a:prstGeom prst="rect">
            <a:avLst/>
          </a:prstGeom>
          <a:solidFill>
            <a:srgbClr val="13244D"/>
          </a:solidFill>
          <a:ln w="12700">
            <a:solidFill>
              <a:srgbClr val="13244D"/>
            </a:solidFill>
            <a:prstDash val="solid"/>
          </a:ln>
        </p:spPr>
      </p:sp>
      <p:sp>
        <p:nvSpPr>
          <p:cNvPr id="5" name="Text 3"/>
          <p:cNvSpPr/>
          <p:nvPr/>
        </p:nvSpPr>
        <p:spPr>
          <a:xfrm>
            <a:off x="411480" y="1051560"/>
            <a:ext cx="3749040" cy="457200"/>
          </a:xfrm>
          <a:prstGeom prst="rect">
            <a:avLst/>
          </a:prstGeom>
          <a:noFill/>
          <a:ln/>
        </p:spPr>
        <p:txBody>
          <a:bodyPr wrap="square" lIns="0" tIns="0" rIns="0" bIns="0" rtlCol="0" anchor="ctr"/>
          <a:lstStyle/>
          <a:p>
            <a:pPr marL="0" indent="0">
              <a:buNone/>
            </a:pPr>
            <a:r>
              <a:rPr lang="en-US" sz="1400" b="1" dirty="0">
                <a:solidFill>
                  <a:srgbClr val="0D9488"/>
                </a:solidFill>
                <a:latin typeface="Calibri" pitchFamily="34" charset="0"/>
                <a:ea typeface="Calibri" pitchFamily="34" charset="-122"/>
                <a:cs typeface="Calibri" pitchFamily="34" charset="-120"/>
              </a:rPr>
              <a:t>AI-Powered Discovery</a:t>
            </a:r>
            <a:endParaRPr lang="en-US" sz="1400" dirty="0"/>
          </a:p>
        </p:txBody>
      </p:sp>
      <p:sp>
        <p:nvSpPr>
          <p:cNvPr id="6" name="Text 4"/>
          <p:cNvSpPr/>
          <p:nvPr/>
        </p:nvSpPr>
        <p:spPr>
          <a:xfrm>
            <a:off x="411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Pattern-match audience affinity to identify micro and nano creators perfectly aligned with your brand</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Analyze content style, posting cadence, topic clusters, and audience quality simultaneously</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Detect fake followers and artificial engagement through anomaly detection algorithms</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Identify creators before they peak — reaching the right audience at lower cost</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Tools: CreatorIQ, Traackr, Upfluence, and Brandwatch Influencer all use ML for discovery</a:t>
            </a:r>
            <a:endParaRPr lang="en-US" sz="1300" dirty="0"/>
          </a:p>
        </p:txBody>
      </p:sp>
      <p:sp>
        <p:nvSpPr>
          <p:cNvPr id="7" name="Shape 5"/>
          <p:cNvSpPr/>
          <p:nvPr/>
        </p:nvSpPr>
        <p:spPr>
          <a:xfrm>
            <a:off x="4800600" y="960120"/>
            <a:ext cx="4114800" cy="3886200"/>
          </a:xfrm>
          <a:prstGeom prst="rect">
            <a:avLst/>
          </a:prstGeom>
          <a:solidFill>
            <a:srgbClr val="13244D"/>
          </a:solidFill>
          <a:ln w="12700">
            <a:solidFill>
              <a:srgbClr val="13244D"/>
            </a:solidFill>
            <a:prstDash val="solid"/>
          </a:ln>
        </p:spPr>
      </p:sp>
      <p:sp>
        <p:nvSpPr>
          <p:cNvPr id="8" name="Text 6"/>
          <p:cNvSpPr/>
          <p:nvPr/>
        </p:nvSpPr>
        <p:spPr>
          <a:xfrm>
            <a:off x="4983480" y="1051560"/>
            <a:ext cx="3749040" cy="457200"/>
          </a:xfrm>
          <a:prstGeom prst="rect">
            <a:avLst/>
          </a:prstGeom>
          <a:noFill/>
          <a:ln/>
        </p:spPr>
        <p:txBody>
          <a:bodyPr wrap="square" lIns="0" tIns="0" rIns="0" bIns="0" rtlCol="0" anchor="ctr"/>
          <a:lstStyle/>
          <a:p>
            <a:pPr marL="0" indent="0">
              <a:buNone/>
            </a:pPr>
            <a:r>
              <a:rPr lang="en-US" sz="1400" b="1" dirty="0">
                <a:solidFill>
                  <a:srgbClr val="0D9488"/>
                </a:solidFill>
                <a:latin typeface="Calibri" pitchFamily="34" charset="0"/>
                <a:ea typeface="Calibri" pitchFamily="34" charset="-122"/>
                <a:cs typeface="Calibri" pitchFamily="34" charset="-120"/>
              </a:rPr>
              <a:t>AI-Powered Measurement</a:t>
            </a:r>
            <a:endParaRPr lang="en-US" sz="1400" dirty="0"/>
          </a:p>
        </p:txBody>
      </p:sp>
      <p:sp>
        <p:nvSpPr>
          <p:cNvPr id="9" name="Text 7"/>
          <p:cNvSpPr/>
          <p:nvPr/>
        </p:nvSpPr>
        <p:spPr>
          <a:xfrm>
            <a:off x="4983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Attribute sales and conversions to specific influencer content using multi-touch models</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Analyze sentiment of comments on influencer content to assess brand safety and audience reception</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Track brand mention sentiment across the influencer's organic content — not just sponsored posts</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Benchmark performance against industry norms and creator historical baselines</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Identify which influencer attributes (follower size, format, topic, platform) drive best ROI for your category</a:t>
            </a:r>
            <a:endParaRPr lang="en-US" sz="13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name="Slide 57">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F59E0B"/>
          </a:solidFill>
          <a:ln w="12700">
            <a:solidFill>
              <a:srgbClr val="F59E0B"/>
            </a:solidFill>
            <a:prstDash val="solid"/>
          </a:ln>
        </p:spPr>
      </p:sp>
      <p:sp>
        <p:nvSpPr>
          <p:cNvPr id="3" name="Shape 1"/>
          <p:cNvSpPr/>
          <p:nvPr/>
        </p:nvSpPr>
        <p:spPr>
          <a:xfrm>
            <a:off x="914400" y="1097280"/>
            <a:ext cx="7315200" cy="2926080"/>
          </a:xfrm>
          <a:prstGeom prst="rect">
            <a:avLst/>
          </a:prstGeom>
          <a:solidFill>
            <a:srgbClr val="13244D"/>
          </a:solidFill>
          <a:ln w="12700">
            <a:solidFill>
              <a:srgbClr val="1E3A6E"/>
            </a:solidFill>
            <a:prstDash val="solid"/>
          </a:ln>
        </p:spPr>
      </p:sp>
      <p:sp>
        <p:nvSpPr>
          <p:cNvPr id="4" name="Text 2"/>
          <p:cNvSpPr/>
          <p:nvPr/>
        </p:nvSpPr>
        <p:spPr>
          <a:xfrm>
            <a:off x="822960" y="640080"/>
            <a:ext cx="1097280" cy="1097280"/>
          </a:xfrm>
          <a:prstGeom prst="rect">
            <a:avLst/>
          </a:prstGeom>
          <a:noFill/>
          <a:ln/>
        </p:spPr>
        <p:txBody>
          <a:bodyPr wrap="square" lIns="0" tIns="0" rIns="0" bIns="0" rtlCol="0" anchor="ctr"/>
          <a:lstStyle/>
          <a:p>
            <a:pPr marL="0" indent="0">
              <a:buNone/>
            </a:pPr>
            <a:r>
              <a:rPr lang="en-US" sz="8000" b="1" dirty="0">
                <a:solidFill>
                  <a:srgbClr val="F59E0B"/>
                </a:solidFill>
                <a:latin typeface="Calibri" pitchFamily="34" charset="0"/>
                <a:ea typeface="Calibri" pitchFamily="34" charset="-122"/>
                <a:cs typeface="Calibri" pitchFamily="34" charset="-120"/>
              </a:rPr>
              <a:t>“</a:t>
            </a:r>
            <a:endParaRPr lang="en-US" sz="8000" dirty="0"/>
          </a:p>
        </p:txBody>
      </p:sp>
      <p:sp>
        <p:nvSpPr>
          <p:cNvPr id="5" name="Text 3"/>
          <p:cNvSpPr/>
          <p:nvPr/>
        </p:nvSpPr>
        <p:spPr>
          <a:xfrm>
            <a:off x="1188720" y="1371600"/>
            <a:ext cx="6766560" cy="201168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AI is not replacing marketing skills — it is a multiplier for them. The strategists, creatives, and analysts who learn to work alongside AI will produce ten times the output with the same effort.</a:t>
            </a:r>
            <a:endParaRPr lang="en-US" sz="1800" dirty="0"/>
          </a:p>
        </p:txBody>
      </p:sp>
      <p:sp>
        <p:nvSpPr>
          <p:cNvPr id="6" name="Text 4"/>
          <p:cNvSpPr/>
          <p:nvPr/>
        </p:nvSpPr>
        <p:spPr>
          <a:xfrm>
            <a:off x="1188720" y="4114800"/>
            <a:ext cx="6766560" cy="457200"/>
          </a:xfrm>
          <a:prstGeom prst="rect">
            <a:avLst/>
          </a:prstGeom>
          <a:noFill/>
          <a:ln/>
        </p:spPr>
        <p:txBody>
          <a:bodyPr wrap="square" lIns="0" tIns="0" rIns="0" bIns="0" rtlCol="0" anchor="ctr"/>
          <a:lstStyle/>
          <a:p>
            <a:pPr marL="0" indent="0" algn="r">
              <a:buNone/>
            </a:pPr>
            <a:r>
              <a:rPr lang="en-US" sz="1300" dirty="0">
                <a:solidFill>
                  <a:srgbClr val="0D9488"/>
                </a:solidFill>
                <a:latin typeface="Calibri" pitchFamily="34" charset="0"/>
                <a:ea typeface="Calibri" pitchFamily="34" charset="-122"/>
                <a:cs typeface="Calibri" pitchFamily="34" charset="-120"/>
              </a:rPr>
              <a:t>— Part II Summary — Applications of AI in Marketing</a:t>
            </a:r>
            <a:endParaRPr lang="en-US" sz="1300"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name="Slide 58">
    <p:bg>
      <p:bgPr>
        <a:solidFill>
          <a:srgbClr val="1A3A8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Shape 1"/>
          <p:cNvSpPr/>
          <p:nvPr/>
        </p:nvSpPr>
        <p:spPr>
          <a:xfrm>
            <a:off x="0" y="64008"/>
            <a:ext cx="9144000" cy="5079492"/>
          </a:xfrm>
          <a:prstGeom prst="rect">
            <a:avLst/>
          </a:prstGeom>
          <a:solidFill>
            <a:srgbClr val="0D1B40"/>
          </a:solidFill>
          <a:ln w="12700">
            <a:solidFill>
              <a:srgbClr val="0D1B40"/>
            </a:solidFill>
            <a:prstDash val="solid"/>
          </a:ln>
        </p:spPr>
      </p:sp>
      <p:sp>
        <p:nvSpPr>
          <p:cNvPr id="4" name="Text 2"/>
          <p:cNvSpPr/>
          <p:nvPr/>
        </p:nvSpPr>
        <p:spPr>
          <a:xfrm>
            <a:off x="548640" y="1097280"/>
            <a:ext cx="8046720" cy="502920"/>
          </a:xfrm>
          <a:prstGeom prst="rect">
            <a:avLst/>
          </a:prstGeom>
          <a:noFill/>
          <a:ln/>
        </p:spPr>
        <p:txBody>
          <a:bodyPr wrap="square" lIns="0" tIns="0" rIns="0" bIns="0" rtlCol="0" anchor="ctr"/>
          <a:lstStyle/>
          <a:p>
            <a:pPr marL="0" indent="0">
              <a:buNone/>
            </a:pPr>
            <a:r>
              <a:rPr lang="en-US" sz="1600" b="1" kern="0" spc="400" dirty="0">
                <a:solidFill>
                  <a:srgbClr val="0D9488"/>
                </a:solidFill>
                <a:latin typeface="Calibri" pitchFamily="34" charset="0"/>
                <a:ea typeface="Calibri" pitchFamily="34" charset="-122"/>
                <a:cs typeface="Calibri" pitchFamily="34" charset="-120"/>
              </a:rPr>
              <a:t>PART III</a:t>
            </a:r>
            <a:endParaRPr lang="en-US" sz="1600" dirty="0"/>
          </a:p>
        </p:txBody>
      </p:sp>
      <p:sp>
        <p:nvSpPr>
          <p:cNvPr id="5" name="Text 3"/>
          <p:cNvSpPr/>
          <p:nvPr/>
        </p:nvSpPr>
        <p:spPr>
          <a:xfrm>
            <a:off x="548640" y="1691640"/>
            <a:ext cx="8046720" cy="1097280"/>
          </a:xfrm>
          <a:prstGeom prst="rect">
            <a:avLst/>
          </a:prstGeom>
          <a:noFill/>
          <a:ln/>
        </p:spPr>
        <p:txBody>
          <a:bodyPr wrap="square" lIns="0" tIns="0" rIns="0" bIns="0"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Strategic Integration &amp; Ethical Considerations</a:t>
            </a:r>
            <a:endParaRPr lang="en-US" sz="4000" dirty="0"/>
          </a:p>
        </p:txBody>
      </p:sp>
      <p:sp>
        <p:nvSpPr>
          <p:cNvPr id="6" name="Text 4"/>
          <p:cNvSpPr/>
          <p:nvPr/>
        </p:nvSpPr>
        <p:spPr>
          <a:xfrm>
            <a:off x="548640" y="2926080"/>
            <a:ext cx="8046720" cy="914400"/>
          </a:xfrm>
          <a:prstGeom prst="rect">
            <a:avLst/>
          </a:prstGeom>
          <a:noFill/>
          <a:ln/>
        </p:spPr>
        <p:txBody>
          <a:bodyPr wrap="square" lIns="0" tIns="0" rIns="0" bIns="0" rtlCol="0" anchor="ctr"/>
          <a:lstStyle/>
          <a:p>
            <a:pPr marL="0" indent="0">
              <a:buNone/>
            </a:pPr>
            <a:r>
              <a:rPr lang="en-US" sz="1600" dirty="0">
                <a:solidFill>
                  <a:srgbClr val="5EEAD4"/>
                </a:solidFill>
                <a:latin typeface="Calibri" pitchFamily="34" charset="0"/>
                <a:ea typeface="Calibri" pitchFamily="34" charset="-122"/>
                <a:cs typeface="Calibri" pitchFamily="34" charset="-120"/>
              </a:rPr>
              <a:t>Turning AI capability into organizational advantage — responsibly, sustainably, and strategically.</a:t>
            </a:r>
            <a:endParaRPr lang="en-US" sz="16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name="Slide 59">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594360"/>
          </a:xfrm>
          <a:prstGeom prst="rect">
            <a:avLst/>
          </a:prstGeom>
          <a:noFill/>
          <a:ln/>
        </p:spPr>
        <p:txBody>
          <a:bodyPr wrap="square" lIns="0" tIns="0" rIns="0" bIns="0" rtlCol="0" anchor="ctr"/>
          <a:lstStyle/>
          <a:p>
            <a:pPr marL="0" indent="0">
              <a:buNone/>
            </a:pPr>
            <a:r>
              <a:rPr lang="en-US" sz="2200" b="1" dirty="0">
                <a:solidFill>
                  <a:srgbClr val="0D1B40"/>
                </a:solidFill>
                <a:latin typeface="Calibri" pitchFamily="34" charset="0"/>
                <a:ea typeface="Calibri" pitchFamily="34" charset="-122"/>
                <a:cs typeface="Calibri" pitchFamily="34" charset="-120"/>
              </a:rPr>
              <a:t>The AI Maturity Model: Where Does Your Organization Sit Today?</a:t>
            </a:r>
            <a:endParaRPr lang="en-US" sz="2200" dirty="0"/>
          </a:p>
        </p:txBody>
      </p:sp>
      <p:sp>
        <p:nvSpPr>
          <p:cNvPr id="4" name="Shape 2"/>
          <p:cNvSpPr/>
          <p:nvPr/>
        </p:nvSpPr>
        <p:spPr>
          <a:xfrm>
            <a:off x="274320" y="1005840"/>
            <a:ext cx="1600200" cy="3749040"/>
          </a:xfrm>
          <a:prstGeom prst="rect">
            <a:avLst/>
          </a:prstGeom>
          <a:solidFill>
            <a:srgbClr val="E2E8F0"/>
          </a:solidFill>
          <a:ln w="12700">
            <a:solidFill>
              <a:srgbClr val="E2E8F0"/>
            </a:solidFill>
            <a:prstDash val="solid"/>
          </a:ln>
        </p:spPr>
      </p:sp>
      <p:sp>
        <p:nvSpPr>
          <p:cNvPr id="5" name="Text 3"/>
          <p:cNvSpPr/>
          <p:nvPr/>
        </p:nvSpPr>
        <p:spPr>
          <a:xfrm>
            <a:off x="274320" y="1097280"/>
            <a:ext cx="1600200" cy="347472"/>
          </a:xfrm>
          <a:prstGeom prst="rect">
            <a:avLst/>
          </a:prstGeom>
          <a:noFill/>
          <a:ln/>
        </p:spPr>
        <p:txBody>
          <a:bodyPr wrap="square" lIns="0" tIns="0" rIns="0" bIns="0" rtlCol="0" anchor="ctr"/>
          <a:lstStyle/>
          <a:p>
            <a:pPr marL="0" indent="0" algn="ctr">
              <a:buNone/>
            </a:pPr>
            <a:r>
              <a:rPr lang="en-US" sz="1100" b="1" dirty="0">
                <a:solidFill>
                  <a:srgbClr val="0D1B40"/>
                </a:solidFill>
                <a:latin typeface="Calibri" pitchFamily="34" charset="0"/>
                <a:ea typeface="Calibri" pitchFamily="34" charset="-122"/>
                <a:cs typeface="Calibri" pitchFamily="34" charset="-120"/>
              </a:rPr>
              <a:t>Level 1</a:t>
            </a:r>
            <a:endParaRPr lang="en-US" sz="1100" dirty="0"/>
          </a:p>
        </p:txBody>
      </p:sp>
      <p:sp>
        <p:nvSpPr>
          <p:cNvPr id="6" name="Text 4"/>
          <p:cNvSpPr/>
          <p:nvPr/>
        </p:nvSpPr>
        <p:spPr>
          <a:xfrm>
            <a:off x="274320" y="1508760"/>
            <a:ext cx="1600200" cy="457200"/>
          </a:xfrm>
          <a:prstGeom prst="rect">
            <a:avLst/>
          </a:prstGeom>
          <a:noFill/>
          <a:ln/>
        </p:spPr>
        <p:txBody>
          <a:bodyPr wrap="square" lIns="0" tIns="0" rIns="0" bIns="0" rtlCol="0" anchor="ctr"/>
          <a:lstStyle/>
          <a:p>
            <a:pPr marL="0" indent="0" algn="ctr">
              <a:buNone/>
            </a:pPr>
            <a:r>
              <a:rPr lang="en-US" sz="1500" b="1" dirty="0">
                <a:solidFill>
                  <a:srgbClr val="0D1B40"/>
                </a:solidFill>
                <a:latin typeface="Calibri" pitchFamily="34" charset="0"/>
                <a:ea typeface="Calibri" pitchFamily="34" charset="-122"/>
                <a:cs typeface="Calibri" pitchFamily="34" charset="-120"/>
              </a:rPr>
              <a:t>Ad Hoc</a:t>
            </a:r>
            <a:endParaRPr lang="en-US" sz="1500" dirty="0"/>
          </a:p>
        </p:txBody>
      </p:sp>
      <p:sp>
        <p:nvSpPr>
          <p:cNvPr id="7" name="Text 5"/>
          <p:cNvSpPr/>
          <p:nvPr/>
        </p:nvSpPr>
        <p:spPr>
          <a:xfrm>
            <a:off x="365760" y="2057400"/>
            <a:ext cx="1417320" cy="24688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Individual employees use AI tools informally. No governance. No strategy. Outcomes inconsistent.</a:t>
            </a:r>
            <a:endParaRPr lang="en-US" sz="1100" dirty="0"/>
          </a:p>
        </p:txBody>
      </p:sp>
      <p:sp>
        <p:nvSpPr>
          <p:cNvPr id="8" name="Shape 6"/>
          <p:cNvSpPr/>
          <p:nvPr/>
        </p:nvSpPr>
        <p:spPr>
          <a:xfrm>
            <a:off x="1993392" y="1005840"/>
            <a:ext cx="1600200" cy="3749040"/>
          </a:xfrm>
          <a:prstGeom prst="rect">
            <a:avLst/>
          </a:prstGeom>
          <a:solidFill>
            <a:srgbClr val="BAE6FD"/>
          </a:solidFill>
          <a:ln w="12700">
            <a:solidFill>
              <a:srgbClr val="E2E8F0"/>
            </a:solidFill>
            <a:prstDash val="solid"/>
          </a:ln>
        </p:spPr>
      </p:sp>
      <p:sp>
        <p:nvSpPr>
          <p:cNvPr id="9" name="Text 7"/>
          <p:cNvSpPr/>
          <p:nvPr/>
        </p:nvSpPr>
        <p:spPr>
          <a:xfrm>
            <a:off x="1993392" y="1097280"/>
            <a:ext cx="1600200" cy="347472"/>
          </a:xfrm>
          <a:prstGeom prst="rect">
            <a:avLst/>
          </a:prstGeom>
          <a:noFill/>
          <a:ln/>
        </p:spPr>
        <p:txBody>
          <a:bodyPr wrap="square" lIns="0" tIns="0" rIns="0" bIns="0" rtlCol="0" anchor="ctr"/>
          <a:lstStyle/>
          <a:p>
            <a:pPr marL="0" indent="0" algn="ctr">
              <a:buNone/>
            </a:pPr>
            <a:r>
              <a:rPr lang="en-US" sz="1100" b="1" dirty="0">
                <a:solidFill>
                  <a:srgbClr val="0D1B40"/>
                </a:solidFill>
                <a:latin typeface="Calibri" pitchFamily="34" charset="0"/>
                <a:ea typeface="Calibri" pitchFamily="34" charset="-122"/>
                <a:cs typeface="Calibri" pitchFamily="34" charset="-120"/>
              </a:rPr>
              <a:t>Level 2</a:t>
            </a:r>
            <a:endParaRPr lang="en-US" sz="1100" dirty="0"/>
          </a:p>
        </p:txBody>
      </p:sp>
      <p:sp>
        <p:nvSpPr>
          <p:cNvPr id="10" name="Text 8"/>
          <p:cNvSpPr/>
          <p:nvPr/>
        </p:nvSpPr>
        <p:spPr>
          <a:xfrm>
            <a:off x="1993392" y="1508760"/>
            <a:ext cx="1600200" cy="457200"/>
          </a:xfrm>
          <a:prstGeom prst="rect">
            <a:avLst/>
          </a:prstGeom>
          <a:noFill/>
          <a:ln/>
        </p:spPr>
        <p:txBody>
          <a:bodyPr wrap="square" lIns="0" tIns="0" rIns="0" bIns="0" rtlCol="0" anchor="ctr"/>
          <a:lstStyle/>
          <a:p>
            <a:pPr marL="0" indent="0" algn="ctr">
              <a:buNone/>
            </a:pPr>
            <a:r>
              <a:rPr lang="en-US" sz="1500" b="1" dirty="0">
                <a:solidFill>
                  <a:srgbClr val="0D1B40"/>
                </a:solidFill>
                <a:latin typeface="Calibri" pitchFamily="34" charset="0"/>
                <a:ea typeface="Calibri" pitchFamily="34" charset="-122"/>
                <a:cs typeface="Calibri" pitchFamily="34" charset="-120"/>
              </a:rPr>
              <a:t>Aware</a:t>
            </a:r>
            <a:endParaRPr lang="en-US" sz="1500" dirty="0"/>
          </a:p>
        </p:txBody>
      </p:sp>
      <p:sp>
        <p:nvSpPr>
          <p:cNvPr id="11" name="Text 9"/>
          <p:cNvSpPr/>
          <p:nvPr/>
        </p:nvSpPr>
        <p:spPr>
          <a:xfrm>
            <a:off x="2084832" y="2057400"/>
            <a:ext cx="1417320" cy="24688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Leadership acknowledges AI potential. Pilots underway. No enterprise policy. Tool sprawl emerging.</a:t>
            </a:r>
            <a:endParaRPr lang="en-US" sz="1100" dirty="0"/>
          </a:p>
        </p:txBody>
      </p:sp>
      <p:sp>
        <p:nvSpPr>
          <p:cNvPr id="12" name="Shape 10"/>
          <p:cNvSpPr/>
          <p:nvPr/>
        </p:nvSpPr>
        <p:spPr>
          <a:xfrm>
            <a:off x="3712464" y="1005840"/>
            <a:ext cx="1600200" cy="3749040"/>
          </a:xfrm>
          <a:prstGeom prst="rect">
            <a:avLst/>
          </a:prstGeom>
          <a:solidFill>
            <a:srgbClr val="7DD3FC"/>
          </a:solidFill>
          <a:ln w="12700">
            <a:solidFill>
              <a:srgbClr val="E2E8F0"/>
            </a:solidFill>
            <a:prstDash val="solid"/>
          </a:ln>
        </p:spPr>
      </p:sp>
      <p:sp>
        <p:nvSpPr>
          <p:cNvPr id="13" name="Text 11"/>
          <p:cNvSpPr/>
          <p:nvPr/>
        </p:nvSpPr>
        <p:spPr>
          <a:xfrm>
            <a:off x="3712464" y="1097280"/>
            <a:ext cx="1600200" cy="347472"/>
          </a:xfrm>
          <a:prstGeom prst="rect">
            <a:avLst/>
          </a:prstGeom>
          <a:noFill/>
          <a:ln/>
        </p:spPr>
        <p:txBody>
          <a:bodyPr wrap="square" lIns="0" tIns="0" rIns="0" bIns="0" rtlCol="0" anchor="ctr"/>
          <a:lstStyle/>
          <a:p>
            <a:pPr marL="0" indent="0" algn="ctr">
              <a:buNone/>
            </a:pPr>
            <a:r>
              <a:rPr lang="en-US" sz="1100" b="1" dirty="0">
                <a:solidFill>
                  <a:srgbClr val="0D1B40"/>
                </a:solidFill>
                <a:latin typeface="Calibri" pitchFamily="34" charset="0"/>
                <a:ea typeface="Calibri" pitchFamily="34" charset="-122"/>
                <a:cs typeface="Calibri" pitchFamily="34" charset="-120"/>
              </a:rPr>
              <a:t>Level 3</a:t>
            </a:r>
            <a:endParaRPr lang="en-US" sz="1100" dirty="0"/>
          </a:p>
        </p:txBody>
      </p:sp>
      <p:sp>
        <p:nvSpPr>
          <p:cNvPr id="14" name="Text 12"/>
          <p:cNvSpPr/>
          <p:nvPr/>
        </p:nvSpPr>
        <p:spPr>
          <a:xfrm>
            <a:off x="3712464" y="1508760"/>
            <a:ext cx="1600200" cy="457200"/>
          </a:xfrm>
          <a:prstGeom prst="rect">
            <a:avLst/>
          </a:prstGeom>
          <a:noFill/>
          <a:ln/>
        </p:spPr>
        <p:txBody>
          <a:bodyPr wrap="square" lIns="0" tIns="0" rIns="0" bIns="0" rtlCol="0" anchor="ctr"/>
          <a:lstStyle/>
          <a:p>
            <a:pPr marL="0" indent="0" algn="ctr">
              <a:buNone/>
            </a:pPr>
            <a:r>
              <a:rPr lang="en-US" sz="1500" b="1" dirty="0">
                <a:solidFill>
                  <a:srgbClr val="0D1B40"/>
                </a:solidFill>
                <a:latin typeface="Calibri" pitchFamily="34" charset="0"/>
                <a:ea typeface="Calibri" pitchFamily="34" charset="-122"/>
                <a:cs typeface="Calibri" pitchFamily="34" charset="-120"/>
              </a:rPr>
              <a:t>Organized</a:t>
            </a:r>
            <a:endParaRPr lang="en-US" sz="1500" dirty="0"/>
          </a:p>
        </p:txBody>
      </p:sp>
      <p:sp>
        <p:nvSpPr>
          <p:cNvPr id="15" name="Text 13"/>
          <p:cNvSpPr/>
          <p:nvPr/>
        </p:nvSpPr>
        <p:spPr>
          <a:xfrm>
            <a:off x="3803904" y="2057400"/>
            <a:ext cx="1417320" cy="24688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Formal AI policy. Approved tool stack. Cross-functional AI council. Early ROI measurement.</a:t>
            </a:r>
            <a:endParaRPr lang="en-US" sz="1100" dirty="0"/>
          </a:p>
        </p:txBody>
      </p:sp>
      <p:sp>
        <p:nvSpPr>
          <p:cNvPr id="16" name="Shape 14"/>
          <p:cNvSpPr/>
          <p:nvPr/>
        </p:nvSpPr>
        <p:spPr>
          <a:xfrm>
            <a:off x="5431536" y="1005840"/>
            <a:ext cx="1600200" cy="3749040"/>
          </a:xfrm>
          <a:prstGeom prst="rect">
            <a:avLst/>
          </a:prstGeom>
          <a:solidFill>
            <a:srgbClr val="38BDF8"/>
          </a:solidFill>
          <a:ln w="12700">
            <a:solidFill>
              <a:srgbClr val="E2E8F0"/>
            </a:solidFill>
            <a:prstDash val="solid"/>
          </a:ln>
        </p:spPr>
      </p:sp>
      <p:sp>
        <p:nvSpPr>
          <p:cNvPr id="17" name="Text 15"/>
          <p:cNvSpPr/>
          <p:nvPr/>
        </p:nvSpPr>
        <p:spPr>
          <a:xfrm>
            <a:off x="5431536" y="1097280"/>
            <a:ext cx="1600200" cy="347472"/>
          </a:xfrm>
          <a:prstGeom prst="rect">
            <a:avLst/>
          </a:prstGeom>
          <a:noFill/>
          <a:ln/>
        </p:spPr>
        <p:txBody>
          <a:bodyPr wrap="square" lIns="0" tIns="0" rIns="0" bIns="0" rtlCol="0" anchor="ctr"/>
          <a:lstStyle/>
          <a:p>
            <a:pPr marL="0" indent="0" algn="ctr">
              <a:buNone/>
            </a:pPr>
            <a:r>
              <a:rPr lang="en-US" sz="1100" b="1" dirty="0">
                <a:solidFill>
                  <a:srgbClr val="0D1B40"/>
                </a:solidFill>
                <a:latin typeface="Calibri" pitchFamily="34" charset="0"/>
                <a:ea typeface="Calibri" pitchFamily="34" charset="-122"/>
                <a:cs typeface="Calibri" pitchFamily="34" charset="-120"/>
              </a:rPr>
              <a:t>Level 4</a:t>
            </a:r>
            <a:endParaRPr lang="en-US" sz="1100" dirty="0"/>
          </a:p>
        </p:txBody>
      </p:sp>
      <p:sp>
        <p:nvSpPr>
          <p:cNvPr id="18" name="Text 16"/>
          <p:cNvSpPr/>
          <p:nvPr/>
        </p:nvSpPr>
        <p:spPr>
          <a:xfrm>
            <a:off x="5431536" y="1508760"/>
            <a:ext cx="1600200" cy="457200"/>
          </a:xfrm>
          <a:prstGeom prst="rect">
            <a:avLst/>
          </a:prstGeom>
          <a:noFill/>
          <a:ln/>
        </p:spPr>
        <p:txBody>
          <a:bodyPr wrap="square" lIns="0" tIns="0" rIns="0" bIns="0" rtlCol="0" anchor="ctr"/>
          <a:lstStyle/>
          <a:p>
            <a:pPr marL="0" indent="0" algn="ctr">
              <a:buNone/>
            </a:pPr>
            <a:r>
              <a:rPr lang="en-US" sz="1500" b="1" dirty="0">
                <a:solidFill>
                  <a:srgbClr val="0D1B40"/>
                </a:solidFill>
                <a:latin typeface="Calibri" pitchFamily="34" charset="0"/>
                <a:ea typeface="Calibri" pitchFamily="34" charset="-122"/>
                <a:cs typeface="Calibri" pitchFamily="34" charset="-120"/>
              </a:rPr>
              <a:t>Integrated</a:t>
            </a:r>
            <a:endParaRPr lang="en-US" sz="1500" dirty="0"/>
          </a:p>
        </p:txBody>
      </p:sp>
      <p:sp>
        <p:nvSpPr>
          <p:cNvPr id="19" name="Text 17"/>
          <p:cNvSpPr/>
          <p:nvPr/>
        </p:nvSpPr>
        <p:spPr>
          <a:xfrm>
            <a:off x="5522976" y="2057400"/>
            <a:ext cx="1417320" cy="24688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AI embedded in core marketing workflows. Staff trained. AI metrics in KPI dashboards.</a:t>
            </a:r>
            <a:endParaRPr lang="en-US" sz="1100" dirty="0"/>
          </a:p>
        </p:txBody>
      </p:sp>
      <p:sp>
        <p:nvSpPr>
          <p:cNvPr id="20" name="Shape 18"/>
          <p:cNvSpPr/>
          <p:nvPr/>
        </p:nvSpPr>
        <p:spPr>
          <a:xfrm>
            <a:off x="7150608" y="1005840"/>
            <a:ext cx="1600200" cy="3749040"/>
          </a:xfrm>
          <a:prstGeom prst="rect">
            <a:avLst/>
          </a:prstGeom>
          <a:solidFill>
            <a:srgbClr val="0284C7"/>
          </a:solidFill>
          <a:ln w="12700">
            <a:solidFill>
              <a:srgbClr val="E2E8F0"/>
            </a:solidFill>
            <a:prstDash val="solid"/>
          </a:ln>
        </p:spPr>
      </p:sp>
      <p:sp>
        <p:nvSpPr>
          <p:cNvPr id="21" name="Text 19"/>
          <p:cNvSpPr/>
          <p:nvPr/>
        </p:nvSpPr>
        <p:spPr>
          <a:xfrm>
            <a:off x="7150608" y="1097280"/>
            <a:ext cx="1600200" cy="347472"/>
          </a:xfrm>
          <a:prstGeom prst="rect">
            <a:avLst/>
          </a:prstGeom>
          <a:noFill/>
          <a:ln/>
        </p:spPr>
        <p:txBody>
          <a:bodyPr wrap="square" lIns="0" tIns="0" rIns="0" bIns="0" rtlCol="0" anchor="ctr"/>
          <a:lstStyle/>
          <a:p>
            <a:pPr marL="0" indent="0" algn="ctr">
              <a:buNone/>
            </a:pPr>
            <a:r>
              <a:rPr lang="en-US" sz="1100" b="1" dirty="0">
                <a:solidFill>
                  <a:srgbClr val="0D1B40"/>
                </a:solidFill>
                <a:latin typeface="Calibri" pitchFamily="34" charset="0"/>
                <a:ea typeface="Calibri" pitchFamily="34" charset="-122"/>
                <a:cs typeface="Calibri" pitchFamily="34" charset="-120"/>
              </a:rPr>
              <a:t>Level 5</a:t>
            </a:r>
            <a:endParaRPr lang="en-US" sz="1100" dirty="0"/>
          </a:p>
        </p:txBody>
      </p:sp>
      <p:sp>
        <p:nvSpPr>
          <p:cNvPr id="22" name="Text 20"/>
          <p:cNvSpPr/>
          <p:nvPr/>
        </p:nvSpPr>
        <p:spPr>
          <a:xfrm>
            <a:off x="7150608" y="1508760"/>
            <a:ext cx="1600200" cy="457200"/>
          </a:xfrm>
          <a:prstGeom prst="rect">
            <a:avLst/>
          </a:prstGeom>
          <a:noFill/>
          <a:ln/>
        </p:spPr>
        <p:txBody>
          <a:bodyPr wrap="square" lIns="0" tIns="0" rIns="0" bIns="0" rtlCol="0" anchor="ctr"/>
          <a:lstStyle/>
          <a:p>
            <a:pPr marL="0" indent="0" algn="ctr">
              <a:buNone/>
            </a:pPr>
            <a:r>
              <a:rPr lang="en-US" sz="1500" b="1" dirty="0">
                <a:solidFill>
                  <a:srgbClr val="0D1B40"/>
                </a:solidFill>
                <a:latin typeface="Calibri" pitchFamily="34" charset="0"/>
                <a:ea typeface="Calibri" pitchFamily="34" charset="-122"/>
                <a:cs typeface="Calibri" pitchFamily="34" charset="-120"/>
              </a:rPr>
              <a:t>AI-First</a:t>
            </a:r>
            <a:endParaRPr lang="en-US" sz="1500" dirty="0"/>
          </a:p>
        </p:txBody>
      </p:sp>
      <p:sp>
        <p:nvSpPr>
          <p:cNvPr id="23" name="Text 21"/>
          <p:cNvSpPr/>
          <p:nvPr/>
        </p:nvSpPr>
        <p:spPr>
          <a:xfrm>
            <a:off x="7242048" y="2057400"/>
            <a:ext cx="1417320" cy="24688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AI drives strategy, not just execution. Proprietary data moat. Predictive culture. Competitive advantage.</a:t>
            </a:r>
            <a:endParaRPr lang="en-US" sz="1100" dirty="0"/>
          </a:p>
        </p:txBody>
      </p:sp>
      <p:sp>
        <p:nvSpPr>
          <p:cNvPr id="24" name="Text 22"/>
          <p:cNvSpPr/>
          <p:nvPr/>
        </p:nvSpPr>
        <p:spPr>
          <a:xfrm>
            <a:off x="274320" y="4846320"/>
            <a:ext cx="8595360" cy="365760"/>
          </a:xfrm>
          <a:prstGeom prst="rect">
            <a:avLst/>
          </a:prstGeom>
          <a:noFill/>
          <a:ln/>
        </p:spPr>
        <p:txBody>
          <a:bodyPr wrap="square" lIns="0" tIns="0" rIns="0" bIns="0" rtlCol="0" anchor="ctr"/>
          <a:lstStyle/>
          <a:p>
            <a:pPr marL="0" indent="0">
              <a:buNone/>
            </a:pPr>
            <a:r>
              <a:rPr lang="en-US" sz="1100" i="1" dirty="0">
                <a:solidFill>
                  <a:srgbClr val="1E293B"/>
                </a:solidFill>
                <a:latin typeface="Calibri" pitchFamily="34" charset="0"/>
                <a:ea typeface="Calibri" pitchFamily="34" charset="-122"/>
                <a:cs typeface="Calibri" pitchFamily="34" charset="-120"/>
              </a:rPr>
              <a:t>Self-assessment: Which stage best describes your organization's current AI posture? Your workshop goal is to move at least one level by the end of today.</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365760" y="164592"/>
            <a:ext cx="8412480" cy="64008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The Paradigm Shift: From Rules to Probability</a:t>
            </a:r>
            <a:endParaRPr lang="en-US" sz="2400" dirty="0"/>
          </a:p>
        </p:txBody>
      </p:sp>
      <p:sp>
        <p:nvSpPr>
          <p:cNvPr id="4" name="Shape 2"/>
          <p:cNvSpPr/>
          <p:nvPr/>
        </p:nvSpPr>
        <p:spPr>
          <a:xfrm>
            <a:off x="228600" y="960120"/>
            <a:ext cx="4114800" cy="3886200"/>
          </a:xfrm>
          <a:prstGeom prst="rect">
            <a:avLst/>
          </a:prstGeom>
          <a:solidFill>
            <a:srgbClr val="13244D"/>
          </a:solidFill>
          <a:ln w="12700">
            <a:solidFill>
              <a:srgbClr val="13244D"/>
            </a:solidFill>
            <a:prstDash val="solid"/>
          </a:ln>
        </p:spPr>
      </p:sp>
      <p:sp>
        <p:nvSpPr>
          <p:cNvPr id="5" name="Text 3"/>
          <p:cNvSpPr/>
          <p:nvPr/>
        </p:nvSpPr>
        <p:spPr>
          <a:xfrm>
            <a:off x="411480" y="1051560"/>
            <a:ext cx="3749040" cy="457200"/>
          </a:xfrm>
          <a:prstGeom prst="rect">
            <a:avLst/>
          </a:prstGeom>
          <a:noFill/>
          <a:ln/>
        </p:spPr>
        <p:txBody>
          <a:bodyPr wrap="square" lIns="0" tIns="0" rIns="0" bIns="0" rtlCol="0" anchor="ctr"/>
          <a:lstStyle/>
          <a:p>
            <a:pPr marL="0" indent="0">
              <a:buNone/>
            </a:pPr>
            <a:r>
              <a:rPr lang="en-US" sz="1400" b="1" dirty="0">
                <a:solidFill>
                  <a:srgbClr val="0D9488"/>
                </a:solidFill>
                <a:latin typeface="Calibri" pitchFamily="34" charset="0"/>
                <a:ea typeface="Calibri" pitchFamily="34" charset="-122"/>
                <a:cs typeface="Calibri" pitchFamily="34" charset="-120"/>
              </a:rPr>
              <a:t>Rules-Based (Programmatic)</a:t>
            </a:r>
            <a:endParaRPr lang="en-US" sz="1400" dirty="0"/>
          </a:p>
        </p:txBody>
      </p:sp>
      <p:sp>
        <p:nvSpPr>
          <p:cNvPr id="6" name="Text 4"/>
          <p:cNvSpPr/>
          <p:nvPr/>
        </p:nvSpPr>
        <p:spPr>
          <a:xfrm>
            <a:off x="411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Explicit logic: IF this THEN that</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Deterministic — same input = same output every time</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Requires a human to write every rule in advance</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Scales within predefined boundaries only</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Example: Traditional email triggers based on click events</a:t>
            </a:r>
            <a:endParaRPr lang="en-US" sz="1300" dirty="0"/>
          </a:p>
        </p:txBody>
      </p:sp>
      <p:sp>
        <p:nvSpPr>
          <p:cNvPr id="7" name="Shape 5"/>
          <p:cNvSpPr/>
          <p:nvPr/>
        </p:nvSpPr>
        <p:spPr>
          <a:xfrm>
            <a:off x="4800600" y="960120"/>
            <a:ext cx="4114800" cy="3886200"/>
          </a:xfrm>
          <a:prstGeom prst="rect">
            <a:avLst/>
          </a:prstGeom>
          <a:solidFill>
            <a:srgbClr val="13244D"/>
          </a:solidFill>
          <a:ln w="12700">
            <a:solidFill>
              <a:srgbClr val="13244D"/>
            </a:solidFill>
            <a:prstDash val="solid"/>
          </a:ln>
        </p:spPr>
      </p:sp>
      <p:sp>
        <p:nvSpPr>
          <p:cNvPr id="8" name="Text 6"/>
          <p:cNvSpPr/>
          <p:nvPr/>
        </p:nvSpPr>
        <p:spPr>
          <a:xfrm>
            <a:off x="4983480" y="1051560"/>
            <a:ext cx="3749040" cy="457200"/>
          </a:xfrm>
          <a:prstGeom prst="rect">
            <a:avLst/>
          </a:prstGeom>
          <a:noFill/>
          <a:ln/>
        </p:spPr>
        <p:txBody>
          <a:bodyPr wrap="square" lIns="0" tIns="0" rIns="0" bIns="0" rtlCol="0" anchor="ctr"/>
          <a:lstStyle/>
          <a:p>
            <a:pPr marL="0" indent="0">
              <a:buNone/>
            </a:pPr>
            <a:r>
              <a:rPr lang="en-US" sz="1400" b="1" dirty="0">
                <a:solidFill>
                  <a:srgbClr val="0D9488"/>
                </a:solidFill>
                <a:latin typeface="Calibri" pitchFamily="34" charset="0"/>
                <a:ea typeface="Calibri" pitchFamily="34" charset="-122"/>
                <a:cs typeface="Calibri" pitchFamily="34" charset="-120"/>
              </a:rPr>
              <a:t>Probabilistic (AI-Driven)</a:t>
            </a:r>
            <a:endParaRPr lang="en-US" sz="1400" dirty="0"/>
          </a:p>
        </p:txBody>
      </p:sp>
      <p:sp>
        <p:nvSpPr>
          <p:cNvPr id="9" name="Text 7"/>
          <p:cNvSpPr/>
          <p:nvPr/>
        </p:nvSpPr>
        <p:spPr>
          <a:xfrm>
            <a:off x="4983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Statistical inference: "What is most likely?"</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Generative — new outputs emerge from patterns in data</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Learns from examples rather than hard-coded instructions</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Scales dynamically, improves with more data over time</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Example: AI email subject line optimizer that learns per user</a:t>
            </a:r>
            <a:endParaRPr lang="en-US" sz="1300"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name="Slide 60">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365760" y="164592"/>
            <a:ext cx="8412480" cy="59436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The AI Prioritization Matrix: Impact vs. Feasibility</a:t>
            </a:r>
            <a:endParaRPr lang="en-US" sz="2600" dirty="0"/>
          </a:p>
        </p:txBody>
      </p:sp>
      <p:sp>
        <p:nvSpPr>
          <p:cNvPr id="4" name="Shape 2"/>
          <p:cNvSpPr/>
          <p:nvPr/>
        </p:nvSpPr>
        <p:spPr>
          <a:xfrm>
            <a:off x="914400" y="960120"/>
            <a:ext cx="3429000" cy="1920240"/>
          </a:xfrm>
          <a:prstGeom prst="rect">
            <a:avLst/>
          </a:prstGeom>
          <a:solidFill>
            <a:srgbClr val="0D2460"/>
          </a:solidFill>
          <a:ln w="12700">
            <a:solidFill>
              <a:srgbClr val="1A3A8F"/>
            </a:solidFill>
            <a:prstDash val="solid"/>
          </a:ln>
        </p:spPr>
      </p:sp>
      <p:sp>
        <p:nvSpPr>
          <p:cNvPr id="5" name="Shape 3"/>
          <p:cNvSpPr/>
          <p:nvPr/>
        </p:nvSpPr>
        <p:spPr>
          <a:xfrm>
            <a:off x="4343400" y="960120"/>
            <a:ext cx="3429000" cy="1920240"/>
          </a:xfrm>
          <a:prstGeom prst="rect">
            <a:avLst/>
          </a:prstGeom>
          <a:solidFill>
            <a:srgbClr val="0D3A40"/>
          </a:solidFill>
          <a:ln w="12700">
            <a:solidFill>
              <a:srgbClr val="1A3A8F"/>
            </a:solidFill>
            <a:prstDash val="solid"/>
          </a:ln>
        </p:spPr>
      </p:sp>
      <p:sp>
        <p:nvSpPr>
          <p:cNvPr id="6" name="Shape 4"/>
          <p:cNvSpPr/>
          <p:nvPr/>
        </p:nvSpPr>
        <p:spPr>
          <a:xfrm>
            <a:off x="914400" y="2880360"/>
            <a:ext cx="3429000" cy="1920240"/>
          </a:xfrm>
          <a:prstGeom prst="rect">
            <a:avLst/>
          </a:prstGeom>
          <a:solidFill>
            <a:srgbClr val="2D1B50"/>
          </a:solidFill>
          <a:ln w="12700">
            <a:solidFill>
              <a:srgbClr val="1A3A8F"/>
            </a:solidFill>
            <a:prstDash val="solid"/>
          </a:ln>
        </p:spPr>
      </p:sp>
      <p:sp>
        <p:nvSpPr>
          <p:cNvPr id="7" name="Shape 5"/>
          <p:cNvSpPr/>
          <p:nvPr/>
        </p:nvSpPr>
        <p:spPr>
          <a:xfrm>
            <a:off x="4343400" y="2880360"/>
            <a:ext cx="3429000" cy="1920240"/>
          </a:xfrm>
          <a:prstGeom prst="rect">
            <a:avLst/>
          </a:prstGeom>
          <a:solidFill>
            <a:srgbClr val="0D244A"/>
          </a:solidFill>
          <a:ln w="12700">
            <a:solidFill>
              <a:srgbClr val="1A3A8F"/>
            </a:solidFill>
            <a:prstDash val="solid"/>
          </a:ln>
        </p:spPr>
      </p:sp>
      <p:sp>
        <p:nvSpPr>
          <p:cNvPr id="8" name="Text 6"/>
          <p:cNvSpPr/>
          <p:nvPr/>
        </p:nvSpPr>
        <p:spPr>
          <a:xfrm>
            <a:off x="1005840" y="1069848"/>
            <a:ext cx="3246120" cy="365760"/>
          </a:xfrm>
          <a:prstGeom prst="rect">
            <a:avLst/>
          </a:prstGeom>
          <a:noFill/>
          <a:ln/>
        </p:spPr>
        <p:txBody>
          <a:bodyPr wrap="square" lIns="0" tIns="0" rIns="0" bIns="0" rtlCol="0" anchor="ctr"/>
          <a:lstStyle/>
          <a:p>
            <a:pPr marL="0" indent="0" algn="ctr">
              <a:buNone/>
            </a:pPr>
            <a:r>
              <a:rPr lang="en-US" sz="1400" b="1" dirty="0">
                <a:solidFill>
                  <a:srgbClr val="0D9488"/>
                </a:solidFill>
                <a:latin typeface="Calibri" pitchFamily="34" charset="0"/>
                <a:ea typeface="Calibri" pitchFamily="34" charset="-122"/>
                <a:cs typeface="Calibri" pitchFamily="34" charset="-120"/>
              </a:rPr>
              <a:t>Build the Case</a:t>
            </a:r>
            <a:endParaRPr lang="en-US" sz="1400" dirty="0"/>
          </a:p>
        </p:txBody>
      </p:sp>
      <p:sp>
        <p:nvSpPr>
          <p:cNvPr id="9" name="Text 7"/>
          <p:cNvSpPr/>
          <p:nvPr/>
        </p:nvSpPr>
        <p:spPr>
          <a:xfrm>
            <a:off x="1005840" y="1463040"/>
            <a:ext cx="3246120" cy="457200"/>
          </a:xfrm>
          <a:prstGeom prst="rect">
            <a:avLst/>
          </a:prstGeom>
          <a:noFill/>
          <a:ln/>
        </p:spPr>
        <p:txBody>
          <a:bodyPr wrap="square" lIns="0" tIns="0" rIns="0" bIns="0" rtlCol="0" anchor="ctr"/>
          <a:lstStyle/>
          <a:p>
            <a:pPr marL="0" indent="0" algn="ctr">
              <a:buNone/>
            </a:pPr>
            <a:r>
              <a:rPr lang="en-US" sz="1100" dirty="0">
                <a:solidFill>
                  <a:srgbClr val="F59E0B"/>
                </a:solidFill>
                <a:latin typeface="Calibri" pitchFamily="34" charset="0"/>
                <a:ea typeface="Calibri" pitchFamily="34" charset="-122"/>
                <a:cs typeface="Calibri" pitchFamily="34" charset="-120"/>
              </a:rPr>
              <a:t>High Impact</a:t>
            </a:r>
            <a:endParaRPr lang="en-US" sz="1100" dirty="0"/>
          </a:p>
          <a:p>
            <a:pPr marL="0" indent="0" algn="ctr">
              <a:buNone/>
            </a:pPr>
            <a:r>
              <a:rPr lang="en-US" sz="1100" dirty="0">
                <a:solidFill>
                  <a:srgbClr val="F59E0B"/>
                </a:solidFill>
                <a:latin typeface="Calibri" pitchFamily="34" charset="0"/>
                <a:ea typeface="Calibri" pitchFamily="34" charset="-122"/>
                <a:cs typeface="Calibri" pitchFamily="34" charset="-120"/>
              </a:rPr>
              <a:t>Low Feasibility</a:t>
            </a:r>
            <a:endParaRPr lang="en-US" sz="1100" dirty="0"/>
          </a:p>
        </p:txBody>
      </p:sp>
      <p:sp>
        <p:nvSpPr>
          <p:cNvPr id="10" name="Text 8"/>
          <p:cNvSpPr/>
          <p:nvPr/>
        </p:nvSpPr>
        <p:spPr>
          <a:xfrm>
            <a:off x="1051560" y="1965960"/>
            <a:ext cx="3154680" cy="777240"/>
          </a:xfrm>
          <a:prstGeom prst="rect">
            <a:avLst/>
          </a:prstGeom>
          <a:noFill/>
          <a:ln/>
        </p:spPr>
        <p:txBody>
          <a:bodyPr wrap="square" lIns="0" tIns="0" rIns="0" bIns="0" rtlCol="0" anchor="ctr"/>
          <a:lstStyle/>
          <a:p>
            <a:pPr marL="0" indent="0" algn="ctr">
              <a:buNone/>
            </a:pPr>
            <a:r>
              <a:rPr lang="en-US" sz="1100" dirty="0">
                <a:solidFill>
                  <a:srgbClr val="E2E8F0"/>
                </a:solidFill>
                <a:latin typeface="Calibri" pitchFamily="34" charset="0"/>
                <a:ea typeface="Calibri" pitchFamily="34" charset="-122"/>
                <a:cs typeface="Calibri" pitchFamily="34" charset="-120"/>
              </a:rPr>
              <a:t>Requires data, budget, talent investment. Plan 12–18 months.</a:t>
            </a:r>
            <a:endParaRPr lang="en-US" sz="1100" dirty="0"/>
          </a:p>
        </p:txBody>
      </p:sp>
      <p:sp>
        <p:nvSpPr>
          <p:cNvPr id="11" name="Text 9"/>
          <p:cNvSpPr/>
          <p:nvPr/>
        </p:nvSpPr>
        <p:spPr>
          <a:xfrm>
            <a:off x="4434840" y="1069848"/>
            <a:ext cx="3246120" cy="365760"/>
          </a:xfrm>
          <a:prstGeom prst="rect">
            <a:avLst/>
          </a:prstGeom>
          <a:noFill/>
          <a:ln/>
        </p:spPr>
        <p:txBody>
          <a:bodyPr wrap="square" lIns="0" tIns="0" rIns="0" bIns="0" rtlCol="0" anchor="ctr"/>
          <a:lstStyle/>
          <a:p>
            <a:pPr marL="0" indent="0" algn="ctr">
              <a:buNone/>
            </a:pPr>
            <a:r>
              <a:rPr lang="en-US" sz="1400" b="1" dirty="0">
                <a:solidFill>
                  <a:srgbClr val="0D9488"/>
                </a:solidFill>
                <a:latin typeface="Calibri" pitchFamily="34" charset="0"/>
                <a:ea typeface="Calibri" pitchFamily="34" charset="-122"/>
                <a:cs typeface="Calibri" pitchFamily="34" charset="-120"/>
              </a:rPr>
              <a:t>★ Quick Wins</a:t>
            </a:r>
            <a:endParaRPr lang="en-US" sz="1400" dirty="0"/>
          </a:p>
        </p:txBody>
      </p:sp>
      <p:sp>
        <p:nvSpPr>
          <p:cNvPr id="12" name="Text 10"/>
          <p:cNvSpPr/>
          <p:nvPr/>
        </p:nvSpPr>
        <p:spPr>
          <a:xfrm>
            <a:off x="4434840" y="1463040"/>
            <a:ext cx="3246120" cy="457200"/>
          </a:xfrm>
          <a:prstGeom prst="rect">
            <a:avLst/>
          </a:prstGeom>
          <a:noFill/>
          <a:ln/>
        </p:spPr>
        <p:txBody>
          <a:bodyPr wrap="square" lIns="0" tIns="0" rIns="0" bIns="0" rtlCol="0" anchor="ctr"/>
          <a:lstStyle/>
          <a:p>
            <a:pPr marL="0" indent="0" algn="ctr">
              <a:buNone/>
            </a:pPr>
            <a:r>
              <a:rPr lang="en-US" sz="1100" dirty="0">
                <a:solidFill>
                  <a:srgbClr val="F59E0B"/>
                </a:solidFill>
                <a:latin typeface="Calibri" pitchFamily="34" charset="0"/>
                <a:ea typeface="Calibri" pitchFamily="34" charset="-122"/>
                <a:cs typeface="Calibri" pitchFamily="34" charset="-120"/>
              </a:rPr>
              <a:t>High Impact</a:t>
            </a:r>
            <a:endParaRPr lang="en-US" sz="1100" dirty="0"/>
          </a:p>
          <a:p>
            <a:pPr marL="0" indent="0" algn="ctr">
              <a:buNone/>
            </a:pPr>
            <a:r>
              <a:rPr lang="en-US" sz="1100" dirty="0">
                <a:solidFill>
                  <a:srgbClr val="F59E0B"/>
                </a:solidFill>
                <a:latin typeface="Calibri" pitchFamily="34" charset="0"/>
                <a:ea typeface="Calibri" pitchFamily="34" charset="-122"/>
                <a:cs typeface="Calibri" pitchFamily="34" charset="-120"/>
              </a:rPr>
              <a:t>High Feasibility</a:t>
            </a:r>
            <a:endParaRPr lang="en-US" sz="1100" dirty="0"/>
          </a:p>
        </p:txBody>
      </p:sp>
      <p:sp>
        <p:nvSpPr>
          <p:cNvPr id="13" name="Text 11"/>
          <p:cNvSpPr/>
          <p:nvPr/>
        </p:nvSpPr>
        <p:spPr>
          <a:xfrm>
            <a:off x="4480560" y="1965960"/>
            <a:ext cx="3154680" cy="777240"/>
          </a:xfrm>
          <a:prstGeom prst="rect">
            <a:avLst/>
          </a:prstGeom>
          <a:noFill/>
          <a:ln/>
        </p:spPr>
        <p:txBody>
          <a:bodyPr wrap="square" lIns="0" tIns="0" rIns="0" bIns="0" rtlCol="0" anchor="ctr"/>
          <a:lstStyle/>
          <a:p>
            <a:pPr marL="0" indent="0" algn="ctr">
              <a:buNone/>
            </a:pPr>
            <a:r>
              <a:rPr lang="en-US" sz="1100" dirty="0">
                <a:solidFill>
                  <a:srgbClr val="E2E8F0"/>
                </a:solidFill>
                <a:latin typeface="Calibri" pitchFamily="34" charset="0"/>
                <a:ea typeface="Calibri" pitchFamily="34" charset="-122"/>
                <a:cs typeface="Calibri" pitchFamily="34" charset="-120"/>
              </a:rPr>
              <a:t>Prioritize immediately. These are your first AI success stories.</a:t>
            </a:r>
            <a:endParaRPr lang="en-US" sz="1100" dirty="0"/>
          </a:p>
        </p:txBody>
      </p:sp>
      <p:sp>
        <p:nvSpPr>
          <p:cNvPr id="14" name="Text 12"/>
          <p:cNvSpPr/>
          <p:nvPr/>
        </p:nvSpPr>
        <p:spPr>
          <a:xfrm>
            <a:off x="1005840" y="2990088"/>
            <a:ext cx="3246120" cy="365760"/>
          </a:xfrm>
          <a:prstGeom prst="rect">
            <a:avLst/>
          </a:prstGeom>
          <a:noFill/>
          <a:ln/>
        </p:spPr>
        <p:txBody>
          <a:bodyPr wrap="square" lIns="0" tIns="0" rIns="0" bIns="0" rtlCol="0" anchor="ctr"/>
          <a:lstStyle/>
          <a:p>
            <a:pPr marL="0" indent="0" algn="ctr">
              <a:buNone/>
            </a:pPr>
            <a:r>
              <a:rPr lang="en-US" sz="1400" b="1" dirty="0">
                <a:solidFill>
                  <a:srgbClr val="0D9488"/>
                </a:solidFill>
                <a:latin typeface="Calibri" pitchFamily="34" charset="0"/>
                <a:ea typeface="Calibri" pitchFamily="34" charset="-122"/>
                <a:cs typeface="Calibri" pitchFamily="34" charset="-120"/>
              </a:rPr>
              <a:t>Deprioritize</a:t>
            </a:r>
            <a:endParaRPr lang="en-US" sz="1400" dirty="0"/>
          </a:p>
        </p:txBody>
      </p:sp>
      <p:sp>
        <p:nvSpPr>
          <p:cNvPr id="15" name="Text 13"/>
          <p:cNvSpPr/>
          <p:nvPr/>
        </p:nvSpPr>
        <p:spPr>
          <a:xfrm>
            <a:off x="1005840" y="3383280"/>
            <a:ext cx="3246120" cy="457200"/>
          </a:xfrm>
          <a:prstGeom prst="rect">
            <a:avLst/>
          </a:prstGeom>
          <a:noFill/>
          <a:ln/>
        </p:spPr>
        <p:txBody>
          <a:bodyPr wrap="square" lIns="0" tIns="0" rIns="0" bIns="0" rtlCol="0" anchor="ctr"/>
          <a:lstStyle/>
          <a:p>
            <a:pPr marL="0" indent="0" algn="ctr">
              <a:buNone/>
            </a:pPr>
            <a:r>
              <a:rPr lang="en-US" sz="1100" dirty="0">
                <a:solidFill>
                  <a:srgbClr val="F59E0B"/>
                </a:solidFill>
                <a:latin typeface="Calibri" pitchFamily="34" charset="0"/>
                <a:ea typeface="Calibri" pitchFamily="34" charset="-122"/>
                <a:cs typeface="Calibri" pitchFamily="34" charset="-120"/>
              </a:rPr>
              <a:t>Low Impact</a:t>
            </a:r>
            <a:endParaRPr lang="en-US" sz="1100" dirty="0"/>
          </a:p>
          <a:p>
            <a:pPr marL="0" indent="0" algn="ctr">
              <a:buNone/>
            </a:pPr>
            <a:r>
              <a:rPr lang="en-US" sz="1100" dirty="0">
                <a:solidFill>
                  <a:srgbClr val="F59E0B"/>
                </a:solidFill>
                <a:latin typeface="Calibri" pitchFamily="34" charset="0"/>
                <a:ea typeface="Calibri" pitchFamily="34" charset="-122"/>
                <a:cs typeface="Calibri" pitchFamily="34" charset="-120"/>
              </a:rPr>
              <a:t>Low Feasibility</a:t>
            </a:r>
            <a:endParaRPr lang="en-US" sz="1100" dirty="0"/>
          </a:p>
        </p:txBody>
      </p:sp>
      <p:sp>
        <p:nvSpPr>
          <p:cNvPr id="16" name="Text 14"/>
          <p:cNvSpPr/>
          <p:nvPr/>
        </p:nvSpPr>
        <p:spPr>
          <a:xfrm>
            <a:off x="1051560" y="3886200"/>
            <a:ext cx="3154680" cy="777240"/>
          </a:xfrm>
          <a:prstGeom prst="rect">
            <a:avLst/>
          </a:prstGeom>
          <a:noFill/>
          <a:ln/>
        </p:spPr>
        <p:txBody>
          <a:bodyPr wrap="square" lIns="0" tIns="0" rIns="0" bIns="0" rtlCol="0" anchor="ctr"/>
          <a:lstStyle/>
          <a:p>
            <a:pPr marL="0" indent="0" algn="ctr">
              <a:buNone/>
            </a:pPr>
            <a:r>
              <a:rPr lang="en-US" sz="1100" dirty="0">
                <a:solidFill>
                  <a:srgbClr val="E2E8F0"/>
                </a:solidFill>
                <a:latin typeface="Calibri" pitchFamily="34" charset="0"/>
                <a:ea typeface="Calibri" pitchFamily="34" charset="-122"/>
                <a:cs typeface="Calibri" pitchFamily="34" charset="-120"/>
              </a:rPr>
              <a:t>Avoid for now. Revisit if organizational context changes.</a:t>
            </a:r>
            <a:endParaRPr lang="en-US" sz="1100" dirty="0"/>
          </a:p>
        </p:txBody>
      </p:sp>
      <p:sp>
        <p:nvSpPr>
          <p:cNvPr id="17" name="Text 15"/>
          <p:cNvSpPr/>
          <p:nvPr/>
        </p:nvSpPr>
        <p:spPr>
          <a:xfrm>
            <a:off x="4434840" y="2990088"/>
            <a:ext cx="3246120" cy="365760"/>
          </a:xfrm>
          <a:prstGeom prst="rect">
            <a:avLst/>
          </a:prstGeom>
          <a:noFill/>
          <a:ln/>
        </p:spPr>
        <p:txBody>
          <a:bodyPr wrap="square" lIns="0" tIns="0" rIns="0" bIns="0" rtlCol="0" anchor="ctr"/>
          <a:lstStyle/>
          <a:p>
            <a:pPr marL="0" indent="0" algn="ctr">
              <a:buNone/>
            </a:pPr>
            <a:r>
              <a:rPr lang="en-US" sz="1400" b="1" dirty="0">
                <a:solidFill>
                  <a:srgbClr val="0D9488"/>
                </a:solidFill>
                <a:latin typeface="Calibri" pitchFamily="34" charset="0"/>
                <a:ea typeface="Calibri" pitchFamily="34" charset="-122"/>
                <a:cs typeface="Calibri" pitchFamily="34" charset="-120"/>
              </a:rPr>
              <a:t>Nice-to-Have</a:t>
            </a:r>
            <a:endParaRPr lang="en-US" sz="1400" dirty="0"/>
          </a:p>
        </p:txBody>
      </p:sp>
      <p:sp>
        <p:nvSpPr>
          <p:cNvPr id="18" name="Text 16"/>
          <p:cNvSpPr/>
          <p:nvPr/>
        </p:nvSpPr>
        <p:spPr>
          <a:xfrm>
            <a:off x="4434840" y="3383280"/>
            <a:ext cx="3246120" cy="457200"/>
          </a:xfrm>
          <a:prstGeom prst="rect">
            <a:avLst/>
          </a:prstGeom>
          <a:noFill/>
          <a:ln/>
        </p:spPr>
        <p:txBody>
          <a:bodyPr wrap="square" lIns="0" tIns="0" rIns="0" bIns="0" rtlCol="0" anchor="ctr"/>
          <a:lstStyle/>
          <a:p>
            <a:pPr marL="0" indent="0" algn="ctr">
              <a:buNone/>
            </a:pPr>
            <a:r>
              <a:rPr lang="en-US" sz="1100" dirty="0">
                <a:solidFill>
                  <a:srgbClr val="F59E0B"/>
                </a:solidFill>
                <a:latin typeface="Calibri" pitchFamily="34" charset="0"/>
                <a:ea typeface="Calibri" pitchFamily="34" charset="-122"/>
                <a:cs typeface="Calibri" pitchFamily="34" charset="-120"/>
              </a:rPr>
              <a:t>Low Impact</a:t>
            </a:r>
            <a:endParaRPr lang="en-US" sz="1100" dirty="0"/>
          </a:p>
          <a:p>
            <a:pPr marL="0" indent="0" algn="ctr">
              <a:buNone/>
            </a:pPr>
            <a:r>
              <a:rPr lang="en-US" sz="1100" dirty="0">
                <a:solidFill>
                  <a:srgbClr val="F59E0B"/>
                </a:solidFill>
                <a:latin typeface="Calibri" pitchFamily="34" charset="0"/>
                <a:ea typeface="Calibri" pitchFamily="34" charset="-122"/>
                <a:cs typeface="Calibri" pitchFamily="34" charset="-120"/>
              </a:rPr>
              <a:t>High Feasibility</a:t>
            </a:r>
            <a:endParaRPr lang="en-US" sz="1100" dirty="0"/>
          </a:p>
        </p:txBody>
      </p:sp>
      <p:sp>
        <p:nvSpPr>
          <p:cNvPr id="19" name="Text 17"/>
          <p:cNvSpPr/>
          <p:nvPr/>
        </p:nvSpPr>
        <p:spPr>
          <a:xfrm>
            <a:off x="4480560" y="3886200"/>
            <a:ext cx="3154680" cy="777240"/>
          </a:xfrm>
          <a:prstGeom prst="rect">
            <a:avLst/>
          </a:prstGeom>
          <a:noFill/>
          <a:ln/>
        </p:spPr>
        <p:txBody>
          <a:bodyPr wrap="square" lIns="0" tIns="0" rIns="0" bIns="0" rtlCol="0" anchor="ctr"/>
          <a:lstStyle/>
          <a:p>
            <a:pPr marL="0" indent="0" algn="ctr">
              <a:buNone/>
            </a:pPr>
            <a:r>
              <a:rPr lang="en-US" sz="1100" dirty="0">
                <a:solidFill>
                  <a:srgbClr val="E2E8F0"/>
                </a:solidFill>
                <a:latin typeface="Calibri" pitchFamily="34" charset="0"/>
                <a:ea typeface="Calibri" pitchFamily="34" charset="-122"/>
                <a:cs typeface="Calibri" pitchFamily="34" charset="-120"/>
              </a:rPr>
              <a:t>Easy to do, but don't let it distract from high-impact work.</a:t>
            </a:r>
            <a:endParaRPr lang="en-US" sz="1100" dirty="0"/>
          </a:p>
        </p:txBody>
      </p:sp>
      <p:sp>
        <p:nvSpPr>
          <p:cNvPr id="20" name="Text 18"/>
          <p:cNvSpPr/>
          <p:nvPr/>
        </p:nvSpPr>
        <p:spPr>
          <a:xfrm>
            <a:off x="914400" y="4892040"/>
            <a:ext cx="6858000" cy="320040"/>
          </a:xfrm>
          <a:prstGeom prst="rect">
            <a:avLst/>
          </a:prstGeom>
          <a:noFill/>
          <a:ln/>
        </p:spPr>
        <p:txBody>
          <a:bodyPr wrap="square" lIns="0" tIns="0" rIns="0" bIns="0" rtlCol="0" anchor="ctr"/>
          <a:lstStyle/>
          <a:p>
            <a:pPr marL="0" indent="0" algn="ctr">
              <a:buNone/>
            </a:pPr>
            <a:r>
              <a:rPr lang="en-US" sz="1100" dirty="0">
                <a:solidFill>
                  <a:srgbClr val="94A3B8"/>
                </a:solidFill>
                <a:latin typeface="Calibri" pitchFamily="34" charset="0"/>
                <a:ea typeface="Calibri" pitchFamily="34" charset="-122"/>
                <a:cs typeface="Calibri" pitchFamily="34" charset="-120"/>
              </a:rPr>
              <a:t>← Low Feasibility          High Feasibility →</a:t>
            </a:r>
            <a:endParaRPr lang="en-US" sz="1100" dirty="0"/>
          </a:p>
        </p:txBody>
      </p:sp>
      <p:sp>
        <p:nvSpPr>
          <p:cNvPr id="21" name="Text 19"/>
          <p:cNvSpPr/>
          <p:nvPr/>
        </p:nvSpPr>
        <p:spPr>
          <a:xfrm>
            <a:off x="91440" y="960120"/>
            <a:ext cx="731520" cy="3840480"/>
          </a:xfrm>
          <a:prstGeom prst="rect">
            <a:avLst/>
          </a:prstGeom>
          <a:noFill/>
          <a:ln/>
        </p:spPr>
        <p:txBody>
          <a:bodyPr wrap="square" lIns="0" tIns="0" rIns="0" bIns="0" rtlCol="0" anchor="ctr"/>
          <a:lstStyle/>
          <a:p>
            <a:pPr marL="0" indent="0" algn="ctr">
              <a:buNone/>
            </a:pPr>
            <a:r>
              <a:rPr lang="en-US" sz="1000" dirty="0">
                <a:solidFill>
                  <a:srgbClr val="94A3B8"/>
                </a:solidFill>
                <a:latin typeface="Calibri" pitchFamily="34" charset="0"/>
                <a:ea typeface="Calibri" pitchFamily="34" charset="-122"/>
                <a:cs typeface="Calibri" pitchFamily="34" charset="-120"/>
              </a:rPr>
              <a:t>↑ High Impact</a:t>
            </a:r>
            <a:endParaRPr lang="en-US" sz="1000" dirty="0"/>
          </a:p>
          <a:p>
            <a:pPr marL="0" indent="0" algn="ctr">
              <a:buNone/>
            </a:pPr>
            <a:r>
              <a:rPr lang="en-US" sz="1000" dirty="0">
                <a:solidFill>
                  <a:srgbClr val="94A3B8"/>
                </a:solidFill>
                <a:latin typeface="Calibri" pitchFamily="34" charset="0"/>
                <a:ea typeface="Calibri" pitchFamily="34" charset="-122"/>
                <a:cs typeface="Calibri" pitchFamily="34" charset="-120"/>
              </a:rPr>
              <a:t>↓ Low Impact</a:t>
            </a:r>
            <a:endParaRPr lang="en-US" sz="1000"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name="Slide 61">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640080"/>
          </a:xfrm>
          <a:prstGeom prst="rect">
            <a:avLst/>
          </a:prstGeom>
          <a:noFill/>
          <a:ln/>
        </p:spPr>
        <p:txBody>
          <a:bodyPr wrap="square" lIns="0" tIns="0" rIns="0" bIns="0" rtlCol="0" anchor="ctr"/>
          <a:lstStyle/>
          <a:p>
            <a:pPr marL="0" indent="0">
              <a:buNone/>
            </a:pPr>
            <a:r>
              <a:rPr lang="en-US" sz="2400" b="1" dirty="0">
                <a:solidFill>
                  <a:srgbClr val="0D1B40"/>
                </a:solidFill>
                <a:latin typeface="Calibri" pitchFamily="34" charset="0"/>
                <a:ea typeface="Calibri" pitchFamily="34" charset="-122"/>
                <a:cs typeface="Calibri" pitchFamily="34" charset="-120"/>
              </a:rPr>
              <a:t>Building an AI Council: Who Needs to Be at the Table?</a:t>
            </a:r>
            <a:endParaRPr lang="en-US" sz="2400" dirty="0"/>
          </a:p>
        </p:txBody>
      </p:sp>
      <p:sp>
        <p:nvSpPr>
          <p:cNvPr id="4" name="Shape 2"/>
          <p:cNvSpPr/>
          <p:nvPr/>
        </p:nvSpPr>
        <p:spPr>
          <a:xfrm>
            <a:off x="228600" y="960120"/>
            <a:ext cx="4114800" cy="3886200"/>
          </a:xfrm>
          <a:prstGeom prst="rect">
            <a:avLst/>
          </a:prstGeom>
          <a:solidFill>
            <a:srgbClr val="FFFFFF"/>
          </a:solidFill>
          <a:ln w="12700">
            <a:solidFill>
              <a:srgbClr val="E2E8F0"/>
            </a:solidFill>
            <a:prstDash val="solid"/>
          </a:ln>
        </p:spPr>
      </p:sp>
      <p:sp>
        <p:nvSpPr>
          <p:cNvPr id="5" name="Shape 3"/>
          <p:cNvSpPr/>
          <p:nvPr/>
        </p:nvSpPr>
        <p:spPr>
          <a:xfrm>
            <a:off x="228600" y="960120"/>
            <a:ext cx="4114800" cy="54864"/>
          </a:xfrm>
          <a:prstGeom prst="rect">
            <a:avLst/>
          </a:prstGeom>
          <a:solidFill>
            <a:srgbClr val="0D9488"/>
          </a:solidFill>
          <a:ln w="12700">
            <a:solidFill>
              <a:srgbClr val="0D9488"/>
            </a:solidFill>
            <a:prstDash val="solid"/>
          </a:ln>
        </p:spPr>
      </p:sp>
      <p:sp>
        <p:nvSpPr>
          <p:cNvPr id="6" name="Text 4"/>
          <p:cNvSpPr/>
          <p:nvPr/>
        </p:nvSpPr>
        <p:spPr>
          <a:xfrm>
            <a:off x="411480" y="1051560"/>
            <a:ext cx="3749040" cy="457200"/>
          </a:xfrm>
          <a:prstGeom prst="rect">
            <a:avLst/>
          </a:prstGeom>
          <a:noFill/>
          <a:ln/>
        </p:spPr>
        <p:txBody>
          <a:bodyPr wrap="square" lIns="0" tIns="0" rIns="0" bIns="0" rtlCol="0" anchor="ctr"/>
          <a:lstStyle/>
          <a:p>
            <a:pPr marL="0" indent="0">
              <a:buNone/>
            </a:pPr>
            <a:r>
              <a:rPr lang="en-US" sz="1400" b="1" dirty="0">
                <a:solidFill>
                  <a:srgbClr val="1A3A8F"/>
                </a:solidFill>
                <a:latin typeface="Calibri" pitchFamily="34" charset="0"/>
                <a:ea typeface="Calibri" pitchFamily="34" charset="-122"/>
                <a:cs typeface="Calibri" pitchFamily="34" charset="-120"/>
              </a:rPr>
              <a:t>Required Stakeholders</a:t>
            </a:r>
            <a:endParaRPr lang="en-US" sz="1400" dirty="0"/>
          </a:p>
        </p:txBody>
      </p:sp>
      <p:sp>
        <p:nvSpPr>
          <p:cNvPr id="7" name="Text 5"/>
          <p:cNvSpPr/>
          <p:nvPr/>
        </p:nvSpPr>
        <p:spPr>
          <a:xfrm>
            <a:off x="411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CMO / VP Marketing: Strategic direction, budget authority, and accountability for outcomes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Chief Data Officer / Data Team: Data governance, pipeline architecture, and model reliability</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IT / Engineering: Infrastructure, security, vendor integration, and API management</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Legal / Compliance: IP risk, data privacy regulations (GDPR, CCPA), and contractual review</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HR / People Team: Change management, upskilling programs, and job role evolution planning</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Finance: ROI framework, cost modeling, and AI investment governance</a:t>
            </a:r>
            <a:endParaRPr lang="en-US" sz="1300" dirty="0"/>
          </a:p>
        </p:txBody>
      </p:sp>
      <p:sp>
        <p:nvSpPr>
          <p:cNvPr id="8" name="Shape 6"/>
          <p:cNvSpPr/>
          <p:nvPr/>
        </p:nvSpPr>
        <p:spPr>
          <a:xfrm>
            <a:off x="4800600" y="960120"/>
            <a:ext cx="4114800" cy="3886200"/>
          </a:xfrm>
          <a:prstGeom prst="rect">
            <a:avLst/>
          </a:prstGeom>
          <a:solidFill>
            <a:srgbClr val="FFFFFF"/>
          </a:solidFill>
          <a:ln w="12700">
            <a:solidFill>
              <a:srgbClr val="E2E8F0"/>
            </a:solidFill>
            <a:prstDash val="solid"/>
          </a:ln>
        </p:spPr>
      </p:sp>
      <p:sp>
        <p:nvSpPr>
          <p:cNvPr id="9" name="Shape 7"/>
          <p:cNvSpPr/>
          <p:nvPr/>
        </p:nvSpPr>
        <p:spPr>
          <a:xfrm>
            <a:off x="4800600" y="960120"/>
            <a:ext cx="4114800" cy="54864"/>
          </a:xfrm>
          <a:prstGeom prst="rect">
            <a:avLst/>
          </a:prstGeom>
          <a:solidFill>
            <a:srgbClr val="0D9488"/>
          </a:solidFill>
          <a:ln w="12700">
            <a:solidFill>
              <a:srgbClr val="0D9488"/>
            </a:solidFill>
            <a:prstDash val="solid"/>
          </a:ln>
        </p:spPr>
      </p:sp>
      <p:sp>
        <p:nvSpPr>
          <p:cNvPr id="10" name="Text 8"/>
          <p:cNvSpPr/>
          <p:nvPr/>
        </p:nvSpPr>
        <p:spPr>
          <a:xfrm>
            <a:off x="4983480" y="1051560"/>
            <a:ext cx="3749040" cy="457200"/>
          </a:xfrm>
          <a:prstGeom prst="rect">
            <a:avLst/>
          </a:prstGeom>
          <a:noFill/>
          <a:ln/>
        </p:spPr>
        <p:txBody>
          <a:bodyPr wrap="square" lIns="0" tIns="0" rIns="0" bIns="0" rtlCol="0" anchor="ctr"/>
          <a:lstStyle/>
          <a:p>
            <a:pPr marL="0" indent="0">
              <a:buNone/>
            </a:pPr>
            <a:r>
              <a:rPr lang="en-US" sz="1400" b="1" dirty="0">
                <a:solidFill>
                  <a:srgbClr val="1A3A8F"/>
                </a:solidFill>
                <a:latin typeface="Calibri" pitchFamily="34" charset="0"/>
                <a:ea typeface="Calibri" pitchFamily="34" charset="-122"/>
                <a:cs typeface="Calibri" pitchFamily="34" charset="-120"/>
              </a:rPr>
              <a:t>Governance Framework</a:t>
            </a:r>
            <a:endParaRPr lang="en-US" sz="1400" dirty="0"/>
          </a:p>
        </p:txBody>
      </p:sp>
      <p:sp>
        <p:nvSpPr>
          <p:cNvPr id="11" name="Text 9"/>
          <p:cNvSpPr/>
          <p:nvPr/>
        </p:nvSpPr>
        <p:spPr>
          <a:xfrm>
            <a:off x="4983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Define a clear AI policy: what can be used, by whom, for what purposes, and with what safeguards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Establish an approved vendor and tool list — prevent shadow AI proliferation</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Create a data ingestion policy: what company data may or may not be shared with external AI tools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Build an AI use case registry: track what is being tested, measured, and scaled across the organization</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Set a quarterly AI council review cadence to assess new tools, update policy, and share learnings</a:t>
            </a:r>
            <a:endParaRPr lang="en-US" sz="1300"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name="Slide 62">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Upskilling the Team: Prompt Engineering Is the New Typing</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The ability to prompt AI models effectively is rapidly becoming as fundamental to marketing work as the ability to type, use spreadsheets, or run a search query. This is not a technical skill reserved for developers — it is a professional competency that every marketer at every level should be developing today.</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The "Role-Task-Context-Format" framework for effective prompting: Begin every prompt by assigning the AI a role ("Act as a senior B2B content strategist specializing in SaaS marketing..."), specify the exact task, provide rich context (audience, brand voice, competitive landscape, tone guidelines), and define the desired output format (bullet points, a 500-word blog intro, a subject line with 50 characters max).</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Organizational upskilling approach: The most effective enterprise AI training programs are not one-time events — they are continuous learning systems. Establish an internal prompt library where high-performing prompts are documented and shared. Create role-specific training paths for copywriters, analysts, social media managers, and campaign managers. Measure and recognize AI proficiency as a formal component of performance reviews and career development.</a:t>
            </a:r>
            <a:endParaRPr lang="en-US" sz="1300"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name="Slide 63">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365760" y="164592"/>
            <a:ext cx="8412480" cy="68580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The Human-in-the-Loop Model: Where AI Ends and Judgment Begins</a:t>
            </a:r>
            <a:endParaRPr lang="en-US" sz="2600" dirty="0"/>
          </a:p>
        </p:txBody>
      </p:sp>
      <p:sp>
        <p:nvSpPr>
          <p:cNvPr id="4" name="Text 2"/>
          <p:cNvSpPr/>
          <p:nvPr/>
        </p:nvSpPr>
        <p:spPr>
          <a:xfrm>
            <a:off x="457200" y="1005840"/>
            <a:ext cx="8229600" cy="3840480"/>
          </a:xfrm>
          <a:prstGeom prst="rect">
            <a:avLst/>
          </a:prstGeom>
          <a:noFill/>
          <a:ln/>
        </p:spPr>
        <p:txBody>
          <a:bodyPr wrap="square" lIns="0" tIns="0" rIns="0" bIns="0" rtlCol="0" anchor="t"/>
          <a:lstStyle/>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The Human-in-the-Loop (HITL) principle is not a limitation of AI — it is a deliberate design choice that reflects the current reality of AI capabilities and the non-negotiable requirements of marketing quality, brand trust, and regulatory compliance.</a:t>
            </a:r>
            <a:endParaRPr lang="en-US" sz="1400" dirty="0"/>
          </a:p>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AI excels at: generating first drafts at scale, processing and summarizing large data volumes, identifying statistical patterns, optimizing based on defined metrics, and personalizing content at the individual level. These are productivity multipliers.</a:t>
            </a:r>
            <a:endParaRPr lang="en-US" sz="1400" dirty="0"/>
          </a:p>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Humans are irreplaceable for: original strategic insight, cultural nuance and sensitivity, ethical judgment in ambiguous situations, authentic emotional resonance, creative leaps that transcend pattern-matching, and accountable decision-making.</a:t>
            </a:r>
            <a:endParaRPr lang="en-US" sz="1400" dirty="0"/>
          </a:p>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Recommended HITL workflow for content: AI generates → human edits for brand voice and accuracy → legal/compliance reviews if required → senior editor approves → AI-assisted scheduling and distribution optimization.</a:t>
            </a:r>
            <a:endParaRPr lang="en-US" sz="1400" dirty="0"/>
          </a:p>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The risk of removing humans from the loop: Several high-profile brand failures have resulted from AI-generated content that passed automated checks but failed the common-sense test — offensive imagery, culturally insensitive copy, factually incorrect product claims. Every AI output chain needs a human checkpoint.</a:t>
            </a:r>
            <a:endParaRPr lang="en-US" sz="1400"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name="Slide 64">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640080"/>
          </a:xfrm>
          <a:prstGeom prst="rect">
            <a:avLst/>
          </a:prstGeom>
          <a:noFill/>
          <a:ln/>
        </p:spPr>
        <p:txBody>
          <a:bodyPr wrap="square" lIns="0" tIns="0" rIns="0" bIns="0" rtlCol="0" anchor="ctr"/>
          <a:lstStyle/>
          <a:p>
            <a:pPr marL="0" indent="0">
              <a:buNone/>
            </a:pPr>
            <a:r>
              <a:rPr lang="en-US" sz="2400" b="1" dirty="0">
                <a:solidFill>
                  <a:srgbClr val="0D1B40"/>
                </a:solidFill>
                <a:latin typeface="Calibri" pitchFamily="34" charset="0"/>
                <a:ea typeface="Calibri" pitchFamily="34" charset="-122"/>
                <a:cs typeface="Calibri" pitchFamily="34" charset="-120"/>
              </a:rPr>
              <a:t>Data Privacy: Navigating GDPR, CCPA, and the AI Compliance Landscape</a:t>
            </a:r>
            <a:endParaRPr lang="en-US" sz="2400" dirty="0"/>
          </a:p>
        </p:txBody>
      </p:sp>
      <p:sp>
        <p:nvSpPr>
          <p:cNvPr id="4" name="Shape 2"/>
          <p:cNvSpPr/>
          <p:nvPr/>
        </p:nvSpPr>
        <p:spPr>
          <a:xfrm>
            <a:off x="228600" y="960120"/>
            <a:ext cx="4114800" cy="3886200"/>
          </a:xfrm>
          <a:prstGeom prst="rect">
            <a:avLst/>
          </a:prstGeom>
          <a:solidFill>
            <a:srgbClr val="FFFFFF"/>
          </a:solidFill>
          <a:ln w="12700">
            <a:solidFill>
              <a:srgbClr val="E2E8F0"/>
            </a:solidFill>
            <a:prstDash val="solid"/>
          </a:ln>
        </p:spPr>
      </p:sp>
      <p:sp>
        <p:nvSpPr>
          <p:cNvPr id="5" name="Shape 3"/>
          <p:cNvSpPr/>
          <p:nvPr/>
        </p:nvSpPr>
        <p:spPr>
          <a:xfrm>
            <a:off x="228600" y="960120"/>
            <a:ext cx="4114800" cy="54864"/>
          </a:xfrm>
          <a:prstGeom prst="rect">
            <a:avLst/>
          </a:prstGeom>
          <a:solidFill>
            <a:srgbClr val="0D9488"/>
          </a:solidFill>
          <a:ln w="12700">
            <a:solidFill>
              <a:srgbClr val="0D9488"/>
            </a:solidFill>
            <a:prstDash val="solid"/>
          </a:ln>
        </p:spPr>
      </p:sp>
      <p:sp>
        <p:nvSpPr>
          <p:cNvPr id="6" name="Text 4"/>
          <p:cNvSpPr/>
          <p:nvPr/>
        </p:nvSpPr>
        <p:spPr>
          <a:xfrm>
            <a:off x="411480" y="1051560"/>
            <a:ext cx="3749040" cy="457200"/>
          </a:xfrm>
          <a:prstGeom prst="rect">
            <a:avLst/>
          </a:prstGeom>
          <a:noFill/>
          <a:ln/>
        </p:spPr>
        <p:txBody>
          <a:bodyPr wrap="square" lIns="0" tIns="0" rIns="0" bIns="0" rtlCol="0" anchor="ctr"/>
          <a:lstStyle/>
          <a:p>
            <a:pPr marL="0" indent="0">
              <a:buNone/>
            </a:pPr>
            <a:r>
              <a:rPr lang="en-US" sz="1400" b="1" dirty="0">
                <a:solidFill>
                  <a:srgbClr val="1A3A8F"/>
                </a:solidFill>
                <a:latin typeface="Calibri" pitchFamily="34" charset="0"/>
                <a:ea typeface="Calibri" pitchFamily="34" charset="-122"/>
                <a:cs typeface="Calibri" pitchFamily="34" charset="-120"/>
              </a:rPr>
              <a:t>Key Regulatory Frameworks</a:t>
            </a:r>
            <a:endParaRPr lang="en-US" sz="1400" dirty="0"/>
          </a:p>
        </p:txBody>
      </p:sp>
      <p:sp>
        <p:nvSpPr>
          <p:cNvPr id="7" name="Text 5"/>
          <p:cNvSpPr/>
          <p:nvPr/>
        </p:nvSpPr>
        <p:spPr>
          <a:xfrm>
            <a:off x="411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GDPR (EU): Any data used to train AI or personalize content for EU residents requires lawful basis (consent or legitimate interest) and data minimization compliance</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CCPA/CPRA (California): Opt-out rights for AI-driven profiling, strict rules on selling or sharing personal data used in AI models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EU AI Act (2024): Categorizes AI applications by risk level — high-risk uses (employment, credit) face strict conformity requirements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FTC Guidance: The FTC has signaled enforcement interest in AI-based discriminatory pricing, biased targeting, and deceptive AI-generated content</a:t>
            </a:r>
            <a:endParaRPr lang="en-US" sz="1300" dirty="0"/>
          </a:p>
        </p:txBody>
      </p:sp>
      <p:sp>
        <p:nvSpPr>
          <p:cNvPr id="8" name="Shape 6"/>
          <p:cNvSpPr/>
          <p:nvPr/>
        </p:nvSpPr>
        <p:spPr>
          <a:xfrm>
            <a:off x="4800600" y="960120"/>
            <a:ext cx="4114800" cy="3886200"/>
          </a:xfrm>
          <a:prstGeom prst="rect">
            <a:avLst/>
          </a:prstGeom>
          <a:solidFill>
            <a:srgbClr val="FFFFFF"/>
          </a:solidFill>
          <a:ln w="12700">
            <a:solidFill>
              <a:srgbClr val="E2E8F0"/>
            </a:solidFill>
            <a:prstDash val="solid"/>
          </a:ln>
        </p:spPr>
      </p:sp>
      <p:sp>
        <p:nvSpPr>
          <p:cNvPr id="9" name="Shape 7"/>
          <p:cNvSpPr/>
          <p:nvPr/>
        </p:nvSpPr>
        <p:spPr>
          <a:xfrm>
            <a:off x="4800600" y="960120"/>
            <a:ext cx="4114800" cy="54864"/>
          </a:xfrm>
          <a:prstGeom prst="rect">
            <a:avLst/>
          </a:prstGeom>
          <a:solidFill>
            <a:srgbClr val="0D9488"/>
          </a:solidFill>
          <a:ln w="12700">
            <a:solidFill>
              <a:srgbClr val="0D9488"/>
            </a:solidFill>
            <a:prstDash val="solid"/>
          </a:ln>
        </p:spPr>
      </p:sp>
      <p:sp>
        <p:nvSpPr>
          <p:cNvPr id="10" name="Text 8"/>
          <p:cNvSpPr/>
          <p:nvPr/>
        </p:nvSpPr>
        <p:spPr>
          <a:xfrm>
            <a:off x="4983480" y="1051560"/>
            <a:ext cx="3749040" cy="457200"/>
          </a:xfrm>
          <a:prstGeom prst="rect">
            <a:avLst/>
          </a:prstGeom>
          <a:noFill/>
          <a:ln/>
        </p:spPr>
        <p:txBody>
          <a:bodyPr wrap="square" lIns="0" tIns="0" rIns="0" bIns="0" rtlCol="0" anchor="ctr"/>
          <a:lstStyle/>
          <a:p>
            <a:pPr marL="0" indent="0">
              <a:buNone/>
            </a:pPr>
            <a:r>
              <a:rPr lang="en-US" sz="1400" b="1" dirty="0">
                <a:solidFill>
                  <a:srgbClr val="1A3A8F"/>
                </a:solidFill>
                <a:latin typeface="Calibri" pitchFamily="34" charset="0"/>
                <a:ea typeface="Calibri" pitchFamily="34" charset="-122"/>
                <a:cs typeface="Calibri" pitchFamily="34" charset="-120"/>
              </a:rPr>
              <a:t>Practical Compliance Checklist</a:t>
            </a:r>
            <a:endParaRPr lang="en-US" sz="1400" dirty="0"/>
          </a:p>
        </p:txBody>
      </p:sp>
      <p:sp>
        <p:nvSpPr>
          <p:cNvPr id="11" name="Text 9"/>
          <p:cNvSpPr/>
          <p:nvPr/>
        </p:nvSpPr>
        <p:spPr>
          <a:xfrm>
            <a:off x="4983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Audit which customer data is being fed into AI tools and whether consent covers AI processing</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Review vendor contracts for AI tools — who owns model training rights on your data?</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Establish a data processing agreement with every AI vendor that handles personal data</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Implement opt-out mechanisms for AI-driven personalization that are easy to find and use</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Do not share personally identifiable customer data with public AI tools (ChatGPT, Claude) without enterprise data protection agreements</a:t>
            </a:r>
            <a:endParaRPr lang="en-US" sz="1300"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name="Slide 65">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Intellectual Property &amp; Copyright: The Legal Frontier of AI-Generated Content</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The intellectual property landscape for AI-generated content is one of the most rapidly evolving legal areas in modern business — and the rules are genuinely unsettled. Marketing executives need to understand the current state of play and build workflows that minimize legal exposure.</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The core legal question: Who owns AI-generated content? In the United States, the Copyright Office has consistently ruled that works created solely by AI — without meaningful human creative input — are not eligible for copyright protection. This means AI-generated images, copy, and designs may not be protectable as your organization's intellectual property without documented human creative authorship.</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Additional risks to manage: Several class-action lawsuits have been filed by artists and publishers alleging that training AI models on copyrighted work constitutes infringement. Until these cases are resolved — which may take years — using AI tools trained on publicly scraped content carries some legal risk for commercial applications. Adobe Firefly (trained on licensed content), Getty AI (trained on licensed stock), and tools offering indemnification agreements provide the clearest current commercial safe harbor.</a:t>
            </a:r>
            <a:endParaRPr lang="en-US" sz="1300"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name="Slide 66">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685800"/>
          </a:xfrm>
          <a:prstGeom prst="rect">
            <a:avLst/>
          </a:prstGeom>
          <a:noFill/>
          <a:ln/>
        </p:spPr>
        <p:txBody>
          <a:bodyPr wrap="square" lIns="0" tIns="0" rIns="0" bIns="0" rtlCol="0" anchor="ctr"/>
          <a:lstStyle/>
          <a:p>
            <a:pPr marL="0" indent="0">
              <a:buNone/>
            </a:pPr>
            <a:r>
              <a:rPr lang="en-US" sz="2600" b="1" dirty="0">
                <a:solidFill>
                  <a:srgbClr val="0D1B40"/>
                </a:solidFill>
                <a:latin typeface="Calibri" pitchFamily="34" charset="0"/>
                <a:ea typeface="Calibri" pitchFamily="34" charset="-122"/>
                <a:cs typeface="Calibri" pitchFamily="34" charset="-120"/>
              </a:rPr>
              <a:t>Algorithmic Bias: When AI Reflects and Amplifies Human Inequality</a:t>
            </a:r>
            <a:endParaRPr lang="en-US" sz="2600" dirty="0"/>
          </a:p>
        </p:txBody>
      </p:sp>
      <p:sp>
        <p:nvSpPr>
          <p:cNvPr id="4" name="Text 2"/>
          <p:cNvSpPr/>
          <p:nvPr/>
        </p:nvSpPr>
        <p:spPr>
          <a:xfrm>
            <a:off x="457200" y="1005840"/>
            <a:ext cx="8229600" cy="3840480"/>
          </a:xfrm>
          <a:prstGeom prst="rect">
            <a:avLst/>
          </a:prstGeom>
          <a:noFill/>
          <a:ln/>
        </p:spPr>
        <p:txBody>
          <a:bodyPr wrap="square" lIns="0" tIns="0" rIns="0" bIns="0" rtlCol="0" anchor="t"/>
          <a:lstStyle/>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Algorithmic bias occurs when an AI system produces systematically unfair or discriminatory outcomes as a result of biased patterns in its training data or flawed model design choices. For marketing, bias is not just an ethical concern — it is a legal and reputational liability.</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How bias appears in marketing AI: A facial recognition system that performs less accurately for darker skin tones. A credit scoring model that penalizes zip codes with higher minority populations. A hiring ad targeting system that shows executive job opportunities primarily to men. A recommendation engine that perpetuates gender stereotypes in product suggestions.</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The testing imperative: Before deploying any AI system in customer-facing applications, organizations should conduct bias audits — testing model outputs across demographic groups (race, gender, age, geography) to identify disparate impact.</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Practical steps for marketing teams: Diversify training data. Apply disparate impact analysis to targeting and segmentation models. Include diverse human reviewers in your HITL quality assurance process. Monitor deployed models continuously — bias can emerge or shift as market conditions and consumer behavior change.</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The regulatory and reputational context: The FTC and multiple state regulators have indicated enforcement interest in AI-driven discrimination. A viral social media incident involving a biased AI system can inflict permanent brand damage far exceeding any efficiency gain from the tool.</a:t>
            </a:r>
            <a:endParaRPr lang="en-US" sz="1400"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name="Slide 67">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AI Transparency: When Should Customers Know They're Talking to AI?</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The question of AI disclosure to consumers is both an ethical imperative and an emerging legal requirement. The FTC has issued guidance stating that deceptive use of AI in consumer communications — particularly AI that impersonates human agents — is an unfair business practice. Several states have enacted or are considering laws requiring disclosure when consumers interact with AI chatbots.</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Beyond legal compliance, transparency is also a trust strategy. Research consistently shows that consumers who are informed they are interacting with AI are more accepting of that experience — provided the AI is genuinely helpful — than consumers who discover they were deceived. Trust, once broken by AI impersonation, is extremely difficult to rebuild.</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Marketer's transparency framework: For chatbots and virtual assistants, disclose AI status at the beginning of every conversation. For AI-generated content (ad copy, email, social posts), consider brand-level disclosure policies that align with your audience's expectations and values. For AI-driven personalization, provide accessible privacy controls and explain in plain language how data is used to personalize the experience. Transparency is not a constraint on AI effectiveness — it is a foundation for sustainable customer relationships.</a:t>
            </a:r>
            <a:endParaRPr lang="en-US" sz="1300"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name="Slide 68">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365760" y="164592"/>
            <a:ext cx="8412480" cy="64008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Calculating the True ROI of AI: Beyond "Saving Time"</a:t>
            </a:r>
            <a:endParaRPr lang="en-US" sz="2400" dirty="0"/>
          </a:p>
        </p:txBody>
      </p:sp>
      <p:sp>
        <p:nvSpPr>
          <p:cNvPr id="4" name="Shape 2"/>
          <p:cNvSpPr/>
          <p:nvPr/>
        </p:nvSpPr>
        <p:spPr>
          <a:xfrm>
            <a:off x="228600" y="960120"/>
            <a:ext cx="4114800" cy="3886200"/>
          </a:xfrm>
          <a:prstGeom prst="rect">
            <a:avLst/>
          </a:prstGeom>
          <a:solidFill>
            <a:srgbClr val="13244D"/>
          </a:solidFill>
          <a:ln w="12700">
            <a:solidFill>
              <a:srgbClr val="13244D"/>
            </a:solidFill>
            <a:prstDash val="solid"/>
          </a:ln>
        </p:spPr>
      </p:sp>
      <p:sp>
        <p:nvSpPr>
          <p:cNvPr id="5" name="Text 3"/>
          <p:cNvSpPr/>
          <p:nvPr/>
        </p:nvSpPr>
        <p:spPr>
          <a:xfrm>
            <a:off x="411480" y="1051560"/>
            <a:ext cx="3749040" cy="457200"/>
          </a:xfrm>
          <a:prstGeom prst="rect">
            <a:avLst/>
          </a:prstGeom>
          <a:noFill/>
          <a:ln/>
        </p:spPr>
        <p:txBody>
          <a:bodyPr wrap="square" lIns="0" tIns="0" rIns="0" bIns="0" rtlCol="0" anchor="ctr"/>
          <a:lstStyle/>
          <a:p>
            <a:pPr marL="0" indent="0">
              <a:buNone/>
            </a:pPr>
            <a:r>
              <a:rPr lang="en-US" sz="1400" b="1" dirty="0">
                <a:solidFill>
                  <a:srgbClr val="0D9488"/>
                </a:solidFill>
                <a:latin typeface="Calibri" pitchFamily="34" charset="0"/>
                <a:ea typeface="Calibri" pitchFamily="34" charset="-122"/>
                <a:cs typeface="Calibri" pitchFamily="34" charset="-120"/>
              </a:rPr>
              <a:t>Hard Cost Categories</a:t>
            </a:r>
            <a:endParaRPr lang="en-US" sz="1400" dirty="0"/>
          </a:p>
        </p:txBody>
      </p:sp>
      <p:sp>
        <p:nvSpPr>
          <p:cNvPr id="6" name="Text 4"/>
          <p:cNvSpPr/>
          <p:nvPr/>
        </p:nvSpPr>
        <p:spPr>
          <a:xfrm>
            <a:off x="411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Software subscriptions: ChatGPT Enterprise ($30/user/month), Midjourney ($96/year), Jasper ($49+/month)</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API costs: Token-based pricing can scale significantly with high-volume automation — model these carefully</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Integration development: IT costs to connect AI tools to existing CRM, CMS, and analytics stack</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Training and adoption: Staff time for upskilling, productivity dip during transition period</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Governance: Legal review, policy development, and compliance monitoring overhead</a:t>
            </a:r>
            <a:endParaRPr lang="en-US" sz="1300" dirty="0"/>
          </a:p>
        </p:txBody>
      </p:sp>
      <p:sp>
        <p:nvSpPr>
          <p:cNvPr id="7" name="Shape 5"/>
          <p:cNvSpPr/>
          <p:nvPr/>
        </p:nvSpPr>
        <p:spPr>
          <a:xfrm>
            <a:off x="4800600" y="960120"/>
            <a:ext cx="4114800" cy="3886200"/>
          </a:xfrm>
          <a:prstGeom prst="rect">
            <a:avLst/>
          </a:prstGeom>
          <a:solidFill>
            <a:srgbClr val="13244D"/>
          </a:solidFill>
          <a:ln w="12700">
            <a:solidFill>
              <a:srgbClr val="13244D"/>
            </a:solidFill>
            <a:prstDash val="solid"/>
          </a:ln>
        </p:spPr>
      </p:sp>
      <p:sp>
        <p:nvSpPr>
          <p:cNvPr id="8" name="Text 6"/>
          <p:cNvSpPr/>
          <p:nvPr/>
        </p:nvSpPr>
        <p:spPr>
          <a:xfrm>
            <a:off x="4983480" y="1051560"/>
            <a:ext cx="3749040" cy="457200"/>
          </a:xfrm>
          <a:prstGeom prst="rect">
            <a:avLst/>
          </a:prstGeom>
          <a:noFill/>
          <a:ln/>
        </p:spPr>
        <p:txBody>
          <a:bodyPr wrap="square" lIns="0" tIns="0" rIns="0" bIns="0" rtlCol="0" anchor="ctr"/>
          <a:lstStyle/>
          <a:p>
            <a:pPr marL="0" indent="0">
              <a:buNone/>
            </a:pPr>
            <a:r>
              <a:rPr lang="en-US" sz="1400" b="1" dirty="0">
                <a:solidFill>
                  <a:srgbClr val="0D9488"/>
                </a:solidFill>
                <a:latin typeface="Calibri" pitchFamily="34" charset="0"/>
                <a:ea typeface="Calibri" pitchFamily="34" charset="-122"/>
                <a:cs typeface="Calibri" pitchFamily="34" charset="-120"/>
              </a:rPr>
              <a:t>ROI Calculation Framework</a:t>
            </a:r>
            <a:endParaRPr lang="en-US" sz="1400" dirty="0"/>
          </a:p>
        </p:txBody>
      </p:sp>
      <p:sp>
        <p:nvSpPr>
          <p:cNvPr id="9" name="Text 7"/>
          <p:cNvSpPr/>
          <p:nvPr/>
        </p:nvSpPr>
        <p:spPr>
          <a:xfrm>
            <a:off x="4983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Time-to-value metrics: Measure the reduction in hours required per content piece, per campaign, per research project</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Revenue attribution: Track conversion rate and revenue lift from AI-personalized experiences vs. control group</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Content output increase: Measure total content assets produced per quarter before and after AI adoption</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Campaign velocity: Track how many more campaigns are launched per quarter with AI-assisted production</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Cost per acquisition: Measure whether AI-optimized campaigns reduce CPA versus manually managed equivalents</a:t>
            </a:r>
            <a:endParaRPr lang="en-US" sz="1300"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name="Slide 69">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Managing Resistance: Addressing the Fear of AI-Driven Job Displacement</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The fear of AI displacement is real, widespread, and understandable — and marketing leaders who dismiss it or handle it poorly will face disengaged teams, talent flight, and change management failures that can undermine AI initiatives entirely. Effective AI leaders address this fear head-on with honesty, empathy, and a concrete human development narrative.</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The honest reality: AI will eliminate or significantly transform certain categories of marketing tasks. Entry-level copywriting, basic data analysis, templated social content, and simple graphic design are all being automated to varying degrees. At the same time, AI is creating new roles, elevating the value of strategic and creative work, and dramatically expanding what small teams can accomplish.</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Leadership communication framework: Be transparent about which roles will change and how. Invest visibly in upskilling and reskilling programs. Create internal AI champions who are seen as gaining from AI adoption, not threatened by it. Reframe AI as a productivity multiplier that enables the team to do more ambitious work — not a headcount reduction tool. And mean it: the organizations that use AI to invest in their people rather than simply cut staff will build sustainable competitive advantages in talent, culture, and execution quality.</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640080"/>
          </a:xfrm>
          <a:prstGeom prst="rect">
            <a:avLst/>
          </a:prstGeom>
          <a:noFill/>
          <a:ln/>
        </p:spPr>
        <p:txBody>
          <a:bodyPr wrap="square" lIns="0" tIns="0" rIns="0" bIns="0" rtlCol="0" anchor="ctr"/>
          <a:lstStyle/>
          <a:p>
            <a:pPr marL="0" indent="0">
              <a:buNone/>
            </a:pPr>
            <a:r>
              <a:rPr lang="en-US" sz="2400" b="1" dirty="0">
                <a:solidFill>
                  <a:srgbClr val="0D1B40"/>
                </a:solidFill>
                <a:latin typeface="Calibri" pitchFamily="34" charset="0"/>
                <a:ea typeface="Calibri" pitchFamily="34" charset="-122"/>
                <a:cs typeface="Calibri" pitchFamily="34" charset="-120"/>
              </a:rPr>
              <a:t>3 Hours. 3 Parts. 1 Goal: Actionable AI Strategy.</a:t>
            </a:r>
            <a:endParaRPr lang="en-US" sz="2400" dirty="0"/>
          </a:p>
        </p:txBody>
      </p:sp>
      <p:sp>
        <p:nvSpPr>
          <p:cNvPr id="4" name="Shape 2"/>
          <p:cNvSpPr/>
          <p:nvPr/>
        </p:nvSpPr>
        <p:spPr>
          <a:xfrm>
            <a:off x="365760" y="1097280"/>
            <a:ext cx="2651760" cy="3657600"/>
          </a:xfrm>
          <a:prstGeom prst="rect">
            <a:avLst/>
          </a:prstGeom>
          <a:solidFill>
            <a:srgbClr val="0D1B40"/>
          </a:solidFill>
          <a:ln w="12700">
            <a:solidFill>
              <a:srgbClr val="0D1B40"/>
            </a:solidFill>
            <a:prstDash val="solid"/>
          </a:ln>
        </p:spPr>
      </p:sp>
      <p:sp>
        <p:nvSpPr>
          <p:cNvPr id="5" name="Shape 3"/>
          <p:cNvSpPr/>
          <p:nvPr/>
        </p:nvSpPr>
        <p:spPr>
          <a:xfrm>
            <a:off x="365760" y="1097280"/>
            <a:ext cx="2651760" cy="54864"/>
          </a:xfrm>
          <a:prstGeom prst="rect">
            <a:avLst/>
          </a:prstGeom>
          <a:solidFill>
            <a:srgbClr val="0D9488"/>
          </a:solidFill>
          <a:ln w="12700">
            <a:solidFill>
              <a:srgbClr val="0D9488"/>
            </a:solidFill>
            <a:prstDash val="solid"/>
          </a:ln>
        </p:spPr>
      </p:sp>
      <p:sp>
        <p:nvSpPr>
          <p:cNvPr id="6" name="Text 4"/>
          <p:cNvSpPr/>
          <p:nvPr/>
        </p:nvSpPr>
        <p:spPr>
          <a:xfrm>
            <a:off x="365760" y="1234440"/>
            <a:ext cx="2651760" cy="320040"/>
          </a:xfrm>
          <a:prstGeom prst="rect">
            <a:avLst/>
          </a:prstGeom>
          <a:noFill/>
          <a:ln/>
        </p:spPr>
        <p:txBody>
          <a:bodyPr wrap="square" lIns="0" tIns="0" rIns="0" bIns="0" rtlCol="0" anchor="ctr"/>
          <a:lstStyle/>
          <a:p>
            <a:pPr marL="0" indent="0" algn="ctr">
              <a:buNone/>
            </a:pPr>
            <a:r>
              <a:rPr lang="en-US" sz="1100" b="1" kern="0" spc="400" dirty="0">
                <a:solidFill>
                  <a:srgbClr val="0D9488"/>
                </a:solidFill>
                <a:latin typeface="Calibri" pitchFamily="34" charset="0"/>
                <a:ea typeface="Calibri" pitchFamily="34" charset="-122"/>
                <a:cs typeface="Calibri" pitchFamily="34" charset="-120"/>
              </a:rPr>
              <a:t>PART</a:t>
            </a:r>
            <a:endParaRPr lang="en-US" sz="1100" dirty="0"/>
          </a:p>
        </p:txBody>
      </p:sp>
      <p:sp>
        <p:nvSpPr>
          <p:cNvPr id="7" name="Text 5"/>
          <p:cNvSpPr/>
          <p:nvPr/>
        </p:nvSpPr>
        <p:spPr>
          <a:xfrm>
            <a:off x="365760" y="1554480"/>
            <a:ext cx="2651760" cy="914400"/>
          </a:xfrm>
          <a:prstGeom prst="rect">
            <a:avLst/>
          </a:prstGeom>
          <a:noFill/>
          <a:ln/>
        </p:spPr>
        <p:txBody>
          <a:bodyPr wrap="square" lIns="0" tIns="0" rIns="0" bIns="0" rtlCol="0" anchor="ctr"/>
          <a:lstStyle/>
          <a:p>
            <a:pPr marL="0" indent="0" algn="ctr">
              <a:buNone/>
            </a:pPr>
            <a:r>
              <a:rPr lang="en-US" sz="6000" b="1" dirty="0">
                <a:solidFill>
                  <a:srgbClr val="FFFFFF"/>
                </a:solidFill>
                <a:latin typeface="Calibri" pitchFamily="34" charset="0"/>
                <a:ea typeface="Calibri" pitchFamily="34" charset="-122"/>
                <a:cs typeface="Calibri" pitchFamily="34" charset="-120"/>
              </a:rPr>
              <a:t>I</a:t>
            </a:r>
            <a:endParaRPr lang="en-US" sz="6000" dirty="0"/>
          </a:p>
        </p:txBody>
      </p:sp>
      <p:sp>
        <p:nvSpPr>
          <p:cNvPr id="8" name="Text 6"/>
          <p:cNvSpPr/>
          <p:nvPr/>
        </p:nvSpPr>
        <p:spPr>
          <a:xfrm>
            <a:off x="365760" y="2606040"/>
            <a:ext cx="2651760" cy="457200"/>
          </a:xfrm>
          <a:prstGeom prst="rect">
            <a:avLst/>
          </a:prstGeom>
          <a:noFill/>
          <a:ln/>
        </p:spPr>
        <p:txBody>
          <a:bodyPr wrap="square" lIns="0" tIns="0" rIns="0" bIns="0" rtlCol="0" anchor="ctr"/>
          <a:lstStyle/>
          <a:p>
            <a:pPr marL="0" indent="0" algn="ctr">
              <a:buNone/>
            </a:pPr>
            <a:r>
              <a:rPr lang="en-US" sz="1600" b="1" dirty="0">
                <a:solidFill>
                  <a:srgbClr val="F59E0B"/>
                </a:solidFill>
                <a:latin typeface="Calibri" pitchFamily="34" charset="0"/>
                <a:ea typeface="Calibri" pitchFamily="34" charset="-122"/>
                <a:cs typeface="Calibri" pitchFamily="34" charset="-120"/>
              </a:rPr>
              <a:t>Foundations</a:t>
            </a:r>
            <a:endParaRPr lang="en-US" sz="1600" dirty="0"/>
          </a:p>
        </p:txBody>
      </p:sp>
      <p:sp>
        <p:nvSpPr>
          <p:cNvPr id="9" name="Text 7"/>
          <p:cNvSpPr/>
          <p:nvPr/>
        </p:nvSpPr>
        <p:spPr>
          <a:xfrm>
            <a:off x="502920" y="3154680"/>
            <a:ext cx="2377440" cy="1463040"/>
          </a:xfrm>
          <a:prstGeom prst="rect">
            <a:avLst/>
          </a:prstGeom>
          <a:noFill/>
          <a:ln/>
        </p:spPr>
        <p:txBody>
          <a:bodyPr wrap="square" lIns="0" tIns="0" rIns="0" bIns="0" rtlCol="0" anchor="t"/>
          <a:lstStyle/>
          <a:p>
            <a:pPr marL="0" indent="0" algn="l">
              <a:buNone/>
            </a:pPr>
            <a:r>
              <a:rPr lang="en-US" sz="1200" dirty="0">
                <a:solidFill>
                  <a:srgbClr val="E2E8F0"/>
                </a:solidFill>
                <a:latin typeface="Calibri" pitchFamily="34" charset="0"/>
                <a:ea typeface="Calibri" pitchFamily="34" charset="-122"/>
                <a:cs typeface="Calibri" pitchFamily="34" charset="-120"/>
              </a:rPr>
              <a:t>Understand how AI works so you can make informed investment decisions without relying on vendor spin.</a:t>
            </a:r>
            <a:endParaRPr lang="en-US" sz="1200" dirty="0"/>
          </a:p>
        </p:txBody>
      </p:sp>
      <p:sp>
        <p:nvSpPr>
          <p:cNvPr id="10" name="Shape 8"/>
          <p:cNvSpPr/>
          <p:nvPr/>
        </p:nvSpPr>
        <p:spPr>
          <a:xfrm>
            <a:off x="3218688" y="1097280"/>
            <a:ext cx="2651760" cy="3657600"/>
          </a:xfrm>
          <a:prstGeom prst="rect">
            <a:avLst/>
          </a:prstGeom>
          <a:solidFill>
            <a:srgbClr val="0D1B40"/>
          </a:solidFill>
          <a:ln w="12700">
            <a:solidFill>
              <a:srgbClr val="0D1B40"/>
            </a:solidFill>
            <a:prstDash val="solid"/>
          </a:ln>
        </p:spPr>
      </p:sp>
      <p:sp>
        <p:nvSpPr>
          <p:cNvPr id="11" name="Shape 9"/>
          <p:cNvSpPr/>
          <p:nvPr/>
        </p:nvSpPr>
        <p:spPr>
          <a:xfrm>
            <a:off x="3218688" y="1097280"/>
            <a:ext cx="2651760" cy="54864"/>
          </a:xfrm>
          <a:prstGeom prst="rect">
            <a:avLst/>
          </a:prstGeom>
          <a:solidFill>
            <a:srgbClr val="0D9488"/>
          </a:solidFill>
          <a:ln w="12700">
            <a:solidFill>
              <a:srgbClr val="0D9488"/>
            </a:solidFill>
            <a:prstDash val="solid"/>
          </a:ln>
        </p:spPr>
      </p:sp>
      <p:sp>
        <p:nvSpPr>
          <p:cNvPr id="12" name="Text 10"/>
          <p:cNvSpPr/>
          <p:nvPr/>
        </p:nvSpPr>
        <p:spPr>
          <a:xfrm>
            <a:off x="3218688" y="1234440"/>
            <a:ext cx="2651760" cy="320040"/>
          </a:xfrm>
          <a:prstGeom prst="rect">
            <a:avLst/>
          </a:prstGeom>
          <a:noFill/>
          <a:ln/>
        </p:spPr>
        <p:txBody>
          <a:bodyPr wrap="square" lIns="0" tIns="0" rIns="0" bIns="0" rtlCol="0" anchor="ctr"/>
          <a:lstStyle/>
          <a:p>
            <a:pPr marL="0" indent="0" algn="ctr">
              <a:buNone/>
            </a:pPr>
            <a:r>
              <a:rPr lang="en-US" sz="1100" b="1" kern="0" spc="400" dirty="0">
                <a:solidFill>
                  <a:srgbClr val="0D9488"/>
                </a:solidFill>
                <a:latin typeface="Calibri" pitchFamily="34" charset="0"/>
                <a:ea typeface="Calibri" pitchFamily="34" charset="-122"/>
                <a:cs typeface="Calibri" pitchFamily="34" charset="-120"/>
              </a:rPr>
              <a:t>PART</a:t>
            </a:r>
            <a:endParaRPr lang="en-US" sz="1100" dirty="0"/>
          </a:p>
        </p:txBody>
      </p:sp>
      <p:sp>
        <p:nvSpPr>
          <p:cNvPr id="13" name="Text 11"/>
          <p:cNvSpPr/>
          <p:nvPr/>
        </p:nvSpPr>
        <p:spPr>
          <a:xfrm>
            <a:off x="3218688" y="1554480"/>
            <a:ext cx="2651760" cy="914400"/>
          </a:xfrm>
          <a:prstGeom prst="rect">
            <a:avLst/>
          </a:prstGeom>
          <a:noFill/>
          <a:ln/>
        </p:spPr>
        <p:txBody>
          <a:bodyPr wrap="square" lIns="0" tIns="0" rIns="0" bIns="0" rtlCol="0" anchor="ctr"/>
          <a:lstStyle/>
          <a:p>
            <a:pPr marL="0" indent="0" algn="ctr">
              <a:buNone/>
            </a:pPr>
            <a:r>
              <a:rPr lang="en-US" sz="6000" b="1" dirty="0">
                <a:solidFill>
                  <a:srgbClr val="FFFFFF"/>
                </a:solidFill>
                <a:latin typeface="Calibri" pitchFamily="34" charset="0"/>
                <a:ea typeface="Calibri" pitchFamily="34" charset="-122"/>
                <a:cs typeface="Calibri" pitchFamily="34" charset="-120"/>
              </a:rPr>
              <a:t>II</a:t>
            </a:r>
            <a:endParaRPr lang="en-US" sz="6000" dirty="0"/>
          </a:p>
        </p:txBody>
      </p:sp>
      <p:sp>
        <p:nvSpPr>
          <p:cNvPr id="14" name="Text 12"/>
          <p:cNvSpPr/>
          <p:nvPr/>
        </p:nvSpPr>
        <p:spPr>
          <a:xfrm>
            <a:off x="3218688" y="2606040"/>
            <a:ext cx="2651760" cy="457200"/>
          </a:xfrm>
          <a:prstGeom prst="rect">
            <a:avLst/>
          </a:prstGeom>
          <a:noFill/>
          <a:ln/>
        </p:spPr>
        <p:txBody>
          <a:bodyPr wrap="square" lIns="0" tIns="0" rIns="0" bIns="0" rtlCol="0" anchor="ctr"/>
          <a:lstStyle/>
          <a:p>
            <a:pPr marL="0" indent="0" algn="ctr">
              <a:buNone/>
            </a:pPr>
            <a:r>
              <a:rPr lang="en-US" sz="1600" b="1" dirty="0">
                <a:solidFill>
                  <a:srgbClr val="F59E0B"/>
                </a:solidFill>
                <a:latin typeface="Calibri" pitchFamily="34" charset="0"/>
                <a:ea typeface="Calibri" pitchFamily="34" charset="-122"/>
                <a:cs typeface="Calibri" pitchFamily="34" charset="-120"/>
              </a:rPr>
              <a:t>Applications</a:t>
            </a:r>
            <a:endParaRPr lang="en-US" sz="1600" dirty="0"/>
          </a:p>
        </p:txBody>
      </p:sp>
      <p:sp>
        <p:nvSpPr>
          <p:cNvPr id="15" name="Text 13"/>
          <p:cNvSpPr/>
          <p:nvPr/>
        </p:nvSpPr>
        <p:spPr>
          <a:xfrm>
            <a:off x="3355848" y="3154680"/>
            <a:ext cx="2377440" cy="1463040"/>
          </a:xfrm>
          <a:prstGeom prst="rect">
            <a:avLst/>
          </a:prstGeom>
          <a:noFill/>
          <a:ln/>
        </p:spPr>
        <p:txBody>
          <a:bodyPr wrap="square" lIns="0" tIns="0" rIns="0" bIns="0" rtlCol="0" anchor="t"/>
          <a:lstStyle/>
          <a:p>
            <a:pPr marL="0" indent="0" algn="l">
              <a:buNone/>
            </a:pPr>
            <a:r>
              <a:rPr lang="en-US" sz="1200" dirty="0">
                <a:solidFill>
                  <a:srgbClr val="E2E8F0"/>
                </a:solidFill>
                <a:latin typeface="Calibri" pitchFamily="34" charset="0"/>
                <a:ea typeface="Calibri" pitchFamily="34" charset="-122"/>
                <a:cs typeface="Calibri" pitchFamily="34" charset="-120"/>
              </a:rPr>
              <a:t>See exactly where AI creates leverage in content, personalization, automation, and analytics workflows.</a:t>
            </a:r>
            <a:endParaRPr lang="en-US" sz="1200" dirty="0"/>
          </a:p>
        </p:txBody>
      </p:sp>
      <p:sp>
        <p:nvSpPr>
          <p:cNvPr id="16" name="Shape 14"/>
          <p:cNvSpPr/>
          <p:nvPr/>
        </p:nvSpPr>
        <p:spPr>
          <a:xfrm>
            <a:off x="6071616" y="1097280"/>
            <a:ext cx="2651760" cy="3657600"/>
          </a:xfrm>
          <a:prstGeom prst="rect">
            <a:avLst/>
          </a:prstGeom>
          <a:solidFill>
            <a:srgbClr val="0D1B40"/>
          </a:solidFill>
          <a:ln w="12700">
            <a:solidFill>
              <a:srgbClr val="0D1B40"/>
            </a:solidFill>
            <a:prstDash val="solid"/>
          </a:ln>
        </p:spPr>
      </p:sp>
      <p:sp>
        <p:nvSpPr>
          <p:cNvPr id="17" name="Shape 15"/>
          <p:cNvSpPr/>
          <p:nvPr/>
        </p:nvSpPr>
        <p:spPr>
          <a:xfrm>
            <a:off x="6071616" y="1097280"/>
            <a:ext cx="2651760" cy="54864"/>
          </a:xfrm>
          <a:prstGeom prst="rect">
            <a:avLst/>
          </a:prstGeom>
          <a:solidFill>
            <a:srgbClr val="0D9488"/>
          </a:solidFill>
          <a:ln w="12700">
            <a:solidFill>
              <a:srgbClr val="0D9488"/>
            </a:solidFill>
            <a:prstDash val="solid"/>
          </a:ln>
        </p:spPr>
      </p:sp>
      <p:sp>
        <p:nvSpPr>
          <p:cNvPr id="18" name="Text 16"/>
          <p:cNvSpPr/>
          <p:nvPr/>
        </p:nvSpPr>
        <p:spPr>
          <a:xfrm>
            <a:off x="6071616" y="1234440"/>
            <a:ext cx="2651760" cy="320040"/>
          </a:xfrm>
          <a:prstGeom prst="rect">
            <a:avLst/>
          </a:prstGeom>
          <a:noFill/>
          <a:ln/>
        </p:spPr>
        <p:txBody>
          <a:bodyPr wrap="square" lIns="0" tIns="0" rIns="0" bIns="0" rtlCol="0" anchor="ctr"/>
          <a:lstStyle/>
          <a:p>
            <a:pPr marL="0" indent="0" algn="ctr">
              <a:buNone/>
            </a:pPr>
            <a:r>
              <a:rPr lang="en-US" sz="1100" b="1" kern="0" spc="400" dirty="0">
                <a:solidFill>
                  <a:srgbClr val="0D9488"/>
                </a:solidFill>
                <a:latin typeface="Calibri" pitchFamily="34" charset="0"/>
                <a:ea typeface="Calibri" pitchFamily="34" charset="-122"/>
                <a:cs typeface="Calibri" pitchFamily="34" charset="-120"/>
              </a:rPr>
              <a:t>PART</a:t>
            </a:r>
            <a:endParaRPr lang="en-US" sz="1100" dirty="0"/>
          </a:p>
        </p:txBody>
      </p:sp>
      <p:sp>
        <p:nvSpPr>
          <p:cNvPr id="19" name="Text 17"/>
          <p:cNvSpPr/>
          <p:nvPr/>
        </p:nvSpPr>
        <p:spPr>
          <a:xfrm>
            <a:off x="6071616" y="1554480"/>
            <a:ext cx="2651760" cy="914400"/>
          </a:xfrm>
          <a:prstGeom prst="rect">
            <a:avLst/>
          </a:prstGeom>
          <a:noFill/>
          <a:ln/>
        </p:spPr>
        <p:txBody>
          <a:bodyPr wrap="square" lIns="0" tIns="0" rIns="0" bIns="0" rtlCol="0" anchor="ctr"/>
          <a:lstStyle/>
          <a:p>
            <a:pPr marL="0" indent="0" algn="ctr">
              <a:buNone/>
            </a:pPr>
            <a:r>
              <a:rPr lang="en-US" sz="6000" b="1" dirty="0">
                <a:solidFill>
                  <a:srgbClr val="FFFFFF"/>
                </a:solidFill>
                <a:latin typeface="Calibri" pitchFamily="34" charset="0"/>
                <a:ea typeface="Calibri" pitchFamily="34" charset="-122"/>
                <a:cs typeface="Calibri" pitchFamily="34" charset="-120"/>
              </a:rPr>
              <a:t>III</a:t>
            </a:r>
            <a:endParaRPr lang="en-US" sz="6000" dirty="0"/>
          </a:p>
        </p:txBody>
      </p:sp>
      <p:sp>
        <p:nvSpPr>
          <p:cNvPr id="20" name="Text 18"/>
          <p:cNvSpPr/>
          <p:nvPr/>
        </p:nvSpPr>
        <p:spPr>
          <a:xfrm>
            <a:off x="6071616" y="2606040"/>
            <a:ext cx="2651760" cy="457200"/>
          </a:xfrm>
          <a:prstGeom prst="rect">
            <a:avLst/>
          </a:prstGeom>
          <a:noFill/>
          <a:ln/>
        </p:spPr>
        <p:txBody>
          <a:bodyPr wrap="square" lIns="0" tIns="0" rIns="0" bIns="0" rtlCol="0" anchor="ctr"/>
          <a:lstStyle/>
          <a:p>
            <a:pPr marL="0" indent="0" algn="ctr">
              <a:buNone/>
            </a:pPr>
            <a:r>
              <a:rPr lang="en-US" sz="1600" b="1" dirty="0">
                <a:solidFill>
                  <a:srgbClr val="F59E0B"/>
                </a:solidFill>
                <a:latin typeface="Calibri" pitchFamily="34" charset="0"/>
                <a:ea typeface="Calibri" pitchFamily="34" charset="-122"/>
                <a:cs typeface="Calibri" pitchFamily="34" charset="-120"/>
              </a:rPr>
              <a:t>Strategy &amp; Ethics</a:t>
            </a:r>
            <a:endParaRPr lang="en-US" sz="1600" dirty="0"/>
          </a:p>
        </p:txBody>
      </p:sp>
      <p:sp>
        <p:nvSpPr>
          <p:cNvPr id="21" name="Text 19"/>
          <p:cNvSpPr/>
          <p:nvPr/>
        </p:nvSpPr>
        <p:spPr>
          <a:xfrm>
            <a:off x="6208776" y="3154680"/>
            <a:ext cx="2377440" cy="1463040"/>
          </a:xfrm>
          <a:prstGeom prst="rect">
            <a:avLst/>
          </a:prstGeom>
          <a:noFill/>
          <a:ln/>
        </p:spPr>
        <p:txBody>
          <a:bodyPr wrap="square" lIns="0" tIns="0" rIns="0" bIns="0" rtlCol="0" anchor="t"/>
          <a:lstStyle/>
          <a:p>
            <a:pPr marL="0" indent="0" algn="l">
              <a:buNone/>
            </a:pPr>
            <a:r>
              <a:rPr lang="en-US" sz="1200" dirty="0">
                <a:solidFill>
                  <a:srgbClr val="E2E8F0"/>
                </a:solidFill>
                <a:latin typeface="Calibri" pitchFamily="34" charset="0"/>
                <a:ea typeface="Calibri" pitchFamily="34" charset="-122"/>
                <a:cs typeface="Calibri" pitchFamily="34" charset="-120"/>
              </a:rPr>
              <a:t>Leave with a prioritization framework, an AI-readiness checklist, and a 30-day action plan.</a:t>
            </a:r>
            <a:endParaRPr lang="en-US" sz="1200"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name="Slide 70">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685800"/>
          </a:xfrm>
          <a:prstGeom prst="rect">
            <a:avLst/>
          </a:prstGeom>
          <a:noFill/>
          <a:ln/>
        </p:spPr>
        <p:txBody>
          <a:bodyPr wrap="square" lIns="0" tIns="0" rIns="0" bIns="0" rtlCol="0" anchor="ctr"/>
          <a:lstStyle/>
          <a:p>
            <a:pPr marL="0" indent="0">
              <a:buNone/>
            </a:pPr>
            <a:r>
              <a:rPr lang="en-US" sz="2600" b="1" dirty="0">
                <a:solidFill>
                  <a:srgbClr val="0D1B40"/>
                </a:solidFill>
                <a:latin typeface="Calibri" pitchFamily="34" charset="0"/>
                <a:ea typeface="Calibri" pitchFamily="34" charset="-122"/>
                <a:cs typeface="Calibri" pitchFamily="34" charset="-120"/>
              </a:rPr>
              <a:t>Vendor Vetting: How to Evaluate AI Startups for Long-Term Viability</a:t>
            </a:r>
            <a:endParaRPr lang="en-US" sz="2600" dirty="0"/>
          </a:p>
        </p:txBody>
      </p:sp>
      <p:sp>
        <p:nvSpPr>
          <p:cNvPr id="4" name="Text 2"/>
          <p:cNvSpPr/>
          <p:nvPr/>
        </p:nvSpPr>
        <p:spPr>
          <a:xfrm>
            <a:off x="457200" y="1005840"/>
            <a:ext cx="8229600" cy="3840480"/>
          </a:xfrm>
          <a:prstGeom prst="rect">
            <a:avLst/>
          </a:prstGeom>
          <a:noFill/>
          <a:ln/>
        </p:spPr>
        <p:txBody>
          <a:bodyPr wrap="square" lIns="0" tIns="0" rIns="0" bIns="0" rtlCol="0" anchor="t"/>
          <a:lstStyle/>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The AI software market is experiencing unprecedented growth and equally unprecedented instability. Hundreds of AI marketing startups funded in 2022-2024 will not survive to 2027. Vendor selection for AI tools requires a higher level of due diligence than traditional SaaS procurement.</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Key due diligence dimensions: Underlying model dependency (Is this a thin wrapper on GPT-4? What happens if OpenAI changes API pricing or terms?). Data portability (Can you extract your data if you need to switch vendors?). Financial stability (What is their funding runway? Who are their investors?). Security certifications (SOC 2 Type II, ISO 27001 minimum for enterprise deployments).</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Contractual must-haves for AI vendors: Explicit data processing agreement confirming your data is not used to train their models. SLA commitments for uptime, API response times, and support. Breach notification procedures compliant with applicable data privacy laws. Audit rights to verify compliance with agreed data handling practices.</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The "build vs. buy" decision framework: For general-purpose AI capabilities (content generation, summarization, chatbots), buy — the market is competitive and cost-effective. For proprietary competitive advantage (predictive models trained on your unique first-party data), build or fine-tune — that is where your sustainable differentiation lives.</a:t>
            </a:r>
            <a:endParaRPr lang="en-US" sz="1400"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name="Slide 71">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AI Security: Protecting Your Organization from Emerging Threats</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AI introduces a new category of security vulnerabilities that most marketing organizations — and their IT departments — are not yet fully prepared for. Understanding these risks is essential for any executive deploying AI in customer-facing or data-processing applications.</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Prompt injection attacks: Malicious users can craft inputs to AI systems (chatbots, content review tools) that override the system's instructions and cause it to behave in unintended ways — revealing sensitive information, generating harmful content, or bypassing safety filters. This is a significant risk for any AI tool that accepts open-ended public input.</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Data leakage through AI tools: When employees use public AI tools like ChatGPT to process company documents, client data, or competitive intelligence, that data may be used to train the model's future versions — potentially making proprietary information retrievable by other users. Establish clear policies about what data may be processed in public AI tools versus enterprise-licensed solutions with guaranteed data isolation. Several high-profile incidents (Samsung, law firms) have demonstrated the real business risk of insufficient AI data governance.</a:t>
            </a:r>
            <a:endParaRPr lang="en-US" sz="1300"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name="Slide 72">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365760" y="164592"/>
            <a:ext cx="8412480" cy="68580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Brand Safety in the AI Age: Preventing AI from Going Rogue</a:t>
            </a:r>
            <a:endParaRPr lang="en-US" sz="2600" dirty="0"/>
          </a:p>
        </p:txBody>
      </p:sp>
      <p:sp>
        <p:nvSpPr>
          <p:cNvPr id="4" name="Text 2"/>
          <p:cNvSpPr/>
          <p:nvPr/>
        </p:nvSpPr>
        <p:spPr>
          <a:xfrm>
            <a:off x="457200" y="1005840"/>
            <a:ext cx="8229600" cy="3840480"/>
          </a:xfrm>
          <a:prstGeom prst="rect">
            <a:avLst/>
          </a:prstGeom>
          <a:noFill/>
          <a:ln/>
        </p:spPr>
        <p:txBody>
          <a:bodyPr wrap="square" lIns="0" tIns="0" rIns="0" bIns="0" rtlCol="0" anchor="t"/>
          <a:lstStyle/>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The risk of AI-generated brand safety failures is not hypothetical — it has materialized for major brands including Amazon, Google, and Air Canada, among others. As AI is deployed more broadly in customer-facing applications, the potential for automated content to cause brand damage scales proportionally.</a:t>
            </a:r>
            <a:endParaRPr lang="en-US" sz="1400" dirty="0"/>
          </a:p>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Common brand safety failure modes in AI: Chatbots making unauthorized commitments (Air Canada's AI chatbot was held legally liable for a false refund promise it made to a customer). AI-generated social content that is factually incorrect, culturally insensitive, or legally problematic. Programmatic ads appearing alongside objectionable content due to AI targeting errors. AI copywriting that inadvertently mimics a competitor's protected messaging.</a:t>
            </a:r>
            <a:endParaRPr lang="en-US" sz="1400" dirty="0"/>
          </a:p>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Technical safeguards: Implement system prompts and guardrails that restrict AI chatbots to approved topics and constrain their ability to make commitments outside defined parameters. Require human approval for any AI-generated content before publication in earned or owned channels.</a:t>
            </a:r>
            <a:endParaRPr lang="en-US" sz="1400" dirty="0"/>
          </a:p>
          <a:p>
            <a:pPr marL="342900" indent="-342900">
              <a:lnSpc>
                <a:spcPct val="130000"/>
              </a:lnSpc>
              <a:buSzPct val="100000"/>
              <a:buChar char="•"/>
            </a:pPr>
            <a:r>
              <a:rPr lang="en-US" sz="1400" dirty="0">
                <a:solidFill>
                  <a:srgbClr val="E2E8F0"/>
                </a:solidFill>
                <a:latin typeface="Calibri" pitchFamily="34" charset="0"/>
                <a:ea typeface="Calibri" pitchFamily="34" charset="-122"/>
                <a:cs typeface="Calibri" pitchFamily="34" charset="-120"/>
              </a:rPr>
              <a:t>Governance safeguards: Maintain a clear escalation path for AI-generated content that touches sensitive topics. Build regular brand safety audits into your AI deployment review cadence. Establish public incident response protocols in advance — because when an AI brand safety failure occurs, speed and transparency in the public response is critical.</a:t>
            </a:r>
            <a:endParaRPr lang="en-US" sz="1400"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name="Slide 73">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Emerging Trend: AI Agents — From Talking to Doing</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AI agents represent the most significant near-term evolution in AI capability for marketing operations. Where current AI tools respond to prompts — generating text, images, or analysis on demand — AI agents can autonomously plan and execute multi-step tasks, using tools, APIs, and data sources to achieve defined goals without continuous human instruction.</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What this means concretely for marketing: Imagine a briefing an AI agent to "identify the top 20 competitor keywords we're not ranking for, generate a brief for a content series targeting those gaps, draft the first three articles, optimize each for SEO using our target keywords, and schedule them in our CMS for the next three Tuesdays." This entire workflow — which currently requires a team of specialists over several days — will be achievable by an AI agent in hours.</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The timeline for marketing AI agents: Early commercial agent systems (AutoGPT, Devin, Salesforce Agentforce) already exist in limited applications. Expect significant commercial expansion of autonomous AI agents in marketing operations, paid media management, and customer engagement between 2025-2027. Organizations that establish governance frameworks for AI agents now — before they are fully deployed — will be far better positioned to adopt them responsibly at scale.</a:t>
            </a:r>
            <a:endParaRPr lang="en-US" sz="1300"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name="Slide 74">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640080"/>
          </a:xfrm>
          <a:prstGeom prst="rect">
            <a:avLst/>
          </a:prstGeom>
          <a:noFill/>
          <a:ln/>
        </p:spPr>
        <p:txBody>
          <a:bodyPr wrap="square" lIns="0" tIns="0" rIns="0" bIns="0" rtlCol="0" anchor="ctr"/>
          <a:lstStyle/>
          <a:p>
            <a:pPr marL="0" indent="0">
              <a:buNone/>
            </a:pPr>
            <a:r>
              <a:rPr lang="en-US" sz="2400" b="1" dirty="0">
                <a:solidFill>
                  <a:srgbClr val="0D1B40"/>
                </a:solidFill>
                <a:latin typeface="Calibri" pitchFamily="34" charset="0"/>
                <a:ea typeface="Calibri" pitchFamily="34" charset="-122"/>
                <a:cs typeface="Calibri" pitchFamily="34" charset="-120"/>
              </a:rPr>
              <a:t>Emerging Trend: Small Language Models (SLMs) for Enterprise Advantage</a:t>
            </a:r>
            <a:endParaRPr lang="en-US" sz="2400" dirty="0"/>
          </a:p>
        </p:txBody>
      </p:sp>
      <p:sp>
        <p:nvSpPr>
          <p:cNvPr id="4" name="Shape 2"/>
          <p:cNvSpPr/>
          <p:nvPr/>
        </p:nvSpPr>
        <p:spPr>
          <a:xfrm>
            <a:off x="228600" y="960120"/>
            <a:ext cx="4114800" cy="3886200"/>
          </a:xfrm>
          <a:prstGeom prst="rect">
            <a:avLst/>
          </a:prstGeom>
          <a:solidFill>
            <a:srgbClr val="FFFFFF"/>
          </a:solidFill>
          <a:ln w="12700">
            <a:solidFill>
              <a:srgbClr val="E2E8F0"/>
            </a:solidFill>
            <a:prstDash val="solid"/>
          </a:ln>
        </p:spPr>
      </p:sp>
      <p:sp>
        <p:nvSpPr>
          <p:cNvPr id="5" name="Shape 3"/>
          <p:cNvSpPr/>
          <p:nvPr/>
        </p:nvSpPr>
        <p:spPr>
          <a:xfrm>
            <a:off x="228600" y="960120"/>
            <a:ext cx="4114800" cy="54864"/>
          </a:xfrm>
          <a:prstGeom prst="rect">
            <a:avLst/>
          </a:prstGeom>
          <a:solidFill>
            <a:srgbClr val="0D9488"/>
          </a:solidFill>
          <a:ln w="12700">
            <a:solidFill>
              <a:srgbClr val="0D9488"/>
            </a:solidFill>
            <a:prstDash val="solid"/>
          </a:ln>
        </p:spPr>
      </p:sp>
      <p:sp>
        <p:nvSpPr>
          <p:cNvPr id="6" name="Text 4"/>
          <p:cNvSpPr/>
          <p:nvPr/>
        </p:nvSpPr>
        <p:spPr>
          <a:xfrm>
            <a:off x="411480" y="1051560"/>
            <a:ext cx="3749040" cy="457200"/>
          </a:xfrm>
          <a:prstGeom prst="rect">
            <a:avLst/>
          </a:prstGeom>
          <a:noFill/>
          <a:ln/>
        </p:spPr>
        <p:txBody>
          <a:bodyPr wrap="square" lIns="0" tIns="0" rIns="0" bIns="0" rtlCol="0" anchor="ctr"/>
          <a:lstStyle/>
          <a:p>
            <a:pPr marL="0" indent="0">
              <a:buNone/>
            </a:pPr>
            <a:r>
              <a:rPr lang="en-US" sz="1400" b="1" dirty="0">
                <a:solidFill>
                  <a:srgbClr val="1A3A8F"/>
                </a:solidFill>
                <a:latin typeface="Calibri" pitchFamily="34" charset="0"/>
                <a:ea typeface="Calibri" pitchFamily="34" charset="-122"/>
                <a:cs typeface="Calibri" pitchFamily="34" charset="-120"/>
              </a:rPr>
              <a:t>What Are Small Language Models?</a:t>
            </a:r>
            <a:endParaRPr lang="en-US" sz="1400" dirty="0"/>
          </a:p>
        </p:txBody>
      </p:sp>
      <p:sp>
        <p:nvSpPr>
          <p:cNvPr id="7" name="Text 5"/>
          <p:cNvSpPr/>
          <p:nvPr/>
        </p:nvSpPr>
        <p:spPr>
          <a:xfrm>
            <a:off x="411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Models with billions (not hundreds of billions) of parameters — lighter, faster, cheaper to run</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Examples: Phi-3 (Microsoft), Gemma (Google), Llama 3 (Meta) — high performance at lower cost</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Can be run locally on enterprise infrastructure — data never leaves your network</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Fine-tunable on proprietary brand data at a fraction of the cost of fine-tuning frontier models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Ideal for specific, well-defined marketing tasks where general intelligence is not required</a:t>
            </a:r>
            <a:endParaRPr lang="en-US" sz="1300" dirty="0"/>
          </a:p>
        </p:txBody>
      </p:sp>
      <p:sp>
        <p:nvSpPr>
          <p:cNvPr id="8" name="Shape 6"/>
          <p:cNvSpPr/>
          <p:nvPr/>
        </p:nvSpPr>
        <p:spPr>
          <a:xfrm>
            <a:off x="4800600" y="960120"/>
            <a:ext cx="4114800" cy="3886200"/>
          </a:xfrm>
          <a:prstGeom prst="rect">
            <a:avLst/>
          </a:prstGeom>
          <a:solidFill>
            <a:srgbClr val="FFFFFF"/>
          </a:solidFill>
          <a:ln w="12700">
            <a:solidFill>
              <a:srgbClr val="E2E8F0"/>
            </a:solidFill>
            <a:prstDash val="solid"/>
          </a:ln>
        </p:spPr>
      </p:sp>
      <p:sp>
        <p:nvSpPr>
          <p:cNvPr id="9" name="Shape 7"/>
          <p:cNvSpPr/>
          <p:nvPr/>
        </p:nvSpPr>
        <p:spPr>
          <a:xfrm>
            <a:off x="4800600" y="960120"/>
            <a:ext cx="4114800" cy="54864"/>
          </a:xfrm>
          <a:prstGeom prst="rect">
            <a:avLst/>
          </a:prstGeom>
          <a:solidFill>
            <a:srgbClr val="0D9488"/>
          </a:solidFill>
          <a:ln w="12700">
            <a:solidFill>
              <a:srgbClr val="0D9488"/>
            </a:solidFill>
            <a:prstDash val="solid"/>
          </a:ln>
        </p:spPr>
      </p:sp>
      <p:sp>
        <p:nvSpPr>
          <p:cNvPr id="10" name="Text 8"/>
          <p:cNvSpPr/>
          <p:nvPr/>
        </p:nvSpPr>
        <p:spPr>
          <a:xfrm>
            <a:off x="4983480" y="1051560"/>
            <a:ext cx="3749040" cy="457200"/>
          </a:xfrm>
          <a:prstGeom prst="rect">
            <a:avLst/>
          </a:prstGeom>
          <a:noFill/>
          <a:ln/>
        </p:spPr>
        <p:txBody>
          <a:bodyPr wrap="square" lIns="0" tIns="0" rIns="0" bIns="0" rtlCol="0" anchor="ctr"/>
          <a:lstStyle/>
          <a:p>
            <a:pPr marL="0" indent="0">
              <a:buNone/>
            </a:pPr>
            <a:r>
              <a:rPr lang="en-US" sz="1400" b="1" dirty="0">
                <a:solidFill>
                  <a:srgbClr val="1A3A8F"/>
                </a:solidFill>
                <a:latin typeface="Calibri" pitchFamily="34" charset="0"/>
                <a:ea typeface="Calibri" pitchFamily="34" charset="-122"/>
                <a:cs typeface="Calibri" pitchFamily="34" charset="-120"/>
              </a:rPr>
              <a:t>Why This Matters for Marketing</a:t>
            </a:r>
            <a:endParaRPr lang="en-US" sz="1400" dirty="0"/>
          </a:p>
        </p:txBody>
      </p:sp>
      <p:sp>
        <p:nvSpPr>
          <p:cNvPr id="11" name="Text 9"/>
          <p:cNvSpPr/>
          <p:nvPr/>
        </p:nvSpPr>
        <p:spPr>
          <a:xfrm>
            <a:off x="4983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Data privacy: Customer data stays within your firewall — critical for financial services, healthcare, government</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Brand voice consistency: Fine-tune a model exclusively on your brand content library for on-brand generation at scale</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Cost efficiency: Local inference eliminates per-token API costs for high-volume automation workflows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Competitive moat: A model fine-tuned on your proprietary data produces outputs your competitors cannot replicate</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Latency: Local models respond faster than cloud API calls — important for real-time personalization applications</a:t>
            </a:r>
            <a:endParaRPr lang="en-US" sz="1300"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name="Slide 75">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Emerging Trend: Wearable AI and Marketing Without Screens</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The release of Apple Vision Pro, Meta Ray-Ban smart glasses, and AI wearables like the Humane AI Pin signals an emerging shift in the human-technology interface that will eventually reshape marketing channel strategy. As AI becomes ambient — present in glasses, earbuds, and spatial computing environments — the traditional concepts of "screen" and "click" begin to dissolve.</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For marketers, the implications are still forming, but several directional signals are clear: voice and audio-first content becomes more important as screen-less interfaces expand. Spatial and experiential brand environments (AR product try-ons, immersive retail experiences) gain strategic weight. AI-powered ambient assistants will become a new form of search — requiring brands to develop strategies for how their products and services appear in AI-mediated discovery experiences.</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The 24-month horizon for marketers: Focus on foundational AI adoption now — content generation, personalization, analytics. But simultaneously begin developing voice and conversational search strategies, invest in structured data that AI assistants can easily consume and cite, and pilot at least one immersive or AR-based brand experience to develop organizational learning before these channels become mainstream.</a:t>
            </a:r>
            <a:endParaRPr lang="en-US" sz="1300"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name="Slide 76">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594360"/>
          </a:xfrm>
          <a:prstGeom prst="rect">
            <a:avLst/>
          </a:prstGeom>
          <a:noFill/>
          <a:ln/>
        </p:spPr>
        <p:txBody>
          <a:bodyPr wrap="square" lIns="0" tIns="0" rIns="0" bIns="0" rtlCol="0" anchor="ctr"/>
          <a:lstStyle/>
          <a:p>
            <a:pPr marL="0" indent="0">
              <a:buNone/>
            </a:pPr>
            <a:r>
              <a:rPr lang="en-US" sz="2200" b="1" dirty="0">
                <a:solidFill>
                  <a:srgbClr val="0D1B40"/>
                </a:solidFill>
                <a:latin typeface="Calibri" pitchFamily="34" charset="0"/>
                <a:ea typeface="Calibri" pitchFamily="34" charset="-122"/>
                <a:cs typeface="Calibri" pitchFamily="34" charset="-120"/>
              </a:rPr>
              <a:t>Your 30-Day AI Action Plan: From Workshop to Implementation</a:t>
            </a:r>
            <a:endParaRPr lang="en-US" sz="2200" dirty="0"/>
          </a:p>
        </p:txBody>
      </p:sp>
      <p:sp>
        <p:nvSpPr>
          <p:cNvPr id="4" name="Shape 2"/>
          <p:cNvSpPr/>
          <p:nvPr/>
        </p:nvSpPr>
        <p:spPr>
          <a:xfrm>
            <a:off x="274320" y="1005840"/>
            <a:ext cx="4206240" cy="1691640"/>
          </a:xfrm>
          <a:prstGeom prst="rect">
            <a:avLst/>
          </a:prstGeom>
          <a:solidFill>
            <a:srgbClr val="FFFFFF"/>
          </a:solidFill>
          <a:ln w="12700">
            <a:solidFill>
              <a:srgbClr val="E2E8F0"/>
            </a:solidFill>
            <a:prstDash val="solid"/>
          </a:ln>
        </p:spPr>
      </p:sp>
      <p:sp>
        <p:nvSpPr>
          <p:cNvPr id="5" name="Shape 3"/>
          <p:cNvSpPr/>
          <p:nvPr/>
        </p:nvSpPr>
        <p:spPr>
          <a:xfrm>
            <a:off x="274320" y="1005840"/>
            <a:ext cx="1188720" cy="1691640"/>
          </a:xfrm>
          <a:prstGeom prst="rect">
            <a:avLst/>
          </a:prstGeom>
          <a:solidFill>
            <a:srgbClr val="0D1B40"/>
          </a:solidFill>
          <a:ln w="12700">
            <a:solidFill>
              <a:srgbClr val="0D1B40"/>
            </a:solidFill>
            <a:prstDash val="solid"/>
          </a:ln>
        </p:spPr>
      </p:sp>
      <p:sp>
        <p:nvSpPr>
          <p:cNvPr id="6" name="Text 4"/>
          <p:cNvSpPr/>
          <p:nvPr/>
        </p:nvSpPr>
        <p:spPr>
          <a:xfrm>
            <a:off x="320040" y="1325880"/>
            <a:ext cx="1097280" cy="64008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Days 1–7</a:t>
            </a:r>
            <a:endParaRPr lang="en-US" sz="1100" dirty="0"/>
          </a:p>
        </p:txBody>
      </p:sp>
      <p:sp>
        <p:nvSpPr>
          <p:cNvPr id="7" name="Text 5"/>
          <p:cNvSpPr/>
          <p:nvPr/>
        </p:nvSpPr>
        <p:spPr>
          <a:xfrm>
            <a:off x="1554480" y="1097280"/>
            <a:ext cx="2788920" cy="347472"/>
          </a:xfrm>
          <a:prstGeom prst="rect">
            <a:avLst/>
          </a:prstGeom>
          <a:noFill/>
          <a:ln/>
        </p:spPr>
        <p:txBody>
          <a:bodyPr wrap="square" lIns="0" tIns="0" rIns="0" bIns="0" rtlCol="0" anchor="ctr"/>
          <a:lstStyle/>
          <a:p>
            <a:pPr marL="0" indent="0">
              <a:buNone/>
            </a:pPr>
            <a:r>
              <a:rPr lang="en-US" sz="1400" b="1" dirty="0">
                <a:solidFill>
                  <a:srgbClr val="1A3A8F"/>
                </a:solidFill>
                <a:latin typeface="Calibri" pitchFamily="34" charset="0"/>
                <a:ea typeface="Calibri" pitchFamily="34" charset="-122"/>
                <a:cs typeface="Calibri" pitchFamily="34" charset="-120"/>
              </a:rPr>
              <a:t>Audit &amp; Assess</a:t>
            </a:r>
            <a:endParaRPr lang="en-US" sz="1400" dirty="0"/>
          </a:p>
        </p:txBody>
      </p:sp>
      <p:sp>
        <p:nvSpPr>
          <p:cNvPr id="8" name="Text 6"/>
          <p:cNvSpPr/>
          <p:nvPr/>
        </p:nvSpPr>
        <p:spPr>
          <a:xfrm>
            <a:off x="1554480" y="1481328"/>
            <a:ext cx="2788920" cy="10972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Take the AI Maturity assessment. Identify 3 use cases for your prioritization matrix. Audit which AI tools your team is already using informally.</a:t>
            </a:r>
            <a:endParaRPr lang="en-US" sz="1100" dirty="0"/>
          </a:p>
        </p:txBody>
      </p:sp>
      <p:sp>
        <p:nvSpPr>
          <p:cNvPr id="9" name="Shape 7"/>
          <p:cNvSpPr/>
          <p:nvPr/>
        </p:nvSpPr>
        <p:spPr>
          <a:xfrm>
            <a:off x="4663440" y="1005840"/>
            <a:ext cx="4206240" cy="1691640"/>
          </a:xfrm>
          <a:prstGeom prst="rect">
            <a:avLst/>
          </a:prstGeom>
          <a:solidFill>
            <a:srgbClr val="FFFFFF"/>
          </a:solidFill>
          <a:ln w="12700">
            <a:solidFill>
              <a:srgbClr val="E2E8F0"/>
            </a:solidFill>
            <a:prstDash val="solid"/>
          </a:ln>
        </p:spPr>
      </p:sp>
      <p:sp>
        <p:nvSpPr>
          <p:cNvPr id="10" name="Shape 8"/>
          <p:cNvSpPr/>
          <p:nvPr/>
        </p:nvSpPr>
        <p:spPr>
          <a:xfrm>
            <a:off x="4663440" y="1005840"/>
            <a:ext cx="1188720" cy="1691640"/>
          </a:xfrm>
          <a:prstGeom prst="rect">
            <a:avLst/>
          </a:prstGeom>
          <a:solidFill>
            <a:srgbClr val="0D1B40"/>
          </a:solidFill>
          <a:ln w="12700">
            <a:solidFill>
              <a:srgbClr val="0D1B40"/>
            </a:solidFill>
            <a:prstDash val="solid"/>
          </a:ln>
        </p:spPr>
      </p:sp>
      <p:sp>
        <p:nvSpPr>
          <p:cNvPr id="11" name="Text 9"/>
          <p:cNvSpPr/>
          <p:nvPr/>
        </p:nvSpPr>
        <p:spPr>
          <a:xfrm>
            <a:off x="4709160" y="1325880"/>
            <a:ext cx="1097280" cy="64008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Days 8–14</a:t>
            </a:r>
            <a:endParaRPr lang="en-US" sz="1100" dirty="0"/>
          </a:p>
        </p:txBody>
      </p:sp>
      <p:sp>
        <p:nvSpPr>
          <p:cNvPr id="12" name="Text 10"/>
          <p:cNvSpPr/>
          <p:nvPr/>
        </p:nvSpPr>
        <p:spPr>
          <a:xfrm>
            <a:off x="5943600" y="1097280"/>
            <a:ext cx="2788920" cy="347472"/>
          </a:xfrm>
          <a:prstGeom prst="rect">
            <a:avLst/>
          </a:prstGeom>
          <a:noFill/>
          <a:ln/>
        </p:spPr>
        <p:txBody>
          <a:bodyPr wrap="square" lIns="0" tIns="0" rIns="0" bIns="0" rtlCol="0" anchor="ctr"/>
          <a:lstStyle/>
          <a:p>
            <a:pPr marL="0" indent="0">
              <a:buNone/>
            </a:pPr>
            <a:r>
              <a:rPr lang="en-US" sz="1400" b="1" dirty="0">
                <a:solidFill>
                  <a:srgbClr val="1A3A8F"/>
                </a:solidFill>
                <a:latin typeface="Calibri" pitchFamily="34" charset="0"/>
                <a:ea typeface="Calibri" pitchFamily="34" charset="-122"/>
                <a:cs typeface="Calibri" pitchFamily="34" charset="-120"/>
              </a:rPr>
              <a:t>Select &amp; Pilot</a:t>
            </a:r>
            <a:endParaRPr lang="en-US" sz="1400" dirty="0"/>
          </a:p>
        </p:txBody>
      </p:sp>
      <p:sp>
        <p:nvSpPr>
          <p:cNvPr id="13" name="Text 11"/>
          <p:cNvSpPr/>
          <p:nvPr/>
        </p:nvSpPr>
        <p:spPr>
          <a:xfrm>
            <a:off x="5943600" y="1481328"/>
            <a:ext cx="2788920" cy="10972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Choose one "quick win" AI use case from your matrix. Select a tool and run a structured pilot with one team or campaign. Document your prompt framework.</a:t>
            </a:r>
            <a:endParaRPr lang="en-US" sz="1100" dirty="0"/>
          </a:p>
        </p:txBody>
      </p:sp>
      <p:sp>
        <p:nvSpPr>
          <p:cNvPr id="14" name="Shape 12"/>
          <p:cNvSpPr/>
          <p:nvPr/>
        </p:nvSpPr>
        <p:spPr>
          <a:xfrm>
            <a:off x="274320" y="2926080"/>
            <a:ext cx="4206240" cy="1691640"/>
          </a:xfrm>
          <a:prstGeom prst="rect">
            <a:avLst/>
          </a:prstGeom>
          <a:solidFill>
            <a:srgbClr val="FFFFFF"/>
          </a:solidFill>
          <a:ln w="12700">
            <a:solidFill>
              <a:srgbClr val="E2E8F0"/>
            </a:solidFill>
            <a:prstDash val="solid"/>
          </a:ln>
        </p:spPr>
      </p:sp>
      <p:sp>
        <p:nvSpPr>
          <p:cNvPr id="15" name="Shape 13"/>
          <p:cNvSpPr/>
          <p:nvPr/>
        </p:nvSpPr>
        <p:spPr>
          <a:xfrm>
            <a:off x="274320" y="2926080"/>
            <a:ext cx="1188720" cy="1691640"/>
          </a:xfrm>
          <a:prstGeom prst="rect">
            <a:avLst/>
          </a:prstGeom>
          <a:solidFill>
            <a:srgbClr val="0D1B40"/>
          </a:solidFill>
          <a:ln w="12700">
            <a:solidFill>
              <a:srgbClr val="0D1B40"/>
            </a:solidFill>
            <a:prstDash val="solid"/>
          </a:ln>
        </p:spPr>
      </p:sp>
      <p:sp>
        <p:nvSpPr>
          <p:cNvPr id="16" name="Text 14"/>
          <p:cNvSpPr/>
          <p:nvPr/>
        </p:nvSpPr>
        <p:spPr>
          <a:xfrm>
            <a:off x="320040" y="3246120"/>
            <a:ext cx="1097280" cy="64008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Days 15–21</a:t>
            </a:r>
            <a:endParaRPr lang="en-US" sz="1100" dirty="0"/>
          </a:p>
        </p:txBody>
      </p:sp>
      <p:sp>
        <p:nvSpPr>
          <p:cNvPr id="17" name="Text 15"/>
          <p:cNvSpPr/>
          <p:nvPr/>
        </p:nvSpPr>
        <p:spPr>
          <a:xfrm>
            <a:off x="1554480" y="3017520"/>
            <a:ext cx="2788920" cy="347472"/>
          </a:xfrm>
          <a:prstGeom prst="rect">
            <a:avLst/>
          </a:prstGeom>
          <a:noFill/>
          <a:ln/>
        </p:spPr>
        <p:txBody>
          <a:bodyPr wrap="square" lIns="0" tIns="0" rIns="0" bIns="0" rtlCol="0" anchor="ctr"/>
          <a:lstStyle/>
          <a:p>
            <a:pPr marL="0" indent="0">
              <a:buNone/>
            </a:pPr>
            <a:r>
              <a:rPr lang="en-US" sz="1400" b="1" dirty="0">
                <a:solidFill>
                  <a:srgbClr val="1A3A8F"/>
                </a:solidFill>
                <a:latin typeface="Calibri" pitchFamily="34" charset="0"/>
                <a:ea typeface="Calibri" pitchFamily="34" charset="-122"/>
                <a:cs typeface="Calibri" pitchFamily="34" charset="-120"/>
              </a:rPr>
              <a:t>Train &amp; Govern</a:t>
            </a:r>
            <a:endParaRPr lang="en-US" sz="1400" dirty="0"/>
          </a:p>
        </p:txBody>
      </p:sp>
      <p:sp>
        <p:nvSpPr>
          <p:cNvPr id="18" name="Text 16"/>
          <p:cNvSpPr/>
          <p:nvPr/>
        </p:nvSpPr>
        <p:spPr>
          <a:xfrm>
            <a:off x="1554480" y="3401568"/>
            <a:ext cx="2788920" cy="10972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Run an AI basics training session with your team. Draft your AI usage policy. Convene your first AI council meeting with IT and Legal.</a:t>
            </a:r>
            <a:endParaRPr lang="en-US" sz="1100" dirty="0"/>
          </a:p>
        </p:txBody>
      </p:sp>
      <p:sp>
        <p:nvSpPr>
          <p:cNvPr id="19" name="Shape 17"/>
          <p:cNvSpPr/>
          <p:nvPr/>
        </p:nvSpPr>
        <p:spPr>
          <a:xfrm>
            <a:off x="4663440" y="2926080"/>
            <a:ext cx="4206240" cy="1691640"/>
          </a:xfrm>
          <a:prstGeom prst="rect">
            <a:avLst/>
          </a:prstGeom>
          <a:solidFill>
            <a:srgbClr val="FFFFFF"/>
          </a:solidFill>
          <a:ln w="12700">
            <a:solidFill>
              <a:srgbClr val="E2E8F0"/>
            </a:solidFill>
            <a:prstDash val="solid"/>
          </a:ln>
        </p:spPr>
      </p:sp>
      <p:sp>
        <p:nvSpPr>
          <p:cNvPr id="20" name="Shape 18"/>
          <p:cNvSpPr/>
          <p:nvPr/>
        </p:nvSpPr>
        <p:spPr>
          <a:xfrm>
            <a:off x="4663440" y="2926080"/>
            <a:ext cx="1188720" cy="1691640"/>
          </a:xfrm>
          <a:prstGeom prst="rect">
            <a:avLst/>
          </a:prstGeom>
          <a:solidFill>
            <a:srgbClr val="0D1B40"/>
          </a:solidFill>
          <a:ln w="12700">
            <a:solidFill>
              <a:srgbClr val="0D1B40"/>
            </a:solidFill>
            <a:prstDash val="solid"/>
          </a:ln>
        </p:spPr>
      </p:sp>
      <p:sp>
        <p:nvSpPr>
          <p:cNvPr id="21" name="Text 19"/>
          <p:cNvSpPr/>
          <p:nvPr/>
        </p:nvSpPr>
        <p:spPr>
          <a:xfrm>
            <a:off x="4709160" y="3246120"/>
            <a:ext cx="1097280" cy="64008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Days 22–30</a:t>
            </a:r>
            <a:endParaRPr lang="en-US" sz="1100" dirty="0"/>
          </a:p>
        </p:txBody>
      </p:sp>
      <p:sp>
        <p:nvSpPr>
          <p:cNvPr id="22" name="Text 20"/>
          <p:cNvSpPr/>
          <p:nvPr/>
        </p:nvSpPr>
        <p:spPr>
          <a:xfrm>
            <a:off x="5943600" y="3017520"/>
            <a:ext cx="2788920" cy="347472"/>
          </a:xfrm>
          <a:prstGeom prst="rect">
            <a:avLst/>
          </a:prstGeom>
          <a:noFill/>
          <a:ln/>
        </p:spPr>
        <p:txBody>
          <a:bodyPr wrap="square" lIns="0" tIns="0" rIns="0" bIns="0" rtlCol="0" anchor="ctr"/>
          <a:lstStyle/>
          <a:p>
            <a:pPr marL="0" indent="0">
              <a:buNone/>
            </a:pPr>
            <a:r>
              <a:rPr lang="en-US" sz="1400" b="1" dirty="0">
                <a:solidFill>
                  <a:srgbClr val="1A3A8F"/>
                </a:solidFill>
                <a:latin typeface="Calibri" pitchFamily="34" charset="0"/>
                <a:ea typeface="Calibri" pitchFamily="34" charset="-122"/>
                <a:cs typeface="Calibri" pitchFamily="34" charset="-120"/>
              </a:rPr>
              <a:t>Measure &amp; Scale</a:t>
            </a:r>
            <a:endParaRPr lang="en-US" sz="1400" dirty="0"/>
          </a:p>
        </p:txBody>
      </p:sp>
      <p:sp>
        <p:nvSpPr>
          <p:cNvPr id="23" name="Text 21"/>
          <p:cNvSpPr/>
          <p:nvPr/>
        </p:nvSpPr>
        <p:spPr>
          <a:xfrm>
            <a:off x="5943600" y="3401568"/>
            <a:ext cx="2788920" cy="10972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Define 3 KPIs for your pilot. Capture results vs. baseline. Present findings to leadership. Identify the next two use cases to expand.</a:t>
            </a:r>
            <a:endParaRPr lang="en-US" sz="1100"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name="Slide 77">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The 12-Month AI Roadmap: Immediate Wins to Structural Transformation</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200" dirty="0">
                <a:solidFill>
                  <a:srgbClr val="E2E8F0"/>
                </a:solidFill>
                <a:latin typeface="Calibri" pitchFamily="34" charset="0"/>
                <a:ea typeface="Calibri" pitchFamily="34" charset="-122"/>
                <a:cs typeface="Calibri" pitchFamily="34" charset="-120"/>
              </a:rPr>
              <a:t>Quarter 1 — Quick Wins &amp; Learning: Deploy AI writing assistance for email and social copy. Establish AI policy and approved tool list. Launch prompt engineering training for marketing team. Run first AI-powered A/B test on a major campaign.</a:t>
            </a:r>
            <a:endParaRPr lang="en-US" sz="1200" dirty="0"/>
          </a:p>
          <a:p>
            <a:pPr marL="0" indent="0" algn="l">
              <a:buNone/>
            </a:pPr>
            <a:endParaRPr lang="en-US" sz="1200" dirty="0"/>
          </a:p>
          <a:p>
            <a:pPr marL="0" indent="0" algn="l">
              <a:buNone/>
            </a:pPr>
            <a:r>
              <a:rPr lang="en-US" sz="1200" dirty="0">
                <a:solidFill>
                  <a:srgbClr val="E2E8F0"/>
                </a:solidFill>
                <a:latin typeface="Calibri" pitchFamily="34" charset="0"/>
                <a:ea typeface="Calibri" pitchFamily="34" charset="-122"/>
                <a:cs typeface="Calibri" pitchFamily="34" charset="-120"/>
              </a:rPr>
              <a:t>Quarter 2 — Integration &amp; Measurement: Connect AI tools to CRM and marketing automation platform. Implement AI lead scoring in the sales pipeline. Launch chatbot pilot for website support or lead qualification. Build first AI-powered dashboard for campaign performance forecasting.</a:t>
            </a:r>
            <a:endParaRPr lang="en-US" sz="1200" dirty="0"/>
          </a:p>
          <a:p>
            <a:pPr marL="0" indent="0" algn="l">
              <a:buNone/>
            </a:pPr>
            <a:endParaRPr lang="en-US" sz="1200" dirty="0"/>
          </a:p>
          <a:p>
            <a:pPr marL="0" indent="0" algn="l">
              <a:buNone/>
            </a:pPr>
            <a:r>
              <a:rPr lang="en-US" sz="1200" dirty="0">
                <a:solidFill>
                  <a:srgbClr val="E2E8F0"/>
                </a:solidFill>
                <a:latin typeface="Calibri" pitchFamily="34" charset="0"/>
                <a:ea typeface="Calibri" pitchFamily="34" charset="-122"/>
                <a:cs typeface="Calibri" pitchFamily="34" charset="-120"/>
              </a:rPr>
              <a:t>Quarter 3 — Scale &amp; Optimize: Expand content AI to all major content formats (blogs, video scripts, ads). Deploy AI-powered personalization on key customer touchpoints (email, website, app). Launch dynamic creative optimization on paid social and display. Conduct first AI bias audit across deployed models.</a:t>
            </a:r>
            <a:endParaRPr lang="en-US" sz="1200" dirty="0"/>
          </a:p>
          <a:p>
            <a:pPr marL="0" indent="0" algn="l">
              <a:buNone/>
            </a:pPr>
            <a:endParaRPr lang="en-US" sz="1200" dirty="0"/>
          </a:p>
          <a:p>
            <a:pPr marL="0" indent="0" algn="l">
              <a:buNone/>
            </a:pPr>
            <a:r>
              <a:rPr lang="en-US" sz="1200" dirty="0">
                <a:solidFill>
                  <a:srgbClr val="E2E8F0"/>
                </a:solidFill>
                <a:latin typeface="Calibri" pitchFamily="34" charset="0"/>
                <a:ea typeface="Calibri" pitchFamily="34" charset="-122"/>
                <a:cs typeface="Calibri" pitchFamily="34" charset="-120"/>
              </a:rPr>
              <a:t>Quarter 4 — Strategic Advantage: Begin fine-tuning a language model on your proprietary brand and customer data. Launch AI-powered competitive intelligence program. Establish AI ROI reporting framework with CFO buy-in. Present AI maturity progress to board of directors.</a:t>
            </a:r>
            <a:endParaRPr lang="en-US" sz="1200"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name="Slide 78">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F59E0B"/>
          </a:solidFill>
          <a:ln w="12700">
            <a:solidFill>
              <a:srgbClr val="F59E0B"/>
            </a:solidFill>
            <a:prstDash val="solid"/>
          </a:ln>
        </p:spPr>
      </p:sp>
      <p:sp>
        <p:nvSpPr>
          <p:cNvPr id="3" name="Shape 1"/>
          <p:cNvSpPr/>
          <p:nvPr/>
        </p:nvSpPr>
        <p:spPr>
          <a:xfrm>
            <a:off x="914400" y="1097280"/>
            <a:ext cx="7315200" cy="2926080"/>
          </a:xfrm>
          <a:prstGeom prst="rect">
            <a:avLst/>
          </a:prstGeom>
          <a:solidFill>
            <a:srgbClr val="13244D"/>
          </a:solidFill>
          <a:ln w="12700">
            <a:solidFill>
              <a:srgbClr val="1E3A6E"/>
            </a:solidFill>
            <a:prstDash val="solid"/>
          </a:ln>
        </p:spPr>
      </p:sp>
      <p:sp>
        <p:nvSpPr>
          <p:cNvPr id="4" name="Text 2"/>
          <p:cNvSpPr/>
          <p:nvPr/>
        </p:nvSpPr>
        <p:spPr>
          <a:xfrm>
            <a:off x="822960" y="640080"/>
            <a:ext cx="1097280" cy="1097280"/>
          </a:xfrm>
          <a:prstGeom prst="rect">
            <a:avLst/>
          </a:prstGeom>
          <a:noFill/>
          <a:ln/>
        </p:spPr>
        <p:txBody>
          <a:bodyPr wrap="square" lIns="0" tIns="0" rIns="0" bIns="0" rtlCol="0" anchor="ctr"/>
          <a:lstStyle/>
          <a:p>
            <a:pPr marL="0" indent="0">
              <a:buNone/>
            </a:pPr>
            <a:r>
              <a:rPr lang="en-US" sz="8000" b="1" dirty="0">
                <a:solidFill>
                  <a:srgbClr val="F59E0B"/>
                </a:solidFill>
                <a:latin typeface="Calibri" pitchFamily="34" charset="0"/>
                <a:ea typeface="Calibri" pitchFamily="34" charset="-122"/>
                <a:cs typeface="Calibri" pitchFamily="34" charset="-120"/>
              </a:rPr>
              <a:t>“</a:t>
            </a:r>
            <a:endParaRPr lang="en-US" sz="8000" dirty="0"/>
          </a:p>
        </p:txBody>
      </p:sp>
      <p:sp>
        <p:nvSpPr>
          <p:cNvPr id="5" name="Text 3"/>
          <p:cNvSpPr/>
          <p:nvPr/>
        </p:nvSpPr>
        <p:spPr>
          <a:xfrm>
            <a:off x="1188720" y="1371600"/>
            <a:ext cx="6766560" cy="201168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The organizations that win with AI are not the ones who deploy it fastest. They are the ones who deploy it most thoughtfully — with the right governance, the right people, and an unwavering focus on the human relationships that sit at the heart of great marketing.</a:t>
            </a:r>
            <a:endParaRPr lang="en-US" sz="1800" dirty="0"/>
          </a:p>
        </p:txBody>
      </p:sp>
      <p:sp>
        <p:nvSpPr>
          <p:cNvPr id="6" name="Text 4"/>
          <p:cNvSpPr/>
          <p:nvPr/>
        </p:nvSpPr>
        <p:spPr>
          <a:xfrm>
            <a:off x="1188720" y="4114800"/>
            <a:ext cx="6766560" cy="457200"/>
          </a:xfrm>
          <a:prstGeom prst="rect">
            <a:avLst/>
          </a:prstGeom>
          <a:noFill/>
          <a:ln/>
        </p:spPr>
        <p:txBody>
          <a:bodyPr wrap="square" lIns="0" tIns="0" rIns="0" bIns="0" rtlCol="0" anchor="ctr"/>
          <a:lstStyle/>
          <a:p>
            <a:pPr marL="0" indent="0" algn="r">
              <a:buNone/>
            </a:pPr>
            <a:r>
              <a:rPr lang="en-US" sz="1300" dirty="0">
                <a:solidFill>
                  <a:srgbClr val="0D9488"/>
                </a:solidFill>
                <a:latin typeface="Calibri" pitchFamily="34" charset="0"/>
                <a:ea typeface="Calibri" pitchFamily="34" charset="-122"/>
                <a:cs typeface="Calibri" pitchFamily="34" charset="-120"/>
              </a:rPr>
              <a:t>— Part III Summary — Strategy, Ethics &amp; Integration</a:t>
            </a:r>
            <a:endParaRPr lang="en-US" sz="1300"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name="Slide 79">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F59E0B"/>
          </a:solidFill>
          <a:ln w="12700">
            <a:solidFill>
              <a:srgbClr val="F59E0B"/>
            </a:solidFill>
            <a:prstDash val="solid"/>
          </a:ln>
        </p:spPr>
      </p:sp>
      <p:sp>
        <p:nvSpPr>
          <p:cNvPr id="3" name="Text 1"/>
          <p:cNvSpPr/>
          <p:nvPr/>
        </p:nvSpPr>
        <p:spPr>
          <a:xfrm>
            <a:off x="365760" y="640080"/>
            <a:ext cx="8412480" cy="777240"/>
          </a:xfrm>
          <a:prstGeom prst="rect">
            <a:avLst/>
          </a:prstGeom>
          <a:noFill/>
          <a:ln/>
        </p:spPr>
        <p:txBody>
          <a:bodyPr wrap="square" lIns="0" tIns="0" rIns="0" bIns="0" rtlCol="0" anchor="ctr"/>
          <a:lstStyle/>
          <a:p>
            <a:pPr marL="0" indent="0">
              <a:buNone/>
            </a:pPr>
            <a:r>
              <a:rPr lang="en-US" sz="4800" b="1" dirty="0">
                <a:solidFill>
                  <a:srgbClr val="FFFFFF"/>
                </a:solidFill>
                <a:latin typeface="Calibri" pitchFamily="34" charset="0"/>
                <a:ea typeface="Calibri" pitchFamily="34" charset="-122"/>
                <a:cs typeface="Calibri" pitchFamily="34" charset="-120"/>
              </a:rPr>
              <a:t>Q&amp;A Session</a:t>
            </a:r>
            <a:endParaRPr lang="en-US" sz="4800" dirty="0"/>
          </a:p>
        </p:txBody>
      </p:sp>
      <p:sp>
        <p:nvSpPr>
          <p:cNvPr id="4" name="Text 2"/>
          <p:cNvSpPr/>
          <p:nvPr/>
        </p:nvSpPr>
        <p:spPr>
          <a:xfrm>
            <a:off x="365760" y="1508760"/>
            <a:ext cx="8412480" cy="502920"/>
          </a:xfrm>
          <a:prstGeom prst="rect">
            <a:avLst/>
          </a:prstGeom>
          <a:noFill/>
          <a:ln/>
        </p:spPr>
        <p:txBody>
          <a:bodyPr wrap="square" lIns="0" tIns="0" rIns="0" bIns="0" rtlCol="0" anchor="ctr"/>
          <a:lstStyle/>
          <a:p>
            <a:pPr marL="0" indent="0">
              <a:buNone/>
            </a:pPr>
            <a:r>
              <a:rPr lang="en-US" sz="1800" i="1" dirty="0">
                <a:solidFill>
                  <a:srgbClr val="5EEAD4"/>
                </a:solidFill>
                <a:latin typeface="Calibri" pitchFamily="34" charset="0"/>
                <a:ea typeface="Calibri" pitchFamily="34" charset="-122"/>
                <a:cs typeface="Calibri" pitchFamily="34" charset="-120"/>
              </a:rPr>
              <a:t>Open the floor to your questions and strategic discussions.</a:t>
            </a:r>
            <a:endParaRPr lang="en-US" sz="1800" dirty="0"/>
          </a:p>
        </p:txBody>
      </p:sp>
      <p:sp>
        <p:nvSpPr>
          <p:cNvPr id="5" name="Text 3"/>
          <p:cNvSpPr/>
          <p:nvPr/>
        </p:nvSpPr>
        <p:spPr>
          <a:xfrm>
            <a:off x="457200" y="2194560"/>
            <a:ext cx="8229600" cy="365760"/>
          </a:xfrm>
          <a:prstGeom prst="rect">
            <a:avLst/>
          </a:prstGeom>
          <a:noFill/>
          <a:ln/>
        </p:spPr>
        <p:txBody>
          <a:bodyPr wrap="square" lIns="0" tIns="0" rIns="0" bIns="0" rtlCol="0" anchor="ctr"/>
          <a:lstStyle/>
          <a:p>
            <a:pPr marL="0" indent="0">
              <a:buNone/>
            </a:pPr>
            <a:r>
              <a:rPr lang="en-US" sz="1300" b="1" dirty="0">
                <a:solidFill>
                  <a:srgbClr val="0D9488"/>
                </a:solidFill>
                <a:latin typeface="Calibri" pitchFamily="34" charset="0"/>
                <a:ea typeface="Calibri" pitchFamily="34" charset="-122"/>
                <a:cs typeface="Calibri" pitchFamily="34" charset="-120"/>
              </a:rPr>
              <a:t>Suggested questions to spark discussion:</a:t>
            </a:r>
            <a:endParaRPr lang="en-US" sz="1300" dirty="0"/>
          </a:p>
        </p:txBody>
      </p:sp>
      <p:sp>
        <p:nvSpPr>
          <p:cNvPr id="6" name="Text 4"/>
          <p:cNvSpPr/>
          <p:nvPr/>
        </p:nvSpPr>
        <p:spPr>
          <a:xfrm>
            <a:off x="457200" y="2633472"/>
            <a:ext cx="8229600" cy="2011680"/>
          </a:xfrm>
          <a:prstGeom prst="rect">
            <a:avLst/>
          </a:prstGeom>
          <a:noFill/>
          <a:ln/>
        </p:spPr>
        <p:txBody>
          <a:bodyPr wrap="square" lIns="0" tIns="0" rIns="0" bIns="0" rtlCol="0" anchor="ctr"/>
          <a:lstStyle/>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"What is the single highest-ROI AI application for my specific marketing context?"</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"How do I convince my CFO to approve an AI budget line item?"</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"What should our AI policy say about customer data?"</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"Which AI skill should every marketer develop first?"</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A3A8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Shape 1"/>
          <p:cNvSpPr/>
          <p:nvPr/>
        </p:nvSpPr>
        <p:spPr>
          <a:xfrm>
            <a:off x="0" y="64008"/>
            <a:ext cx="9144000" cy="5079492"/>
          </a:xfrm>
          <a:prstGeom prst="rect">
            <a:avLst/>
          </a:prstGeom>
          <a:solidFill>
            <a:srgbClr val="0D1B40"/>
          </a:solidFill>
          <a:ln w="12700">
            <a:solidFill>
              <a:srgbClr val="0D1B40"/>
            </a:solidFill>
            <a:prstDash val="solid"/>
          </a:ln>
        </p:spPr>
      </p:sp>
      <p:sp>
        <p:nvSpPr>
          <p:cNvPr id="4" name="Text 2"/>
          <p:cNvSpPr/>
          <p:nvPr/>
        </p:nvSpPr>
        <p:spPr>
          <a:xfrm>
            <a:off x="548640" y="1097280"/>
            <a:ext cx="8046720" cy="502920"/>
          </a:xfrm>
          <a:prstGeom prst="rect">
            <a:avLst/>
          </a:prstGeom>
          <a:noFill/>
          <a:ln/>
        </p:spPr>
        <p:txBody>
          <a:bodyPr wrap="square" lIns="0" tIns="0" rIns="0" bIns="0" rtlCol="0" anchor="ctr"/>
          <a:lstStyle/>
          <a:p>
            <a:pPr marL="0" indent="0">
              <a:buNone/>
            </a:pPr>
            <a:r>
              <a:rPr lang="en-US" sz="1600" b="1" kern="0" spc="400" dirty="0">
                <a:solidFill>
                  <a:srgbClr val="0D9488"/>
                </a:solidFill>
                <a:latin typeface="Calibri" pitchFamily="34" charset="0"/>
                <a:ea typeface="Calibri" pitchFamily="34" charset="-122"/>
                <a:cs typeface="Calibri" pitchFamily="34" charset="-120"/>
              </a:rPr>
              <a:t>PART I</a:t>
            </a:r>
            <a:endParaRPr lang="en-US" sz="1600" dirty="0"/>
          </a:p>
        </p:txBody>
      </p:sp>
      <p:sp>
        <p:nvSpPr>
          <p:cNvPr id="5" name="Text 3"/>
          <p:cNvSpPr/>
          <p:nvPr/>
        </p:nvSpPr>
        <p:spPr>
          <a:xfrm>
            <a:off x="548640" y="1691640"/>
            <a:ext cx="8046720" cy="1097280"/>
          </a:xfrm>
          <a:prstGeom prst="rect">
            <a:avLst/>
          </a:prstGeom>
          <a:noFill/>
          <a:ln/>
        </p:spPr>
        <p:txBody>
          <a:bodyPr wrap="square" lIns="0" tIns="0" rIns="0" bIns="0"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Foundations of AI for Marketers</a:t>
            </a:r>
            <a:endParaRPr lang="en-US" sz="4000" dirty="0"/>
          </a:p>
        </p:txBody>
      </p:sp>
      <p:sp>
        <p:nvSpPr>
          <p:cNvPr id="6" name="Text 4"/>
          <p:cNvSpPr/>
          <p:nvPr/>
        </p:nvSpPr>
        <p:spPr>
          <a:xfrm>
            <a:off x="548640" y="2926080"/>
            <a:ext cx="8046720" cy="914400"/>
          </a:xfrm>
          <a:prstGeom prst="rect">
            <a:avLst/>
          </a:prstGeom>
          <a:noFill/>
          <a:ln/>
        </p:spPr>
        <p:txBody>
          <a:bodyPr wrap="square" lIns="0" tIns="0" rIns="0" bIns="0" rtlCol="0" anchor="ctr"/>
          <a:lstStyle/>
          <a:p>
            <a:pPr marL="0" indent="0">
              <a:buNone/>
            </a:pPr>
            <a:r>
              <a:rPr lang="en-US" sz="1600" dirty="0">
                <a:solidFill>
                  <a:srgbClr val="5EEAD4"/>
                </a:solidFill>
                <a:latin typeface="Calibri" pitchFamily="34" charset="0"/>
                <a:ea typeface="Calibri" pitchFamily="34" charset="-122"/>
                <a:cs typeface="Calibri" pitchFamily="34" charset="-120"/>
              </a:rPr>
              <a:t>Demystifying the technology beneath the hype — in plain language for marketing decision-makers.</a:t>
            </a:r>
            <a:endParaRPr lang="en-US" sz="1600"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name="Slide 80">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F59E0B"/>
          </a:solidFill>
          <a:ln w="12700">
            <a:solidFill>
              <a:srgbClr val="F59E0B"/>
            </a:solidFill>
            <a:prstDash val="solid"/>
          </a:ln>
        </p:spPr>
      </p:sp>
      <p:sp>
        <p:nvSpPr>
          <p:cNvPr id="3" name="Shape 1"/>
          <p:cNvSpPr/>
          <p:nvPr/>
        </p:nvSpPr>
        <p:spPr>
          <a:xfrm>
            <a:off x="914400" y="1097280"/>
            <a:ext cx="7315200" cy="2926080"/>
          </a:xfrm>
          <a:prstGeom prst="rect">
            <a:avLst/>
          </a:prstGeom>
          <a:solidFill>
            <a:srgbClr val="13244D"/>
          </a:solidFill>
          <a:ln w="12700">
            <a:solidFill>
              <a:srgbClr val="1E3A6E"/>
            </a:solidFill>
            <a:prstDash val="solid"/>
          </a:ln>
        </p:spPr>
      </p:sp>
      <p:sp>
        <p:nvSpPr>
          <p:cNvPr id="4" name="Text 2"/>
          <p:cNvSpPr/>
          <p:nvPr/>
        </p:nvSpPr>
        <p:spPr>
          <a:xfrm>
            <a:off x="822960" y="640080"/>
            <a:ext cx="1097280" cy="1097280"/>
          </a:xfrm>
          <a:prstGeom prst="rect">
            <a:avLst/>
          </a:prstGeom>
          <a:noFill/>
          <a:ln/>
        </p:spPr>
        <p:txBody>
          <a:bodyPr wrap="square" lIns="0" tIns="0" rIns="0" bIns="0" rtlCol="0" anchor="ctr"/>
          <a:lstStyle/>
          <a:p>
            <a:pPr marL="0" indent="0">
              <a:buNone/>
            </a:pPr>
            <a:r>
              <a:rPr lang="en-US" sz="8000" b="1" dirty="0">
                <a:solidFill>
                  <a:srgbClr val="F59E0B"/>
                </a:solidFill>
                <a:latin typeface="Calibri" pitchFamily="34" charset="0"/>
                <a:ea typeface="Calibri" pitchFamily="34" charset="-122"/>
                <a:cs typeface="Calibri" pitchFamily="34" charset="-120"/>
              </a:rPr>
              <a:t>“</a:t>
            </a:r>
            <a:endParaRPr lang="en-US" sz="8000" dirty="0"/>
          </a:p>
        </p:txBody>
      </p:sp>
      <p:sp>
        <p:nvSpPr>
          <p:cNvPr id="5" name="Text 3"/>
          <p:cNvSpPr/>
          <p:nvPr/>
        </p:nvSpPr>
        <p:spPr>
          <a:xfrm>
            <a:off x="1188720" y="1371600"/>
            <a:ext cx="6766560" cy="2011680"/>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AI won't replace marketers. But marketers who use AI will replace those who don't. The question is not whether — it is how boldly, how ethically, and how strategically.</a:t>
            </a:r>
            <a:endParaRPr lang="en-US" sz="1800" dirty="0"/>
          </a:p>
        </p:txBody>
      </p:sp>
      <p:sp>
        <p:nvSpPr>
          <p:cNvPr id="6" name="Text 4"/>
          <p:cNvSpPr/>
          <p:nvPr/>
        </p:nvSpPr>
        <p:spPr>
          <a:xfrm>
            <a:off x="1188720" y="4114800"/>
            <a:ext cx="6766560" cy="457200"/>
          </a:xfrm>
          <a:prstGeom prst="rect">
            <a:avLst/>
          </a:prstGeom>
          <a:noFill/>
          <a:ln/>
        </p:spPr>
        <p:txBody>
          <a:bodyPr wrap="square" lIns="0" tIns="0" rIns="0" bIns="0" rtlCol="0" anchor="ctr"/>
          <a:lstStyle/>
          <a:p>
            <a:pPr marL="0" indent="0" algn="r">
              <a:buNone/>
            </a:pPr>
            <a:r>
              <a:rPr lang="en-US" sz="1300" dirty="0">
                <a:solidFill>
                  <a:srgbClr val="0D9488"/>
                </a:solidFill>
                <a:latin typeface="Calibri" pitchFamily="34" charset="0"/>
                <a:ea typeface="Calibri" pitchFamily="34" charset="-122"/>
                <a:cs typeface="Calibri" pitchFamily="34" charset="-120"/>
              </a:rPr>
              <a:t>— Timothy Peterson — Executive Primer: AI 101 for Marketers</a:t>
            </a:r>
            <a:endParaRPr lang="en-US" sz="1300"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name="Slide 81">
    <p:bg>
      <p:bgPr>
        <a:solidFill>
          <a:srgbClr val="1A3A8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Shape 1"/>
          <p:cNvSpPr/>
          <p:nvPr/>
        </p:nvSpPr>
        <p:spPr>
          <a:xfrm>
            <a:off x="0" y="64008"/>
            <a:ext cx="9144000" cy="5079492"/>
          </a:xfrm>
          <a:prstGeom prst="rect">
            <a:avLst/>
          </a:prstGeom>
          <a:solidFill>
            <a:srgbClr val="0D1B40"/>
          </a:solidFill>
          <a:ln w="12700">
            <a:solidFill>
              <a:srgbClr val="0D1B40"/>
            </a:solidFill>
            <a:prstDash val="solid"/>
          </a:ln>
        </p:spPr>
      </p:sp>
      <p:sp>
        <p:nvSpPr>
          <p:cNvPr id="4" name="Text 2"/>
          <p:cNvSpPr/>
          <p:nvPr/>
        </p:nvSpPr>
        <p:spPr>
          <a:xfrm>
            <a:off x="548640" y="1097280"/>
            <a:ext cx="8046720" cy="502920"/>
          </a:xfrm>
          <a:prstGeom prst="rect">
            <a:avLst/>
          </a:prstGeom>
          <a:noFill/>
          <a:ln/>
        </p:spPr>
        <p:txBody>
          <a:bodyPr wrap="square" lIns="0" tIns="0" rIns="0" bIns="0" rtlCol="0" anchor="ctr"/>
          <a:lstStyle/>
          <a:p>
            <a:pPr marL="0" indent="0">
              <a:buNone/>
            </a:pPr>
            <a:r>
              <a:rPr lang="en-US" sz="1600" b="1" kern="0" spc="400" dirty="0">
                <a:solidFill>
                  <a:srgbClr val="0D9488"/>
                </a:solidFill>
                <a:latin typeface="Calibri" pitchFamily="34" charset="0"/>
                <a:ea typeface="Calibri" pitchFamily="34" charset="-122"/>
                <a:cs typeface="Calibri" pitchFamily="34" charset="-120"/>
              </a:rPr>
              <a:t>APPENDIX</a:t>
            </a:r>
            <a:endParaRPr lang="en-US" sz="1600" dirty="0"/>
          </a:p>
        </p:txBody>
      </p:sp>
      <p:sp>
        <p:nvSpPr>
          <p:cNvPr id="5" name="Text 3"/>
          <p:cNvSpPr/>
          <p:nvPr/>
        </p:nvSpPr>
        <p:spPr>
          <a:xfrm>
            <a:off x="548640" y="1691640"/>
            <a:ext cx="8046720" cy="1097280"/>
          </a:xfrm>
          <a:prstGeom prst="rect">
            <a:avLst/>
          </a:prstGeom>
          <a:noFill/>
          <a:ln/>
        </p:spPr>
        <p:txBody>
          <a:bodyPr wrap="square" lIns="0" tIns="0" rIns="0" bIns="0" rtlCol="0" anchor="ctr"/>
          <a:lstStyle/>
          <a:p>
            <a:pPr marL="0" indent="0">
              <a:buNone/>
            </a:pPr>
            <a:r>
              <a:rPr lang="en-US" sz="4000" b="1" dirty="0">
                <a:solidFill>
                  <a:srgbClr val="FFFFFF"/>
                </a:solidFill>
                <a:latin typeface="Calibri" pitchFamily="34" charset="0"/>
                <a:ea typeface="Calibri" pitchFamily="34" charset="-122"/>
                <a:cs typeface="Calibri" pitchFamily="34" charset="-120"/>
              </a:rPr>
              <a:t>Resources, Tools &amp; Concentration Guides</a:t>
            </a:r>
            <a:endParaRPr lang="en-US" sz="4000" dirty="0"/>
          </a:p>
        </p:txBody>
      </p:sp>
      <p:sp>
        <p:nvSpPr>
          <p:cNvPr id="6" name="Text 4"/>
          <p:cNvSpPr/>
          <p:nvPr/>
        </p:nvSpPr>
        <p:spPr>
          <a:xfrm>
            <a:off x="548640" y="2926080"/>
            <a:ext cx="8046720" cy="914400"/>
          </a:xfrm>
          <a:prstGeom prst="rect">
            <a:avLst/>
          </a:prstGeom>
          <a:noFill/>
          <a:ln/>
        </p:spPr>
        <p:txBody>
          <a:bodyPr wrap="square" lIns="0" tIns="0" rIns="0" bIns="0" rtlCol="0" anchor="ctr"/>
          <a:lstStyle/>
          <a:p>
            <a:pPr marL="0" indent="0">
              <a:buNone/>
            </a:pPr>
            <a:r>
              <a:rPr lang="en-US" sz="1600" dirty="0">
                <a:solidFill>
                  <a:srgbClr val="5EEAD4"/>
                </a:solidFill>
                <a:latin typeface="Calibri" pitchFamily="34" charset="0"/>
                <a:ea typeface="Calibri" pitchFamily="34" charset="-122"/>
                <a:cs typeface="Calibri" pitchFamily="34" charset="-120"/>
              </a:rPr>
              <a:t>Deep-dive reference material for specific marketing disciplines and implementation teams.</a:t>
            </a:r>
            <a:endParaRPr lang="en-US" sz="1600"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name="Slide 82">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365760"/>
          </a:xfrm>
          <a:prstGeom prst="rect">
            <a:avLst/>
          </a:prstGeom>
          <a:noFill/>
          <a:ln/>
        </p:spPr>
        <p:txBody>
          <a:bodyPr wrap="square" lIns="0" tIns="0" rIns="0" bIns="0" rtlCol="0" anchor="ctr"/>
          <a:lstStyle/>
          <a:p>
            <a:pPr marL="0" indent="0">
              <a:buNone/>
            </a:pPr>
            <a:r>
              <a:rPr lang="en-US" sz="1100" b="1" kern="0" spc="300" dirty="0">
                <a:solidFill>
                  <a:srgbClr val="0D9488"/>
                </a:solidFill>
                <a:latin typeface="Calibri" pitchFamily="34" charset="0"/>
                <a:ea typeface="Calibri" pitchFamily="34" charset="-122"/>
                <a:cs typeface="Calibri" pitchFamily="34" charset="-120"/>
              </a:rPr>
              <a:t>APPENDIX: PRINT MEDIA &amp; DIRECT MAIL</a:t>
            </a:r>
            <a:endParaRPr lang="en-US" sz="1100" dirty="0"/>
          </a:p>
        </p:txBody>
      </p:sp>
      <p:sp>
        <p:nvSpPr>
          <p:cNvPr id="4" name="Text 2"/>
          <p:cNvSpPr/>
          <p:nvPr/>
        </p:nvSpPr>
        <p:spPr>
          <a:xfrm>
            <a:off x="365760" y="566928"/>
            <a:ext cx="8412480" cy="640080"/>
          </a:xfrm>
          <a:prstGeom prst="rect">
            <a:avLst/>
          </a:prstGeom>
          <a:noFill/>
          <a:ln/>
        </p:spPr>
        <p:txBody>
          <a:bodyPr wrap="square" lIns="0" tIns="0" rIns="0" bIns="0" rtlCol="0" anchor="ctr"/>
          <a:lstStyle/>
          <a:p>
            <a:pPr marL="0" indent="0">
              <a:buNone/>
            </a:pPr>
            <a:r>
              <a:rPr lang="en-US" sz="2200" b="1" dirty="0">
                <a:solidFill>
                  <a:srgbClr val="0D1B40"/>
                </a:solidFill>
                <a:latin typeface="Calibri" pitchFamily="34" charset="0"/>
                <a:ea typeface="Calibri" pitchFamily="34" charset="-122"/>
                <a:cs typeface="Calibri" pitchFamily="34" charset="-120"/>
              </a:rPr>
              <a:t>AI for Print: Variable Data Printing (VDP) and AI-Driven Personalization</a:t>
            </a:r>
            <a:endParaRPr lang="en-US" sz="2200" dirty="0"/>
          </a:p>
        </p:txBody>
      </p:sp>
      <p:sp>
        <p:nvSpPr>
          <p:cNvPr id="5" name="Text 3"/>
          <p:cNvSpPr/>
          <p:nvPr/>
        </p:nvSpPr>
        <p:spPr>
          <a:xfrm>
            <a:off x="365760" y="1280160"/>
            <a:ext cx="8412480" cy="3474720"/>
          </a:xfrm>
          <a:prstGeom prst="rect">
            <a:avLst/>
          </a:prstGeom>
          <a:noFill/>
          <a:ln/>
        </p:spPr>
        <p:txBody>
          <a:bodyPr wrap="square" lIns="0" tIns="0" rIns="0" bIns="0" rtlCol="0" anchor="t"/>
          <a:lstStyle/>
          <a:p>
            <a:pPr marL="0" indent="0">
              <a:buNone/>
            </a:pPr>
            <a:r>
              <a:rPr lang="en-US" sz="1200" dirty="0">
                <a:solidFill>
                  <a:srgbClr val="1E293B"/>
                </a:solidFill>
                <a:latin typeface="Calibri" pitchFamily="34" charset="0"/>
                <a:ea typeface="Calibri" pitchFamily="34" charset="-122"/>
                <a:cs typeface="Calibri" pitchFamily="34" charset="-120"/>
              </a:rPr>
              <a:t>Variable Data Printing (VDP) has enabled name and address personalization for decades — but AI now extends VDP far beyond simple mail merge to true individualized design at scale.</a:t>
            </a:r>
            <a:endParaRPr lang="en-US" sz="1200" dirty="0"/>
          </a:p>
          <a:p>
            <a:pPr marL="0" indent="0">
              <a:buNone/>
            </a:pPr>
            <a:endParaRPr lang="en-US" sz="1200" dirty="0"/>
          </a:p>
          <a:p>
            <a:pPr marL="0" indent="0">
              <a:buNone/>
            </a:pPr>
            <a:r>
              <a:rPr lang="en-US" sz="1200" dirty="0">
                <a:solidFill>
                  <a:srgbClr val="1E293B"/>
                </a:solidFill>
                <a:latin typeface="Calibri" pitchFamily="34" charset="0"/>
                <a:ea typeface="Calibri" pitchFamily="34" charset="-122"/>
                <a:cs typeface="Calibri" pitchFamily="34" charset="-120"/>
              </a:rPr>
              <a:t>How it works: AI models use customer data (purchase history, segment, behavioral profile, geographic data) to generate unique combinations of images, headlines, offers, and layouts for every single piece in a direct mail campaign. Rather than one design mailed to 100,000 households, you produce 100,000 individually optimized designs — each tailored to the recipient's profile.</a:t>
            </a:r>
            <a:endParaRPr lang="en-US" sz="1200" dirty="0"/>
          </a:p>
          <a:p>
            <a:pPr marL="0" indent="0">
              <a:buNone/>
            </a:pPr>
            <a:endParaRPr lang="en-US" sz="1200" dirty="0"/>
          </a:p>
          <a:p>
            <a:pPr marL="0" indent="0">
              <a:buNone/>
            </a:pPr>
            <a:r>
              <a:rPr lang="en-US" sz="1200" dirty="0">
                <a:solidFill>
                  <a:srgbClr val="1E293B"/>
                </a:solidFill>
                <a:latin typeface="Calibri" pitchFamily="34" charset="0"/>
                <a:ea typeface="Calibri" pitchFamily="34" charset="-122"/>
                <a:cs typeface="Calibri" pitchFamily="34" charset="-120"/>
              </a:rPr>
              <a:t>Practical implementation: Platforms like XMPie, Quadient, and EFI Fiery integrate AI-driven data logic with digital press production workflows. Marketers provide a design template with variable zones, define the data rules that govern each zone, and the platform executes the versioning automatically at print production speed.</a:t>
            </a:r>
            <a:endParaRPr lang="en-US" sz="1200" dirty="0"/>
          </a:p>
          <a:p>
            <a:pPr marL="0" indent="0">
              <a:buNone/>
            </a:pPr>
            <a:endParaRPr lang="en-US" sz="1200" dirty="0"/>
          </a:p>
          <a:p>
            <a:pPr marL="0" indent="0">
              <a:buNone/>
            </a:pPr>
            <a:r>
              <a:rPr lang="en-US" sz="1200" dirty="0">
                <a:solidFill>
                  <a:srgbClr val="1E293B"/>
                </a:solidFill>
                <a:latin typeface="Calibri" pitchFamily="34" charset="0"/>
                <a:ea typeface="Calibri" pitchFamily="34" charset="-122"/>
                <a:cs typeface="Calibri" pitchFamily="34" charset="-120"/>
              </a:rPr>
              <a:t>ROI case: A major insurance direct mailer using AI-personalized VDP reported a 34% increase in response rates versus the previous year's static design — at only 8% higher production cost. The incremental revenue from improved response more than justified the investment.</a:t>
            </a:r>
            <a:endParaRPr lang="en-US" sz="1200"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name="Slide 83">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APPENDIX | Print: AI for Layout Design and Creative Versioning</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For print-focused marketing teams, one of the most immediately deployable AI applications is using generative design tools to rapidly produce creative variations for audience-specific direct mail formats — without requiring a designer to manually produce each version.</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Generative design workflow for direct mail: Define your brand's design system (colors, typography, image style, copy guidelines) and use AI design tools (Adobe Firefly, Canva AI, Midjourney for concepts) to generate multiple creative directions from a single brief. These AI-generated concepts serve as the starting point for production, significantly compressing the time between brief and press-ready file.</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Segment-specific creative at scale: AI enables print teams to create genuinely distinct creative executions for each audience segment — not just personalized names on a single design. A retailer mailing to 12 distinct customer segments can produce 12 design variations (each optimized for the visual preferences and purchase behaviors of that segment) in the time it previously took to produce one.</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Design trend intelligence: AI tools that analyze competitor mail pieces, direct mail performance databases, and visual trend platforms (like Designbesides or Mailed.it) can provide data-informed guidance on which creative approaches are currently driving response in your category.</a:t>
            </a:r>
            <a:endParaRPr lang="en-US" sz="1300"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name="Slide 84">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640080"/>
          </a:xfrm>
          <a:prstGeom prst="rect">
            <a:avLst/>
          </a:prstGeom>
          <a:noFill/>
          <a:ln/>
        </p:spPr>
        <p:txBody>
          <a:bodyPr wrap="square" lIns="0" tIns="0" rIns="0" bIns="0" rtlCol="0" anchor="ctr"/>
          <a:lstStyle/>
          <a:p>
            <a:pPr marL="0" indent="0">
              <a:buNone/>
            </a:pPr>
            <a:r>
              <a:rPr lang="en-US" sz="2400" b="1" dirty="0">
                <a:solidFill>
                  <a:srgbClr val="0D1B40"/>
                </a:solidFill>
                <a:latin typeface="Calibri" pitchFamily="34" charset="0"/>
                <a:ea typeface="Calibri" pitchFamily="34" charset="-122"/>
                <a:cs typeface="Calibri" pitchFamily="34" charset="-120"/>
              </a:rPr>
              <a:t>APPENDIX | Print: QR Codes as AI-Powered Personalized Portals</a:t>
            </a:r>
            <a:endParaRPr lang="en-US" sz="2400" dirty="0"/>
          </a:p>
        </p:txBody>
      </p:sp>
      <p:sp>
        <p:nvSpPr>
          <p:cNvPr id="4" name="Shape 2"/>
          <p:cNvSpPr/>
          <p:nvPr/>
        </p:nvSpPr>
        <p:spPr>
          <a:xfrm>
            <a:off x="228600" y="960120"/>
            <a:ext cx="4114800" cy="3886200"/>
          </a:xfrm>
          <a:prstGeom prst="rect">
            <a:avLst/>
          </a:prstGeom>
          <a:solidFill>
            <a:srgbClr val="FFFFFF"/>
          </a:solidFill>
          <a:ln w="12700">
            <a:solidFill>
              <a:srgbClr val="E2E8F0"/>
            </a:solidFill>
            <a:prstDash val="solid"/>
          </a:ln>
        </p:spPr>
      </p:sp>
      <p:sp>
        <p:nvSpPr>
          <p:cNvPr id="5" name="Shape 3"/>
          <p:cNvSpPr/>
          <p:nvPr/>
        </p:nvSpPr>
        <p:spPr>
          <a:xfrm>
            <a:off x="228600" y="960120"/>
            <a:ext cx="4114800" cy="54864"/>
          </a:xfrm>
          <a:prstGeom prst="rect">
            <a:avLst/>
          </a:prstGeom>
          <a:solidFill>
            <a:srgbClr val="0D9488"/>
          </a:solidFill>
          <a:ln w="12700">
            <a:solidFill>
              <a:srgbClr val="0D9488"/>
            </a:solidFill>
            <a:prstDash val="solid"/>
          </a:ln>
        </p:spPr>
      </p:sp>
      <p:sp>
        <p:nvSpPr>
          <p:cNvPr id="6" name="Text 4"/>
          <p:cNvSpPr/>
          <p:nvPr/>
        </p:nvSpPr>
        <p:spPr>
          <a:xfrm>
            <a:off x="411480" y="1051560"/>
            <a:ext cx="3749040" cy="457200"/>
          </a:xfrm>
          <a:prstGeom prst="rect">
            <a:avLst/>
          </a:prstGeom>
          <a:noFill/>
          <a:ln/>
        </p:spPr>
        <p:txBody>
          <a:bodyPr wrap="square" lIns="0" tIns="0" rIns="0" bIns="0" rtlCol="0" anchor="ctr"/>
          <a:lstStyle/>
          <a:p>
            <a:pPr marL="0" indent="0">
              <a:buNone/>
            </a:pPr>
            <a:r>
              <a:rPr lang="en-US" sz="1400" b="1" dirty="0">
                <a:solidFill>
                  <a:srgbClr val="1A3A8F"/>
                </a:solidFill>
                <a:latin typeface="Calibri" pitchFamily="34" charset="0"/>
                <a:ea typeface="Calibri" pitchFamily="34" charset="-122"/>
                <a:cs typeface="Calibri" pitchFamily="34" charset="-120"/>
              </a:rPr>
              <a:t>The Physical-Digital Bridge</a:t>
            </a:r>
            <a:endParaRPr lang="en-US" sz="1400" dirty="0"/>
          </a:p>
        </p:txBody>
      </p:sp>
      <p:sp>
        <p:nvSpPr>
          <p:cNvPr id="7" name="Text 5"/>
          <p:cNvSpPr/>
          <p:nvPr/>
        </p:nvSpPr>
        <p:spPr>
          <a:xfrm>
            <a:off x="411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A static QR code on a mailer takes all recipients to the same landing page — a missed personalization opportunity</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AI-powered QR integration: each recipient's QR code leads to a dynamically generated personalized landing page assembled in real time based on their profile</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Personalized portal elements: recipient's name and account details, product recommendations based on purchase history, a customized offer relevant to their segment and behavior, and content tailored to their stage in the customer journey</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Technology stack: UTM-tagged QR codes + personalization platform (Movable Ink, Persado, or custom CDP integration) + AI-generated landing page content</a:t>
            </a:r>
            <a:endParaRPr lang="en-US" sz="1300" dirty="0"/>
          </a:p>
        </p:txBody>
      </p:sp>
      <p:sp>
        <p:nvSpPr>
          <p:cNvPr id="8" name="Shape 6"/>
          <p:cNvSpPr/>
          <p:nvPr/>
        </p:nvSpPr>
        <p:spPr>
          <a:xfrm>
            <a:off x="4800600" y="960120"/>
            <a:ext cx="4114800" cy="3886200"/>
          </a:xfrm>
          <a:prstGeom prst="rect">
            <a:avLst/>
          </a:prstGeom>
          <a:solidFill>
            <a:srgbClr val="FFFFFF"/>
          </a:solidFill>
          <a:ln w="12700">
            <a:solidFill>
              <a:srgbClr val="E2E8F0"/>
            </a:solidFill>
            <a:prstDash val="solid"/>
          </a:ln>
        </p:spPr>
      </p:sp>
      <p:sp>
        <p:nvSpPr>
          <p:cNvPr id="9" name="Shape 7"/>
          <p:cNvSpPr/>
          <p:nvPr/>
        </p:nvSpPr>
        <p:spPr>
          <a:xfrm>
            <a:off x="4800600" y="960120"/>
            <a:ext cx="4114800" cy="54864"/>
          </a:xfrm>
          <a:prstGeom prst="rect">
            <a:avLst/>
          </a:prstGeom>
          <a:solidFill>
            <a:srgbClr val="0D9488"/>
          </a:solidFill>
          <a:ln w="12700">
            <a:solidFill>
              <a:srgbClr val="0D9488"/>
            </a:solidFill>
            <a:prstDash val="solid"/>
          </a:ln>
        </p:spPr>
      </p:sp>
      <p:sp>
        <p:nvSpPr>
          <p:cNvPr id="10" name="Text 8"/>
          <p:cNvSpPr/>
          <p:nvPr/>
        </p:nvSpPr>
        <p:spPr>
          <a:xfrm>
            <a:off x="4983480" y="1051560"/>
            <a:ext cx="3749040" cy="457200"/>
          </a:xfrm>
          <a:prstGeom prst="rect">
            <a:avLst/>
          </a:prstGeom>
          <a:noFill/>
          <a:ln/>
        </p:spPr>
        <p:txBody>
          <a:bodyPr wrap="square" lIns="0" tIns="0" rIns="0" bIns="0" rtlCol="0" anchor="ctr"/>
          <a:lstStyle/>
          <a:p>
            <a:pPr marL="0" indent="0">
              <a:buNone/>
            </a:pPr>
            <a:r>
              <a:rPr lang="en-US" sz="1400" b="1" dirty="0">
                <a:solidFill>
                  <a:srgbClr val="1A3A8F"/>
                </a:solidFill>
                <a:latin typeface="Calibri" pitchFamily="34" charset="0"/>
                <a:ea typeface="Calibri" pitchFamily="34" charset="-122"/>
                <a:cs typeface="Calibri" pitchFamily="34" charset="-120"/>
              </a:rPr>
              <a:t>Measurement &amp; Optimization</a:t>
            </a:r>
            <a:endParaRPr lang="en-US" sz="1400" dirty="0"/>
          </a:p>
        </p:txBody>
      </p:sp>
      <p:sp>
        <p:nvSpPr>
          <p:cNvPr id="11" name="Text 9"/>
          <p:cNvSpPr/>
          <p:nvPr/>
        </p:nvSpPr>
        <p:spPr>
          <a:xfrm>
            <a:off x="4983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Track which QR code variants are being scanned at what rates — linking physical mail engagement to digital behavior</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AI can optimize future mailing designs based on which physical elements (placement, size, visual context of QR code) drive higher scan rates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Connect QR scan data to CRM to update customer engagement scores and trigger follow-up digital nurture sequences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A/B test different QR landing page experiences and use AI to identify winning personalization combinations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Build a closed-loop attribution model connecting direct mail send → QR scan → website behavior → conversion → revenue</a:t>
            </a:r>
            <a:endParaRPr lang="en-US" sz="1300"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name="Slide 85">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APPENDIX | Print: Predictive Logistics for Direct Mail Optimization</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The timing of direct mail delivery is as important as the creative — but most direct mail programs use fixed mailing dates based on calendar conventions (first of the month, post-holiday) rather than data on when individual recipients are most likely to engage with physical mail. AI-driven predictive logistics changes this entirely.</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Behavioral timing models: By analyzing historical direct mail response data alongside behavioral signals (when recipients typically make purchases, when they are most active online, when previous mail pieces generated the highest response), ML models can predict the optimal day of the week and time of month to deliver a direct mail piece to each recipient or household cluster.</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Postal optimization: AI tools can also optimize the postal logistics layer — selecting between USPS classes, timing the mail entry date to align with predicted delivery windows, and in some markets, coordinating physical mail delivery with synchronized digital touchpoints (email, digital ads served on the same day the mail piece is projected to arrive).</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Carrier partnerships: Informed Delivery (USPS) integrations allow marketers to display a digital preview of the physical mail piece in the recipient's email inbox on the morning of delivery — creating a digital reinforcement touchpoint that AI can personalize independently of the print piece.</a:t>
            </a:r>
            <a:endParaRPr lang="en-US" sz="1300"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name="Slide 86">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365760"/>
          </a:xfrm>
          <a:prstGeom prst="rect">
            <a:avLst/>
          </a:prstGeom>
          <a:noFill/>
          <a:ln/>
        </p:spPr>
        <p:txBody>
          <a:bodyPr wrap="square" lIns="0" tIns="0" rIns="0" bIns="0" rtlCol="0" anchor="ctr"/>
          <a:lstStyle/>
          <a:p>
            <a:pPr marL="0" indent="0">
              <a:buNone/>
            </a:pPr>
            <a:r>
              <a:rPr lang="en-US" sz="1100" b="1" kern="0" spc="300" dirty="0">
                <a:solidFill>
                  <a:srgbClr val="0D9488"/>
                </a:solidFill>
                <a:latin typeface="Calibri" pitchFamily="34" charset="0"/>
                <a:ea typeface="Calibri" pitchFamily="34" charset="-122"/>
                <a:cs typeface="Calibri" pitchFamily="34" charset="-120"/>
              </a:rPr>
              <a:t>APPENDIX: RETAIL &amp; PHYSICAL SPACES</a:t>
            </a:r>
            <a:endParaRPr lang="en-US" sz="1100" dirty="0"/>
          </a:p>
        </p:txBody>
      </p:sp>
      <p:sp>
        <p:nvSpPr>
          <p:cNvPr id="4" name="Text 2"/>
          <p:cNvSpPr/>
          <p:nvPr/>
        </p:nvSpPr>
        <p:spPr>
          <a:xfrm>
            <a:off x="365760" y="566928"/>
            <a:ext cx="8412480" cy="640080"/>
          </a:xfrm>
          <a:prstGeom prst="rect">
            <a:avLst/>
          </a:prstGeom>
          <a:noFill/>
          <a:ln/>
        </p:spPr>
        <p:txBody>
          <a:bodyPr wrap="square" lIns="0" tIns="0" rIns="0" bIns="0" rtlCol="0" anchor="ctr"/>
          <a:lstStyle/>
          <a:p>
            <a:pPr marL="0" indent="0">
              <a:buNone/>
            </a:pPr>
            <a:r>
              <a:rPr lang="en-US" sz="2200" b="1" dirty="0">
                <a:solidFill>
                  <a:srgbClr val="0D1B40"/>
                </a:solidFill>
                <a:latin typeface="Calibri" pitchFamily="34" charset="0"/>
                <a:ea typeface="Calibri" pitchFamily="34" charset="-122"/>
                <a:cs typeface="Calibri" pitchFamily="34" charset="-120"/>
              </a:rPr>
              <a:t>Retail AI: Inventory Intelligence and Demand Forecasting</a:t>
            </a:r>
            <a:endParaRPr lang="en-US" sz="2200" dirty="0"/>
          </a:p>
        </p:txBody>
      </p:sp>
      <p:sp>
        <p:nvSpPr>
          <p:cNvPr id="5" name="Text 3"/>
          <p:cNvSpPr/>
          <p:nvPr/>
        </p:nvSpPr>
        <p:spPr>
          <a:xfrm>
            <a:off x="365760" y="1298448"/>
            <a:ext cx="8412480" cy="3474720"/>
          </a:xfrm>
          <a:prstGeom prst="rect">
            <a:avLst/>
          </a:prstGeom>
          <a:noFill/>
          <a:ln/>
        </p:spPr>
        <p:txBody>
          <a:bodyPr wrap="square" lIns="0" tIns="0" rIns="0" bIns="0" rtlCol="0" anchor="t"/>
          <a:lstStyle/>
          <a:p>
            <a:pPr marL="0" indent="0">
              <a:buNone/>
            </a:pPr>
            <a:r>
              <a:rPr lang="en-US" sz="1200" dirty="0">
                <a:solidFill>
                  <a:srgbClr val="1E293B"/>
                </a:solidFill>
                <a:latin typeface="Calibri" pitchFamily="34" charset="0"/>
                <a:ea typeface="Calibri" pitchFamily="34" charset="-122"/>
                <a:cs typeface="Calibri" pitchFamily="34" charset="-120"/>
              </a:rPr>
              <a:t>AI-powered inventory forecasting is one of the highest-ROI technology investments available to retail marketers and operations teams — because the financial consequences of getting it wrong are enormous: overstock ties up capital and leads to markdowns; stockouts lose sales and damage customer satisfaction.</a:t>
            </a:r>
            <a:endParaRPr lang="en-US" sz="1200" dirty="0"/>
          </a:p>
          <a:p>
            <a:pPr marL="0" indent="0">
              <a:buNone/>
            </a:pPr>
            <a:endParaRPr lang="en-US" sz="1200" dirty="0"/>
          </a:p>
          <a:p>
            <a:pPr marL="0" indent="0">
              <a:buNone/>
            </a:pPr>
            <a:r>
              <a:rPr lang="en-US" sz="1200" dirty="0">
                <a:solidFill>
                  <a:srgbClr val="1E293B"/>
                </a:solidFill>
                <a:latin typeface="Calibri" pitchFamily="34" charset="0"/>
                <a:ea typeface="Calibri" pitchFamily="34" charset="-122"/>
                <a:cs typeface="Calibri" pitchFamily="34" charset="-120"/>
              </a:rPr>
              <a:t>How demand forecasting AI works: ML models ingest historical sales data, seasonal patterns, promotional calendars, weather forecasts, local events, competitor pricing, and even social media trend signals to predict demand at the SKU-location level with significantly greater accuracy than traditional statistical methods. Walmart, Target, and Amazon have invested billions in these systems — but scalable solutions are now available for mid-market retailers through platforms like Blue Yonder, Relex, and Oracle Retail AI.</a:t>
            </a:r>
            <a:endParaRPr lang="en-US" sz="1200" dirty="0"/>
          </a:p>
          <a:p>
            <a:pPr marL="0" indent="0">
              <a:buNone/>
            </a:pPr>
            <a:endParaRPr lang="en-US" sz="1200" dirty="0"/>
          </a:p>
          <a:p>
            <a:pPr marL="0" indent="0">
              <a:buNone/>
            </a:pPr>
            <a:r>
              <a:rPr lang="en-US" sz="1200" dirty="0">
                <a:solidFill>
                  <a:srgbClr val="1E293B"/>
                </a:solidFill>
                <a:latin typeface="Calibri" pitchFamily="34" charset="0"/>
                <a:ea typeface="Calibri" pitchFamily="34" charset="-122"/>
                <a:cs typeface="Calibri" pitchFamily="34" charset="-120"/>
              </a:rPr>
              <a:t>Marketing integration: Demand forecasting AI directly informs marketing strategy. If the model predicts strong demand for a product category ahead of a seasonal event, marketing teams can proactively increase paid media investment and CRM activation for that category. Conversely, if the model flags potential overstock risk, marketing can preemptively plan promotional campaigns to clear inventory before markdowns become necessary — protecting margins while maintaining sell-through.</a:t>
            </a:r>
            <a:endParaRPr lang="en-US" sz="1200"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name="Slide 87">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APPENDIX | Retail: Visual Merchandising Optimization with AI</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200" dirty="0">
                <a:solidFill>
                  <a:srgbClr val="E2E8F0"/>
                </a:solidFill>
                <a:latin typeface="Calibri" pitchFamily="34" charset="0"/>
                <a:ea typeface="Calibri" pitchFamily="34" charset="-122"/>
                <a:cs typeface="Calibri" pitchFamily="34" charset="-120"/>
              </a:rPr>
              <a:t>The physical layout of a retail store — product placement, shelf positioning, aisle configuration, and display design — has a profound impact on basket size, category engagement, and ultimately, sales per square foot. AI is now enabling retailers to optimize these decisions with a precision that was previously impossible without extensive and expensive manual testing.</a:t>
            </a:r>
            <a:endParaRPr lang="en-US" sz="1200" dirty="0"/>
          </a:p>
          <a:p>
            <a:pPr marL="0" indent="0" algn="l">
              <a:buNone/>
            </a:pPr>
            <a:endParaRPr lang="en-US" sz="1200" dirty="0"/>
          </a:p>
          <a:p>
            <a:pPr marL="0" indent="0" algn="l">
              <a:buNone/>
            </a:pPr>
            <a:r>
              <a:rPr lang="en-US" sz="1200" dirty="0">
                <a:solidFill>
                  <a:srgbClr val="E2E8F0"/>
                </a:solidFill>
                <a:latin typeface="Calibri" pitchFamily="34" charset="0"/>
                <a:ea typeface="Calibri" pitchFamily="34" charset="-122"/>
                <a:cs typeface="Calibri" pitchFamily="34" charset="-120"/>
              </a:rPr>
              <a:t>AI-powered traffic analysis: Computer vision systems (anonymous, privacy-compliant) analyze in-store foot traffic patterns using ceiling-mounted cameras and sensors to generate heat maps showing where customers go, how long they dwell, which areas are high-traffic versus dead zones, and how traffic patterns change by time of day and day of week. This data enables data-driven decisions about product placement that were previously based on intuition and anecdote.</a:t>
            </a:r>
            <a:endParaRPr lang="en-US" sz="1200" dirty="0"/>
          </a:p>
          <a:p>
            <a:pPr marL="0" indent="0" algn="l">
              <a:buNone/>
            </a:pPr>
            <a:endParaRPr lang="en-US" sz="1200" dirty="0"/>
          </a:p>
          <a:p>
            <a:pPr marL="0" indent="0" algn="l">
              <a:buNone/>
            </a:pPr>
            <a:r>
              <a:rPr lang="en-US" sz="1200" dirty="0">
                <a:solidFill>
                  <a:srgbClr val="E2E8F0"/>
                </a:solidFill>
                <a:latin typeface="Calibri" pitchFamily="34" charset="0"/>
                <a:ea typeface="Calibri" pitchFamily="34" charset="-122"/>
                <a:cs typeface="Calibri" pitchFamily="34" charset="-120"/>
              </a:rPr>
              <a:t>Planogram optimization: ML models can analyze the relationship between product placement, foot traffic patterns, and sales velocity to recommend optimal planogram configurations — maximizing the revenue generated from each shelf position. When combined with supplier performance data and margin analysis, AI can recommend the shelf configurations that optimize total category profitability rather than just individual product movement.</a:t>
            </a:r>
            <a:endParaRPr lang="en-US" sz="1200" dirty="0"/>
          </a:p>
          <a:p>
            <a:pPr marL="0" indent="0" algn="l">
              <a:buNone/>
            </a:pPr>
            <a:endParaRPr lang="en-US" sz="1200" dirty="0"/>
          </a:p>
          <a:p>
            <a:pPr marL="0" indent="0" algn="l">
              <a:buNone/>
            </a:pPr>
            <a:r>
              <a:rPr lang="en-US" sz="1200" dirty="0">
                <a:solidFill>
                  <a:srgbClr val="E2E8F0"/>
                </a:solidFill>
                <a:latin typeface="Calibri" pitchFamily="34" charset="0"/>
                <a:ea typeface="Calibri" pitchFamily="34" charset="-122"/>
                <a:cs typeface="Calibri" pitchFamily="34" charset="-120"/>
              </a:rPr>
              <a:t>Digital signage AI: Smart digital signage systems (deployed by retailers including Walgreens, Kroger, and Marks &amp; Spencer) use computer vision to detect customer demographics (anonymously) and real-time context to serve dynamically personalized in-store content — showing different promotions to different shopper profiles as they approach.</a:t>
            </a:r>
            <a:endParaRPr lang="en-US" sz="1200"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name="Slide 88">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365760" y="164592"/>
            <a:ext cx="8412480" cy="64008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APPENDIX | Retail: In-Store AI Personalization at the Point of Experience</a:t>
            </a:r>
            <a:endParaRPr lang="en-US" sz="2400" dirty="0"/>
          </a:p>
        </p:txBody>
      </p:sp>
      <p:sp>
        <p:nvSpPr>
          <p:cNvPr id="4" name="Shape 2"/>
          <p:cNvSpPr/>
          <p:nvPr/>
        </p:nvSpPr>
        <p:spPr>
          <a:xfrm>
            <a:off x="228600" y="960120"/>
            <a:ext cx="4114800" cy="3886200"/>
          </a:xfrm>
          <a:prstGeom prst="rect">
            <a:avLst/>
          </a:prstGeom>
          <a:solidFill>
            <a:srgbClr val="13244D"/>
          </a:solidFill>
          <a:ln w="12700">
            <a:solidFill>
              <a:srgbClr val="13244D"/>
            </a:solidFill>
            <a:prstDash val="solid"/>
          </a:ln>
        </p:spPr>
      </p:sp>
      <p:sp>
        <p:nvSpPr>
          <p:cNvPr id="5" name="Text 3"/>
          <p:cNvSpPr/>
          <p:nvPr/>
        </p:nvSpPr>
        <p:spPr>
          <a:xfrm>
            <a:off x="411480" y="1051560"/>
            <a:ext cx="3749040" cy="457200"/>
          </a:xfrm>
          <a:prstGeom prst="rect">
            <a:avLst/>
          </a:prstGeom>
          <a:noFill/>
          <a:ln/>
        </p:spPr>
        <p:txBody>
          <a:bodyPr wrap="square" lIns="0" tIns="0" rIns="0" bIns="0" rtlCol="0" anchor="ctr"/>
          <a:lstStyle/>
          <a:p>
            <a:pPr marL="0" indent="0">
              <a:buNone/>
            </a:pPr>
            <a:r>
              <a:rPr lang="en-US" sz="1400" b="1" dirty="0">
                <a:solidFill>
                  <a:srgbClr val="0D9488"/>
                </a:solidFill>
                <a:latin typeface="Calibri" pitchFamily="34" charset="0"/>
                <a:ea typeface="Calibri" pitchFamily="34" charset="-122"/>
                <a:cs typeface="Calibri" pitchFamily="34" charset="-120"/>
              </a:rPr>
              <a:t>AI-Powered Kiosks &amp; Apps</a:t>
            </a:r>
            <a:endParaRPr lang="en-US" sz="1400" dirty="0"/>
          </a:p>
        </p:txBody>
      </p:sp>
      <p:sp>
        <p:nvSpPr>
          <p:cNvPr id="6" name="Text 4"/>
          <p:cNvSpPr/>
          <p:nvPr/>
        </p:nvSpPr>
        <p:spPr>
          <a:xfrm>
            <a:off x="411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Retailers are deploying AI-powered interactive kiosks that recognize loyalty members (via app check-in or facial recognition with consent) and offer personalized recommendations and exclusive in-store offers based on their purchase history</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Nordstrom's Style Board and similar tools enable associates to build AI-curated outfit recommendations for customers based on their purchase history and stated preferences before they arrive in store</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AI beauty tools (Sephora Color IQ, L'Oréal Perso) provide hyper-personalized product recommendations based on real-time skin analysis — converting the browsing experience into a guided, personalized discovery journey</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Self-service AI kiosks in grocery and specialty retail can answer product questions, provide recipe suggestions based on items in the cart, and guide customers to the correct aisle</a:t>
            </a:r>
            <a:endParaRPr lang="en-US" sz="1300" dirty="0"/>
          </a:p>
        </p:txBody>
      </p:sp>
      <p:sp>
        <p:nvSpPr>
          <p:cNvPr id="7" name="Shape 5"/>
          <p:cNvSpPr/>
          <p:nvPr/>
        </p:nvSpPr>
        <p:spPr>
          <a:xfrm>
            <a:off x="4800600" y="960120"/>
            <a:ext cx="4114800" cy="3886200"/>
          </a:xfrm>
          <a:prstGeom prst="rect">
            <a:avLst/>
          </a:prstGeom>
          <a:solidFill>
            <a:srgbClr val="13244D"/>
          </a:solidFill>
          <a:ln w="12700">
            <a:solidFill>
              <a:srgbClr val="13244D"/>
            </a:solidFill>
            <a:prstDash val="solid"/>
          </a:ln>
        </p:spPr>
      </p:sp>
      <p:sp>
        <p:nvSpPr>
          <p:cNvPr id="8" name="Text 6"/>
          <p:cNvSpPr/>
          <p:nvPr/>
        </p:nvSpPr>
        <p:spPr>
          <a:xfrm>
            <a:off x="4983480" y="1051560"/>
            <a:ext cx="3749040" cy="457200"/>
          </a:xfrm>
          <a:prstGeom prst="rect">
            <a:avLst/>
          </a:prstGeom>
          <a:noFill/>
          <a:ln/>
        </p:spPr>
        <p:txBody>
          <a:bodyPr wrap="square" lIns="0" tIns="0" rIns="0" bIns="0" rtlCol="0" anchor="ctr"/>
          <a:lstStyle/>
          <a:p>
            <a:pPr marL="0" indent="0">
              <a:buNone/>
            </a:pPr>
            <a:r>
              <a:rPr lang="en-US" sz="1400" b="1" dirty="0">
                <a:solidFill>
                  <a:srgbClr val="0D9488"/>
                </a:solidFill>
                <a:latin typeface="Calibri" pitchFamily="34" charset="0"/>
                <a:ea typeface="Calibri" pitchFamily="34" charset="-122"/>
                <a:cs typeface="Calibri" pitchFamily="34" charset="-120"/>
              </a:rPr>
              <a:t>Location-Based AI Offers</a:t>
            </a:r>
            <a:endParaRPr lang="en-US" sz="1400" dirty="0"/>
          </a:p>
        </p:txBody>
      </p:sp>
      <p:sp>
        <p:nvSpPr>
          <p:cNvPr id="9" name="Text 7"/>
          <p:cNvSpPr/>
          <p:nvPr/>
        </p:nvSpPr>
        <p:spPr>
          <a:xfrm>
            <a:off x="4983480" y="1572768"/>
            <a:ext cx="3749040" cy="3108960"/>
          </a:xfrm>
          <a:prstGeom prst="rect">
            <a:avLst/>
          </a:prstGeom>
          <a:noFill/>
          <a:ln/>
        </p:spPr>
        <p:txBody>
          <a:bodyPr wrap="square" lIns="0" tIns="0" rIns="0" bIns="0" rtlCol="0" anchor="t"/>
          <a:lstStyle/>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Geofencing + ML: When a loyalty app member enters the store, AI can trigger a personalized push notification offering a discount on their most frequently purchased category — driving immediate conversion while building loyalty</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In-aisle behavior triggers: Beacon technology combined with AI can detect when a loyalty member is browsing a specific category and deliver a targeted offer in that moment — the highest-intent purchase context possible</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Dynamic in-store pricing: AI-driven electronic shelf labels enable real-time price adjustments based on inventory levels, competitive pricing, and customer segment (loyalty members see different prices than non-members)</a:t>
            </a:r>
            <a:endParaRPr lang="en-US" sz="1300" dirty="0"/>
          </a:p>
          <a:p>
            <a:pPr marL="342900" indent="-342900">
              <a:buSzPct val="100000"/>
              <a:buChar char="•"/>
            </a:pPr>
            <a:r>
              <a:rPr lang="en-US" sz="1300" dirty="0">
                <a:solidFill>
                  <a:srgbClr val="E2E8F0"/>
                </a:solidFill>
                <a:latin typeface="Calibri" pitchFamily="34" charset="0"/>
                <a:ea typeface="Calibri" pitchFamily="34" charset="-122"/>
                <a:cs typeface="Calibri" pitchFamily="34" charset="-120"/>
              </a:rPr>
              <a:t>Post-visit personalization: AI models analyze in-store browsing and purchase behavior to immediately update the customer's digital profile — enabling more relevant email and digital ad personalization following every store visit</a:t>
            </a:r>
            <a:endParaRPr lang="en-US" sz="1300"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name="Slide 89">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APPENDIX | Retail: AI-Powered Loyalty Programs and Retention Marketing</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200" dirty="0">
                <a:solidFill>
                  <a:srgbClr val="E2E8F0"/>
                </a:solidFill>
                <a:latin typeface="Calibri" pitchFamily="34" charset="0"/>
                <a:ea typeface="Calibri" pitchFamily="34" charset="-122"/>
                <a:cs typeface="Calibri" pitchFamily="34" charset="-120"/>
              </a:rPr>
              <a:t>Loyalty programs generate enormous volumes of rich first-party behavioral data — purchase frequency, category affinity, channel preference, seasonal patterns, price sensitivity — that AI can transform into significantly more effective personalization and retention marketing than traditional rule-based loyalty systems.</a:t>
            </a:r>
            <a:endParaRPr lang="en-US" sz="1200" dirty="0"/>
          </a:p>
          <a:p>
            <a:pPr marL="0" indent="0" algn="l">
              <a:buNone/>
            </a:pPr>
            <a:endParaRPr lang="en-US" sz="1200" dirty="0"/>
          </a:p>
          <a:p>
            <a:pPr marL="0" indent="0" algn="l">
              <a:buNone/>
            </a:pPr>
            <a:r>
              <a:rPr lang="en-US" sz="1200" dirty="0">
                <a:solidFill>
                  <a:srgbClr val="E2E8F0"/>
                </a:solidFill>
                <a:latin typeface="Calibri" pitchFamily="34" charset="0"/>
                <a:ea typeface="Calibri" pitchFamily="34" charset="-122"/>
                <a:cs typeface="Calibri" pitchFamily="34" charset="-120"/>
              </a:rPr>
              <a:t>Churn prediction and prevention: AI models analyze loyalty member behavioral patterns to identify early warning signals that a customer is becoming disengaged — declining purchase frequency, reduced basket size, shift to competitive alternatives. When these signals are detected, automated retention workflows can be triggered: personalized win-back offers, exclusive early access to new products, or outreach from a dedicated loyalty concierge.</a:t>
            </a:r>
            <a:endParaRPr lang="en-US" sz="1200" dirty="0"/>
          </a:p>
          <a:p>
            <a:pPr marL="0" indent="0" algn="l">
              <a:buNone/>
            </a:pPr>
            <a:endParaRPr lang="en-US" sz="1200" dirty="0"/>
          </a:p>
          <a:p>
            <a:pPr marL="0" indent="0" algn="l">
              <a:buNone/>
            </a:pPr>
            <a:r>
              <a:rPr lang="en-US" sz="1200" dirty="0">
                <a:solidFill>
                  <a:srgbClr val="E2E8F0"/>
                </a:solidFill>
                <a:latin typeface="Calibri" pitchFamily="34" charset="0"/>
                <a:ea typeface="Calibri" pitchFamily="34" charset="-122"/>
                <a:cs typeface="Calibri" pitchFamily="34" charset="-120"/>
              </a:rPr>
              <a:t>AI-driven loyalty offer optimization: Rather than offering the same earn-and-burn mechanics to all members, AI can optimize the specific offers, rewards, and incentives presented to each member based on what is most likely to drive the desired behavior change. A member at risk of churn due to price sensitivity receives a different intervention than one who has high brand affinity but declining purchase frequency.</a:t>
            </a:r>
            <a:endParaRPr lang="en-US" sz="1200" dirty="0"/>
          </a:p>
          <a:p>
            <a:pPr marL="0" indent="0" algn="l">
              <a:buNone/>
            </a:pPr>
            <a:endParaRPr lang="en-US" sz="1200" dirty="0"/>
          </a:p>
          <a:p>
            <a:pPr marL="0" indent="0" algn="l">
              <a:buNone/>
            </a:pPr>
            <a:r>
              <a:rPr lang="en-US" sz="1200" dirty="0">
                <a:solidFill>
                  <a:srgbClr val="E2E8F0"/>
                </a:solidFill>
                <a:latin typeface="Calibri" pitchFamily="34" charset="0"/>
                <a:ea typeface="Calibri" pitchFamily="34" charset="-122"/>
                <a:cs typeface="Calibri" pitchFamily="34" charset="-120"/>
              </a:rPr>
              <a:t>Retail case benchmark: Starbucks' AI-powered loyalty personalization engine (built on data from 30+ million active loyalty members) generates an estimated 40% of total company revenue through personalized offers and recommendations — more than any other retailer-loyalty AI program currently reported. The lesson: scale of first-party data multiplies the ROI of loyalty AI dramatically.</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What Is Artificial Intelligence?</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Artificial Intelligence (AI) refers to computer systems that perform tasks which, until recently, required human intelligence — such as understanding language, recognizing images, making decisions, and generating creative content. AI is not a single technology; it is a broad umbrella term covering dozens of sub-disciplines.</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For marketers, the most practical definition is this: AI is software that can learn from data, identify patterns, and act on those patterns at a scale and speed no human team could match. It does not "think" in the way humans think — it predicts the most statistically likely output given the information it has been trained on.</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Key takeaway: AI is a powerful amplifier of human capability — not a replacement. Understanding what it actually does (statistical prediction) versus what is mythologized (true consciousness) is essential for responsible adoption.</a:t>
            </a:r>
            <a:endParaRPr lang="en-US" sz="1300"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name="Slide 90">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594360"/>
          </a:xfrm>
          <a:prstGeom prst="rect">
            <a:avLst/>
          </a:prstGeom>
          <a:noFill/>
          <a:ln/>
        </p:spPr>
        <p:txBody>
          <a:bodyPr wrap="square" lIns="0" tIns="0" rIns="0" bIns="0" rtlCol="0" anchor="ctr"/>
          <a:lstStyle/>
          <a:p>
            <a:pPr marL="0" indent="0">
              <a:buNone/>
            </a:pPr>
            <a:r>
              <a:rPr lang="en-US" sz="2000" b="1" dirty="0">
                <a:solidFill>
                  <a:srgbClr val="0D1B40"/>
                </a:solidFill>
                <a:latin typeface="Calibri" pitchFamily="34" charset="0"/>
                <a:ea typeface="Calibri" pitchFamily="34" charset="-122"/>
                <a:cs typeface="Calibri" pitchFamily="34" charset="-120"/>
              </a:rPr>
              <a:t>APPENDIX: Prompting 101 — The Role-Task-Context-Format Framework</a:t>
            </a:r>
            <a:endParaRPr lang="en-US" sz="2000" dirty="0"/>
          </a:p>
        </p:txBody>
      </p:sp>
      <p:sp>
        <p:nvSpPr>
          <p:cNvPr id="4" name="Shape 2"/>
          <p:cNvSpPr/>
          <p:nvPr/>
        </p:nvSpPr>
        <p:spPr>
          <a:xfrm>
            <a:off x="274320" y="1005840"/>
            <a:ext cx="4206240" cy="1691640"/>
          </a:xfrm>
          <a:prstGeom prst="rect">
            <a:avLst/>
          </a:prstGeom>
          <a:solidFill>
            <a:srgbClr val="FFFFFF"/>
          </a:solidFill>
          <a:ln w="12700">
            <a:solidFill>
              <a:srgbClr val="E2E8F0"/>
            </a:solidFill>
            <a:prstDash val="solid"/>
          </a:ln>
        </p:spPr>
      </p:sp>
      <p:sp>
        <p:nvSpPr>
          <p:cNvPr id="5" name="Shape 3"/>
          <p:cNvSpPr/>
          <p:nvPr/>
        </p:nvSpPr>
        <p:spPr>
          <a:xfrm>
            <a:off x="274320" y="1005840"/>
            <a:ext cx="54864" cy="1691640"/>
          </a:xfrm>
          <a:prstGeom prst="rect">
            <a:avLst/>
          </a:prstGeom>
          <a:solidFill>
            <a:srgbClr val="0D9488"/>
          </a:solidFill>
          <a:ln w="12700">
            <a:solidFill>
              <a:srgbClr val="0D9488"/>
            </a:solidFill>
            <a:prstDash val="solid"/>
          </a:ln>
        </p:spPr>
      </p:sp>
      <p:sp>
        <p:nvSpPr>
          <p:cNvPr id="6" name="Text 4"/>
          <p:cNvSpPr/>
          <p:nvPr/>
        </p:nvSpPr>
        <p:spPr>
          <a:xfrm>
            <a:off x="457200" y="1097280"/>
            <a:ext cx="3840480" cy="347472"/>
          </a:xfrm>
          <a:prstGeom prst="rect">
            <a:avLst/>
          </a:prstGeom>
          <a:noFill/>
          <a:ln/>
        </p:spPr>
        <p:txBody>
          <a:bodyPr wrap="square" lIns="0" tIns="0" rIns="0" bIns="0" rtlCol="0" anchor="ctr"/>
          <a:lstStyle/>
          <a:p>
            <a:pPr marL="0" indent="0">
              <a:buNone/>
            </a:pPr>
            <a:r>
              <a:rPr lang="en-US" sz="1500" b="1" kern="0" spc="200" dirty="0">
                <a:solidFill>
                  <a:srgbClr val="0D9488"/>
                </a:solidFill>
                <a:latin typeface="Calibri" pitchFamily="34" charset="0"/>
                <a:ea typeface="Calibri" pitchFamily="34" charset="-122"/>
                <a:cs typeface="Calibri" pitchFamily="34" charset="-120"/>
              </a:rPr>
              <a:t>ROLE</a:t>
            </a:r>
            <a:endParaRPr lang="en-US" sz="1500" dirty="0"/>
          </a:p>
        </p:txBody>
      </p:sp>
      <p:sp>
        <p:nvSpPr>
          <p:cNvPr id="7" name="Text 5"/>
          <p:cNvSpPr/>
          <p:nvPr/>
        </p:nvSpPr>
        <p:spPr>
          <a:xfrm>
            <a:off x="457200" y="1481328"/>
            <a:ext cx="3840480" cy="4114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Assign a specific expert persona to the AI. The more detailed the role, the more expert the output.</a:t>
            </a:r>
            <a:endParaRPr lang="en-US" sz="1100" dirty="0"/>
          </a:p>
        </p:txBody>
      </p:sp>
      <p:sp>
        <p:nvSpPr>
          <p:cNvPr id="8" name="Text 6"/>
          <p:cNvSpPr/>
          <p:nvPr/>
        </p:nvSpPr>
        <p:spPr>
          <a:xfrm>
            <a:off x="457200" y="1938528"/>
            <a:ext cx="3840480" cy="640080"/>
          </a:xfrm>
          <a:prstGeom prst="rect">
            <a:avLst/>
          </a:prstGeom>
          <a:noFill/>
          <a:ln/>
        </p:spPr>
        <p:txBody>
          <a:bodyPr wrap="square" lIns="0" tIns="0" rIns="0" bIns="0"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"Act as a senior B2B content strategist specializing in SaaS marketing with 15 years of experience..."</a:t>
            </a:r>
            <a:endParaRPr lang="en-US" sz="1000" dirty="0"/>
          </a:p>
        </p:txBody>
      </p:sp>
      <p:sp>
        <p:nvSpPr>
          <p:cNvPr id="9" name="Shape 7"/>
          <p:cNvSpPr/>
          <p:nvPr/>
        </p:nvSpPr>
        <p:spPr>
          <a:xfrm>
            <a:off x="4663440" y="1005840"/>
            <a:ext cx="4206240" cy="1691640"/>
          </a:xfrm>
          <a:prstGeom prst="rect">
            <a:avLst/>
          </a:prstGeom>
          <a:solidFill>
            <a:srgbClr val="FFFFFF"/>
          </a:solidFill>
          <a:ln w="12700">
            <a:solidFill>
              <a:srgbClr val="E2E8F0"/>
            </a:solidFill>
            <a:prstDash val="solid"/>
          </a:ln>
        </p:spPr>
      </p:sp>
      <p:sp>
        <p:nvSpPr>
          <p:cNvPr id="10" name="Shape 8"/>
          <p:cNvSpPr/>
          <p:nvPr/>
        </p:nvSpPr>
        <p:spPr>
          <a:xfrm>
            <a:off x="4663440" y="1005840"/>
            <a:ext cx="54864" cy="1691640"/>
          </a:xfrm>
          <a:prstGeom prst="rect">
            <a:avLst/>
          </a:prstGeom>
          <a:solidFill>
            <a:srgbClr val="1A3A8F"/>
          </a:solidFill>
          <a:ln w="12700">
            <a:solidFill>
              <a:srgbClr val="1A3A8F"/>
            </a:solidFill>
            <a:prstDash val="solid"/>
          </a:ln>
        </p:spPr>
      </p:sp>
      <p:sp>
        <p:nvSpPr>
          <p:cNvPr id="11" name="Text 9"/>
          <p:cNvSpPr/>
          <p:nvPr/>
        </p:nvSpPr>
        <p:spPr>
          <a:xfrm>
            <a:off x="4846320" y="1097280"/>
            <a:ext cx="3840480" cy="347472"/>
          </a:xfrm>
          <a:prstGeom prst="rect">
            <a:avLst/>
          </a:prstGeom>
          <a:noFill/>
          <a:ln/>
        </p:spPr>
        <p:txBody>
          <a:bodyPr wrap="square" lIns="0" tIns="0" rIns="0" bIns="0" rtlCol="0" anchor="ctr"/>
          <a:lstStyle/>
          <a:p>
            <a:pPr marL="0" indent="0">
              <a:buNone/>
            </a:pPr>
            <a:r>
              <a:rPr lang="en-US" sz="1500" b="1" kern="0" spc="200" dirty="0">
                <a:solidFill>
                  <a:srgbClr val="1A3A8F"/>
                </a:solidFill>
                <a:latin typeface="Calibri" pitchFamily="34" charset="0"/>
                <a:ea typeface="Calibri" pitchFamily="34" charset="-122"/>
                <a:cs typeface="Calibri" pitchFamily="34" charset="-120"/>
              </a:rPr>
              <a:t>TASK</a:t>
            </a:r>
            <a:endParaRPr lang="en-US" sz="1500" dirty="0"/>
          </a:p>
        </p:txBody>
      </p:sp>
      <p:sp>
        <p:nvSpPr>
          <p:cNvPr id="12" name="Text 10"/>
          <p:cNvSpPr/>
          <p:nvPr/>
        </p:nvSpPr>
        <p:spPr>
          <a:xfrm>
            <a:off x="4846320" y="1481328"/>
            <a:ext cx="3840480" cy="4114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Specify exactly what you want produced. Include format, length, and platform context.</a:t>
            </a:r>
            <a:endParaRPr lang="en-US" sz="1100" dirty="0"/>
          </a:p>
        </p:txBody>
      </p:sp>
      <p:sp>
        <p:nvSpPr>
          <p:cNvPr id="13" name="Text 11"/>
          <p:cNvSpPr/>
          <p:nvPr/>
        </p:nvSpPr>
        <p:spPr>
          <a:xfrm>
            <a:off x="4846320" y="1938528"/>
            <a:ext cx="3840480" cy="640080"/>
          </a:xfrm>
          <a:prstGeom prst="rect">
            <a:avLst/>
          </a:prstGeom>
          <a:noFill/>
          <a:ln/>
        </p:spPr>
        <p:txBody>
          <a:bodyPr wrap="square" lIns="0" tIns="0" rIns="0" bIns="0"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"Write a 600-word LinkedIn article introduction that will position our brand as a thought leader in AI-driven marketing automation."</a:t>
            </a:r>
            <a:endParaRPr lang="en-US" sz="1000" dirty="0"/>
          </a:p>
        </p:txBody>
      </p:sp>
      <p:sp>
        <p:nvSpPr>
          <p:cNvPr id="14" name="Shape 12"/>
          <p:cNvSpPr/>
          <p:nvPr/>
        </p:nvSpPr>
        <p:spPr>
          <a:xfrm>
            <a:off x="274320" y="2926080"/>
            <a:ext cx="4206240" cy="1691640"/>
          </a:xfrm>
          <a:prstGeom prst="rect">
            <a:avLst/>
          </a:prstGeom>
          <a:solidFill>
            <a:srgbClr val="FFFFFF"/>
          </a:solidFill>
          <a:ln w="12700">
            <a:solidFill>
              <a:srgbClr val="E2E8F0"/>
            </a:solidFill>
            <a:prstDash val="solid"/>
          </a:ln>
        </p:spPr>
      </p:sp>
      <p:sp>
        <p:nvSpPr>
          <p:cNvPr id="15" name="Shape 13"/>
          <p:cNvSpPr/>
          <p:nvPr/>
        </p:nvSpPr>
        <p:spPr>
          <a:xfrm>
            <a:off x="274320" y="2926080"/>
            <a:ext cx="54864" cy="1691640"/>
          </a:xfrm>
          <a:prstGeom prst="rect">
            <a:avLst/>
          </a:prstGeom>
          <a:solidFill>
            <a:srgbClr val="F59E0B"/>
          </a:solidFill>
          <a:ln w="12700">
            <a:solidFill>
              <a:srgbClr val="F59E0B"/>
            </a:solidFill>
            <a:prstDash val="solid"/>
          </a:ln>
        </p:spPr>
      </p:sp>
      <p:sp>
        <p:nvSpPr>
          <p:cNvPr id="16" name="Text 14"/>
          <p:cNvSpPr/>
          <p:nvPr/>
        </p:nvSpPr>
        <p:spPr>
          <a:xfrm>
            <a:off x="457200" y="3017520"/>
            <a:ext cx="3840480" cy="347472"/>
          </a:xfrm>
          <a:prstGeom prst="rect">
            <a:avLst/>
          </a:prstGeom>
          <a:noFill/>
          <a:ln/>
        </p:spPr>
        <p:txBody>
          <a:bodyPr wrap="square" lIns="0" tIns="0" rIns="0" bIns="0" rtlCol="0" anchor="ctr"/>
          <a:lstStyle/>
          <a:p>
            <a:pPr marL="0" indent="0">
              <a:buNone/>
            </a:pPr>
            <a:r>
              <a:rPr lang="en-US" sz="1500" b="1" kern="0" spc="200" dirty="0">
                <a:solidFill>
                  <a:srgbClr val="F59E0B"/>
                </a:solidFill>
                <a:latin typeface="Calibri" pitchFamily="34" charset="0"/>
                <a:ea typeface="Calibri" pitchFamily="34" charset="-122"/>
                <a:cs typeface="Calibri" pitchFamily="34" charset="-120"/>
              </a:rPr>
              <a:t>CONTEXT</a:t>
            </a:r>
            <a:endParaRPr lang="en-US" sz="1500" dirty="0"/>
          </a:p>
        </p:txBody>
      </p:sp>
      <p:sp>
        <p:nvSpPr>
          <p:cNvPr id="17" name="Text 15"/>
          <p:cNvSpPr/>
          <p:nvPr/>
        </p:nvSpPr>
        <p:spPr>
          <a:xfrm>
            <a:off x="457200" y="3401568"/>
            <a:ext cx="3840480" cy="4114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Provide audience profile, brand voice, competitive context, and any constraints.</a:t>
            </a:r>
            <a:endParaRPr lang="en-US" sz="1100" dirty="0"/>
          </a:p>
        </p:txBody>
      </p:sp>
      <p:sp>
        <p:nvSpPr>
          <p:cNvPr id="18" name="Text 16"/>
          <p:cNvSpPr/>
          <p:nvPr/>
        </p:nvSpPr>
        <p:spPr>
          <a:xfrm>
            <a:off x="457200" y="3858768"/>
            <a:ext cx="3840480" cy="640080"/>
          </a:xfrm>
          <a:prstGeom prst="rect">
            <a:avLst/>
          </a:prstGeom>
          <a:noFill/>
          <a:ln/>
        </p:spPr>
        <p:txBody>
          <a:bodyPr wrap="square" lIns="0" tIns="0" rIns="0" bIns="0"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"Our audience is VP-level marketing decision-makers at enterprise companies (5,000+ employees). They are skeptical of AI hype and value data-backed insights."</a:t>
            </a:r>
            <a:endParaRPr lang="en-US" sz="1000" dirty="0"/>
          </a:p>
        </p:txBody>
      </p:sp>
      <p:sp>
        <p:nvSpPr>
          <p:cNvPr id="19" name="Shape 17"/>
          <p:cNvSpPr/>
          <p:nvPr/>
        </p:nvSpPr>
        <p:spPr>
          <a:xfrm>
            <a:off x="4663440" y="2926080"/>
            <a:ext cx="4206240" cy="1691640"/>
          </a:xfrm>
          <a:prstGeom prst="rect">
            <a:avLst/>
          </a:prstGeom>
          <a:solidFill>
            <a:srgbClr val="FFFFFF"/>
          </a:solidFill>
          <a:ln w="12700">
            <a:solidFill>
              <a:srgbClr val="E2E8F0"/>
            </a:solidFill>
            <a:prstDash val="solid"/>
          </a:ln>
        </p:spPr>
      </p:sp>
      <p:sp>
        <p:nvSpPr>
          <p:cNvPr id="20" name="Shape 18"/>
          <p:cNvSpPr/>
          <p:nvPr/>
        </p:nvSpPr>
        <p:spPr>
          <a:xfrm>
            <a:off x="4663440" y="2926080"/>
            <a:ext cx="54864" cy="1691640"/>
          </a:xfrm>
          <a:prstGeom prst="rect">
            <a:avLst/>
          </a:prstGeom>
          <a:solidFill>
            <a:srgbClr val="F43F5E"/>
          </a:solidFill>
          <a:ln w="12700">
            <a:solidFill>
              <a:srgbClr val="F43F5E"/>
            </a:solidFill>
            <a:prstDash val="solid"/>
          </a:ln>
        </p:spPr>
      </p:sp>
      <p:sp>
        <p:nvSpPr>
          <p:cNvPr id="21" name="Text 19"/>
          <p:cNvSpPr/>
          <p:nvPr/>
        </p:nvSpPr>
        <p:spPr>
          <a:xfrm>
            <a:off x="4846320" y="3017520"/>
            <a:ext cx="3840480" cy="347472"/>
          </a:xfrm>
          <a:prstGeom prst="rect">
            <a:avLst/>
          </a:prstGeom>
          <a:noFill/>
          <a:ln/>
        </p:spPr>
        <p:txBody>
          <a:bodyPr wrap="square" lIns="0" tIns="0" rIns="0" bIns="0" rtlCol="0" anchor="ctr"/>
          <a:lstStyle/>
          <a:p>
            <a:pPr marL="0" indent="0">
              <a:buNone/>
            </a:pPr>
            <a:r>
              <a:rPr lang="en-US" sz="1500" b="1" kern="0" spc="200" dirty="0">
                <a:solidFill>
                  <a:srgbClr val="F43F5E"/>
                </a:solidFill>
                <a:latin typeface="Calibri" pitchFamily="34" charset="0"/>
                <a:ea typeface="Calibri" pitchFamily="34" charset="-122"/>
                <a:cs typeface="Calibri" pitchFamily="34" charset="-120"/>
              </a:rPr>
              <a:t>FORMAT</a:t>
            </a:r>
            <a:endParaRPr lang="en-US" sz="1500" dirty="0"/>
          </a:p>
        </p:txBody>
      </p:sp>
      <p:sp>
        <p:nvSpPr>
          <p:cNvPr id="22" name="Text 20"/>
          <p:cNvSpPr/>
          <p:nvPr/>
        </p:nvSpPr>
        <p:spPr>
          <a:xfrm>
            <a:off x="4846320" y="3401568"/>
            <a:ext cx="3840480" cy="4114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Define the exact output structure, length, style constraints, and any words to avoid.</a:t>
            </a:r>
            <a:endParaRPr lang="en-US" sz="1100" dirty="0"/>
          </a:p>
        </p:txBody>
      </p:sp>
      <p:sp>
        <p:nvSpPr>
          <p:cNvPr id="23" name="Text 21"/>
          <p:cNvSpPr/>
          <p:nvPr/>
        </p:nvSpPr>
        <p:spPr>
          <a:xfrm>
            <a:off x="4846320" y="3858768"/>
            <a:ext cx="3840480" cy="640080"/>
          </a:xfrm>
          <a:prstGeom prst="rect">
            <a:avLst/>
          </a:prstGeom>
          <a:noFill/>
          <a:ln/>
        </p:spPr>
        <p:txBody>
          <a:bodyPr wrap="square" lIns="0" tIns="0" rIns="0" bIns="0"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"Output as three intro hook options. Each 3-4 sentences. Start with a bold claim or surprising statistic. Do not use the words 'innovative' or 'leverage'."</a:t>
            </a:r>
            <a:endParaRPr lang="en-US" sz="1000"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name="Slide 91">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365760" y="164592"/>
            <a:ext cx="8412480" cy="54864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APPENDIX: AI Tool Directory for Marketers</a:t>
            </a:r>
            <a:endParaRPr lang="en-US" sz="2400" dirty="0"/>
          </a:p>
        </p:txBody>
      </p:sp>
      <p:graphicFrame>
        <p:nvGraphicFramePr>
          <p:cNvPr id="92" name="Table 0"/>
          <p:cNvGraphicFramePr>
            <a:graphicFrameLocks noGrp="1"/>
          </p:cNvGraphicFramePr>
          <p:nvPr>
            <p:extLst>
              <p:ext uri="{D42A27DB-BD31-4B8C-83A1-F6EECF244321}">
                <p14:modId xmlns:p14="http://schemas.microsoft.com/office/powerpoint/2010/main" val="1579011935"/>
              </p:ext>
            </p:extLst>
          </p:nvPr>
        </p:nvGraphicFramePr>
        <p:xfrm>
          <a:off x="274320" y="868680"/>
          <a:ext cx="8595360" cy="4145280"/>
        </p:xfrm>
        <a:graphic>
          <a:graphicData uri="http://schemas.openxmlformats.org/drawingml/2006/table">
            <a:tbl>
              <a:tblPr/>
              <a:tblGrid>
                <a:gridCol w="2011680">
                  <a:extLst>
                    <a:ext uri="{9D8B030D-6E8A-4147-A177-3AD203B41FA5}">
                      <a16:colId xmlns:a16="http://schemas.microsoft.com/office/drawing/2014/main" val="20000"/>
                    </a:ext>
                  </a:extLst>
                </a:gridCol>
                <a:gridCol w="2560320">
                  <a:extLst>
                    <a:ext uri="{9D8B030D-6E8A-4147-A177-3AD203B41FA5}">
                      <a16:colId xmlns:a16="http://schemas.microsoft.com/office/drawing/2014/main" val="20001"/>
                    </a:ext>
                  </a:extLst>
                </a:gridCol>
                <a:gridCol w="4023360">
                  <a:extLst>
                    <a:ext uri="{9D8B030D-6E8A-4147-A177-3AD203B41FA5}">
                      <a16:colId xmlns:a16="http://schemas.microsoft.com/office/drawing/2014/main" val="20002"/>
                    </a:ext>
                  </a:extLst>
                </a:gridCol>
              </a:tblGrid>
              <a:tr h="251460">
                <a:tc>
                  <a:txBody>
                    <a:bodyPr/>
                    <a:lstStyle/>
                    <a:p>
                      <a:pPr marL="0" indent="0">
                        <a:buNone/>
                      </a:pPr>
                      <a:r>
                        <a:rPr lang="en-US" sz="1100" b="1" dirty="0">
                          <a:solidFill>
                            <a:srgbClr val="FFFFFF"/>
                          </a:solidFill>
                        </a:rPr>
                        <a:t>Tool</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solidFill>
                      <a:srgbClr val="1A3A8F"/>
                    </a:solidFill>
                  </a:tcPr>
                </a:tc>
                <a:tc>
                  <a:txBody>
                    <a:bodyPr/>
                    <a:lstStyle/>
                    <a:p>
                      <a:pPr marL="0" indent="0">
                        <a:buNone/>
                      </a:pPr>
                      <a:r>
                        <a:rPr lang="en-US" sz="1100" b="1" dirty="0">
                          <a:solidFill>
                            <a:srgbClr val="FFFFFF"/>
                          </a:solidFill>
                        </a:rPr>
                        <a:t>URL</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solidFill>
                      <a:srgbClr val="1A3A8F"/>
                    </a:solidFill>
                  </a:tcPr>
                </a:tc>
                <a:tc>
                  <a:txBody>
                    <a:bodyPr/>
                    <a:lstStyle/>
                    <a:p>
                      <a:pPr marL="0" indent="0">
                        <a:buNone/>
                      </a:pPr>
                      <a:r>
                        <a:rPr lang="en-US" sz="1100" b="1" dirty="0">
                          <a:solidFill>
                            <a:srgbClr val="FFFFFF"/>
                          </a:solidFill>
                        </a:rPr>
                        <a:t>Best For</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solidFill>
                      <a:srgbClr val="1A3A8F"/>
                    </a:solidFill>
                  </a:tcPr>
                </a:tc>
                <a:extLst>
                  <a:ext uri="{0D108BD9-81ED-4DB2-BD59-A6C34878D82A}">
                    <a16:rowId xmlns:a16="http://schemas.microsoft.com/office/drawing/2014/main" val="10000"/>
                  </a:ext>
                </a:extLst>
              </a:tr>
              <a:tr h="251460">
                <a:tc>
                  <a:txBody>
                    <a:bodyPr/>
                    <a:lstStyle/>
                    <a:p>
                      <a:pPr marL="0" indent="0">
                        <a:buNone/>
                      </a:pPr>
                      <a:r>
                        <a:rPr lang="en-US" sz="1100" dirty="0">
                          <a:solidFill>
                            <a:srgbClr val="E2E8F0"/>
                          </a:solidFill>
                        </a:rPr>
                        <a:t>ChatGPT</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chat.openai.com</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General AI assistant, copy, strategy</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1"/>
                  </a:ext>
                </a:extLst>
              </a:tr>
              <a:tr h="251460">
                <a:tc>
                  <a:txBody>
                    <a:bodyPr/>
                    <a:lstStyle/>
                    <a:p>
                      <a:pPr marL="0" indent="0">
                        <a:buNone/>
                      </a:pPr>
                      <a:r>
                        <a:rPr lang="en-US" sz="1100" dirty="0">
                          <a:solidFill>
                            <a:srgbClr val="E2E8F0"/>
                          </a:solidFill>
                        </a:rPr>
                        <a:t>Claude</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claude.ai</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Long-form writing, document analysis</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2"/>
                  </a:ext>
                </a:extLst>
              </a:tr>
              <a:tr h="251460">
                <a:tc>
                  <a:txBody>
                    <a:bodyPr/>
                    <a:lstStyle/>
                    <a:p>
                      <a:pPr marL="0" indent="0">
                        <a:buNone/>
                      </a:pPr>
                      <a:r>
                        <a:rPr lang="en-US" sz="1100" dirty="0">
                          <a:solidFill>
                            <a:srgbClr val="E2E8F0"/>
                          </a:solidFill>
                        </a:rPr>
                        <a:t>Gemini</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gemini.google.com</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Google Workspace integration, search</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3"/>
                  </a:ext>
                </a:extLst>
              </a:tr>
              <a:tr h="251460">
                <a:tc>
                  <a:txBody>
                    <a:bodyPr/>
                    <a:lstStyle/>
                    <a:p>
                      <a:pPr marL="0" indent="0">
                        <a:buNone/>
                      </a:pPr>
                      <a:r>
                        <a:rPr lang="en-US" sz="1100" dirty="0">
                          <a:solidFill>
                            <a:srgbClr val="E2E8F0"/>
                          </a:solidFill>
                        </a:rPr>
                        <a:t>Midjourney</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midjourney.com</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Stylized image generation</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4"/>
                  </a:ext>
                </a:extLst>
              </a:tr>
              <a:tr h="251460">
                <a:tc>
                  <a:txBody>
                    <a:bodyPr/>
                    <a:lstStyle/>
                    <a:p>
                      <a:pPr marL="0" indent="0">
                        <a:buNone/>
                      </a:pPr>
                      <a:r>
                        <a:rPr lang="en-US" sz="1100" dirty="0">
                          <a:solidFill>
                            <a:srgbClr val="E2E8F0"/>
                          </a:solidFill>
                        </a:rPr>
                        <a:t>DALL-E 3</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openai.com</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Image generation (in ChatGPT)</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5"/>
                  </a:ext>
                </a:extLst>
              </a:tr>
              <a:tr h="251460">
                <a:tc>
                  <a:txBody>
                    <a:bodyPr/>
                    <a:lstStyle/>
                    <a:p>
                      <a:pPr marL="0" indent="0">
                        <a:buNone/>
                      </a:pPr>
                      <a:r>
                        <a:rPr lang="en-US" sz="1100" dirty="0">
                          <a:solidFill>
                            <a:srgbClr val="E2E8F0"/>
                          </a:solidFill>
                        </a:rPr>
                        <a:t>Adobe Firefly</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adobe.com/firefly</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Commercially safe image generation</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6"/>
                  </a:ext>
                </a:extLst>
              </a:tr>
              <a:tr h="251460">
                <a:tc>
                  <a:txBody>
                    <a:bodyPr/>
                    <a:lstStyle/>
                    <a:p>
                      <a:pPr marL="0" indent="0">
                        <a:buNone/>
                      </a:pPr>
                      <a:r>
                        <a:rPr lang="en-US" sz="1100" dirty="0">
                          <a:solidFill>
                            <a:srgbClr val="E2E8F0"/>
                          </a:solidFill>
                        </a:rPr>
                        <a:t>Jasper</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jasper.ai</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Brand-voice AI copywriting</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7"/>
                  </a:ext>
                </a:extLst>
              </a:tr>
              <a:tr h="251460">
                <a:tc>
                  <a:txBody>
                    <a:bodyPr/>
                    <a:lstStyle/>
                    <a:p>
                      <a:pPr marL="0" indent="0">
                        <a:buNone/>
                      </a:pPr>
                      <a:r>
                        <a:rPr lang="en-US" sz="1100" dirty="0">
                          <a:solidFill>
                            <a:srgbClr val="E2E8F0"/>
                          </a:solidFill>
                        </a:rPr>
                        <a:t>HeyGen</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heygen.com</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AI spokesperson video generation</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8"/>
                  </a:ext>
                </a:extLst>
              </a:tr>
              <a:tr h="251460">
                <a:tc>
                  <a:txBody>
                    <a:bodyPr/>
                    <a:lstStyle/>
                    <a:p>
                      <a:pPr marL="0" indent="0">
                        <a:buNone/>
                      </a:pPr>
                      <a:r>
                        <a:rPr lang="en-US" sz="1100" dirty="0">
                          <a:solidFill>
                            <a:srgbClr val="E2E8F0"/>
                          </a:solidFill>
                        </a:rPr>
                        <a:t>ElevenLabs</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elevenlabs.io</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AI voice synthesis and audio</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9"/>
                  </a:ext>
                </a:extLst>
              </a:tr>
              <a:tr h="251460">
                <a:tc>
                  <a:txBody>
                    <a:bodyPr/>
                    <a:lstStyle/>
                    <a:p>
                      <a:pPr marL="0" indent="0">
                        <a:buNone/>
                      </a:pPr>
                      <a:r>
                        <a:rPr lang="en-US" sz="1100" dirty="0">
                          <a:solidFill>
                            <a:srgbClr val="E2E8F0"/>
                          </a:solidFill>
                        </a:rPr>
                        <a:t>Runway ML</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runwayml.com</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AI video editing and generation</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0"/>
                  </a:ext>
                </a:extLst>
              </a:tr>
              <a:tr h="251460">
                <a:tc>
                  <a:txBody>
                    <a:bodyPr/>
                    <a:lstStyle/>
                    <a:p>
                      <a:pPr marL="0" indent="0">
                        <a:buNone/>
                      </a:pPr>
                      <a:r>
                        <a:rPr lang="en-US" sz="1100" dirty="0">
                          <a:solidFill>
                            <a:srgbClr val="E2E8F0"/>
                          </a:solidFill>
                        </a:rPr>
                        <a:t>Perplexity</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perplexity.ai</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AI-powered research assistant</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1"/>
                  </a:ext>
                </a:extLst>
              </a:tr>
              <a:tr h="251460">
                <a:tc>
                  <a:txBody>
                    <a:bodyPr/>
                    <a:lstStyle/>
                    <a:p>
                      <a:pPr marL="0" indent="0">
                        <a:buNone/>
                      </a:pPr>
                      <a:r>
                        <a:rPr lang="en-US" sz="1100" dirty="0">
                          <a:solidFill>
                            <a:srgbClr val="E2E8F0"/>
                          </a:solidFill>
                        </a:rPr>
                        <a:t>Brandwatch</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brandwatch.com</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AI social listening and intelligence</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2"/>
                  </a:ext>
                </a:extLst>
              </a:tr>
              <a:tr h="251460">
                <a:tc>
                  <a:txBody>
                    <a:bodyPr/>
                    <a:lstStyle/>
                    <a:p>
                      <a:pPr marL="0" indent="0">
                        <a:buNone/>
                      </a:pPr>
                      <a:r>
                        <a:rPr lang="en-US" sz="1100" dirty="0">
                          <a:solidFill>
                            <a:srgbClr val="E2E8F0"/>
                          </a:solidFill>
                        </a:rPr>
                        <a:t>Optimizely</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optimizely.com</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AI-powered A/B and multivariate testing</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3"/>
                  </a:ext>
                </a:extLst>
              </a:tr>
              <a:tr h="251460">
                <a:tc>
                  <a:txBody>
                    <a:bodyPr/>
                    <a:lstStyle/>
                    <a:p>
                      <a:pPr marL="0" indent="0">
                        <a:buNone/>
                      </a:pPr>
                      <a:r>
                        <a:rPr lang="en-US" sz="1100" dirty="0">
                          <a:solidFill>
                            <a:srgbClr val="E2E8F0"/>
                          </a:solidFill>
                        </a:rPr>
                        <a:t>Salesforce Einstein</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salesforce.com</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CRM AI: lead scoring, predictions</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4"/>
                  </a:ext>
                </a:extLst>
              </a:tr>
              <a:tr h="251460">
                <a:tc>
                  <a:txBody>
                    <a:bodyPr/>
                    <a:lstStyle/>
                    <a:p>
                      <a:pPr marL="0" indent="0">
                        <a:buNone/>
                      </a:pPr>
                      <a:r>
                        <a:rPr lang="en-US" sz="1100" dirty="0">
                          <a:solidFill>
                            <a:srgbClr val="E2E8F0"/>
                          </a:solidFill>
                        </a:rPr>
                        <a:t>HubSpot AI</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hubspot.com</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AI for marketing automation and CRM</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5"/>
                  </a:ext>
                </a:extLst>
              </a:tr>
            </a:tbl>
          </a:graphicData>
        </a:graphic>
      </p:graphicFrame>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name="Slide 92">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685800"/>
          </a:xfrm>
          <a:prstGeom prst="rect">
            <a:avLst/>
          </a:prstGeom>
          <a:noFill/>
          <a:ln/>
        </p:spPr>
        <p:txBody>
          <a:bodyPr wrap="square" lIns="0" tIns="0" rIns="0" bIns="0" rtlCol="0" anchor="ctr"/>
          <a:lstStyle/>
          <a:p>
            <a:pPr marL="0" indent="0">
              <a:buNone/>
            </a:pPr>
            <a:r>
              <a:rPr lang="en-US" sz="2600" b="1" dirty="0">
                <a:solidFill>
                  <a:srgbClr val="0D1B40"/>
                </a:solidFill>
                <a:latin typeface="Calibri" pitchFamily="34" charset="0"/>
                <a:ea typeface="Calibri" pitchFamily="34" charset="-122"/>
                <a:cs typeface="Calibri" pitchFamily="34" charset="-120"/>
              </a:rPr>
              <a:t>APPENDIX: AI Security Checklist — 10 Questions for Your IT Team</a:t>
            </a:r>
            <a:endParaRPr lang="en-US" sz="2600" dirty="0"/>
          </a:p>
        </p:txBody>
      </p:sp>
      <p:sp>
        <p:nvSpPr>
          <p:cNvPr id="4" name="Text 2"/>
          <p:cNvSpPr/>
          <p:nvPr/>
        </p:nvSpPr>
        <p:spPr>
          <a:xfrm>
            <a:off x="457200" y="1005840"/>
            <a:ext cx="8229600" cy="3840480"/>
          </a:xfrm>
          <a:prstGeom prst="rect">
            <a:avLst/>
          </a:prstGeom>
          <a:noFill/>
          <a:ln/>
        </p:spPr>
        <p:txBody>
          <a:bodyPr wrap="square" lIns="0" tIns="0" rIns="0" bIns="0" rtlCol="0" anchor="t"/>
          <a:lstStyle/>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1. Does the AI vendor have a data processing agreement (DPA) compliant with GDPR and CCPA that explicitly states our data is not used for model training?</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2. Is our customer PII ever transmitted to an external AI service? If so, under what legal basis, and is there a consent mechanism in place?</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3. Does the AI tool have SOC 2 Type II certification? If not, what security audit documentation is available?</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4. Are there role-based access controls that prevent unauthorized employees from accessing AI tools or the data they process?</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5. Do we have prompt injection protections in place for any AI-powered customer-facing applications (chatbots, search, recommendation engines)?</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6. Is there an incident response plan that covers AI-specific breach scenarios (data leakage via AI, model adversarial attack, chatbot abuse)?</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7. Do our AI vendor contracts include a breach notification clause aligned with our regulatory obligations (72-hour GDPR notification requirement)?</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8. Have we audited which employees are using unsanctioned AI tools (shadow AI) and do we have a clear acceptable use policy?</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9. How are AI tool outputs logged and audited — can we reconstruct what was generated, by whom, and when?</a:t>
            </a:r>
            <a:endParaRPr lang="en-US" sz="1400" dirty="0"/>
          </a:p>
          <a:p>
            <a:pPr marL="342900" indent="-342900">
              <a:lnSpc>
                <a:spcPct val="130000"/>
              </a:lnSpc>
              <a:buSzPct val="100000"/>
              <a:buChar char="•"/>
            </a:pPr>
            <a:r>
              <a:rPr lang="en-US" sz="1400" dirty="0">
                <a:solidFill>
                  <a:srgbClr val="1E293B"/>
                </a:solidFill>
                <a:latin typeface="Calibri" pitchFamily="34" charset="0"/>
                <a:ea typeface="Calibri" pitchFamily="34" charset="-122"/>
                <a:cs typeface="Calibri" pitchFamily="34" charset="-120"/>
              </a:rPr>
              <a:t>10. Do we have a vulnerability assessment process specifically for AI systems as part of our annual security review?</a:t>
            </a:r>
            <a:endParaRPr lang="en-US" sz="1400"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name="Slide 93">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365760" y="164592"/>
            <a:ext cx="8412480" cy="5486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APPENDIX: Marketing AI Glossary (Terms 1–20)</a:t>
            </a:r>
            <a:endParaRPr lang="en-US" sz="2200" dirty="0"/>
          </a:p>
        </p:txBody>
      </p:sp>
      <p:graphicFrame>
        <p:nvGraphicFramePr>
          <p:cNvPr id="94" name="Table 0"/>
          <p:cNvGraphicFramePr>
            <a:graphicFrameLocks noGrp="1"/>
          </p:cNvGraphicFramePr>
          <p:nvPr>
            <p:extLst>
              <p:ext uri="{D42A27DB-BD31-4B8C-83A1-F6EECF244321}">
                <p14:modId xmlns:p14="http://schemas.microsoft.com/office/powerpoint/2010/main" val="1579011935"/>
              </p:ext>
            </p:extLst>
          </p:nvPr>
        </p:nvGraphicFramePr>
        <p:xfrm>
          <a:off x="274320" y="841248"/>
          <a:ext cx="8595360" cy="5181600"/>
        </p:xfrm>
        <a:graphic>
          <a:graphicData uri="http://schemas.openxmlformats.org/drawingml/2006/table">
            <a:tbl>
              <a:tblPr/>
              <a:tblGrid>
                <a:gridCol w="2560320">
                  <a:extLst>
                    <a:ext uri="{9D8B030D-6E8A-4147-A177-3AD203B41FA5}">
                      <a16:colId xmlns:a16="http://schemas.microsoft.com/office/drawing/2014/main" val="20000"/>
                    </a:ext>
                  </a:extLst>
                </a:gridCol>
                <a:gridCol w="6035040">
                  <a:extLst>
                    <a:ext uri="{9D8B030D-6E8A-4147-A177-3AD203B41FA5}">
                      <a16:colId xmlns:a16="http://schemas.microsoft.com/office/drawing/2014/main" val="20001"/>
                    </a:ext>
                  </a:extLst>
                </a:gridCol>
              </a:tblGrid>
              <a:tr h="205740">
                <a:tc>
                  <a:txBody>
                    <a:bodyPr/>
                    <a:lstStyle/>
                    <a:p>
                      <a:pPr marL="0" indent="0">
                        <a:buNone/>
                      </a:pPr>
                      <a:r>
                        <a:rPr lang="en-US" sz="1100" b="1" dirty="0">
                          <a:solidFill>
                            <a:srgbClr val="0D9488"/>
                          </a:solidFill>
                        </a:rPr>
                        <a:t>AI</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Systems that simulate human intelligence.</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0"/>
                  </a:ext>
                </a:extLst>
              </a:tr>
              <a:tr h="205740">
                <a:tc>
                  <a:txBody>
                    <a:bodyPr/>
                    <a:lstStyle/>
                    <a:p>
                      <a:pPr marL="0" indent="0">
                        <a:buNone/>
                      </a:pPr>
                      <a:r>
                        <a:rPr lang="en-US" sz="1100" b="1" dirty="0">
                          <a:solidFill>
                            <a:srgbClr val="0D9488"/>
                          </a:solidFill>
                        </a:rPr>
                        <a:t>Machine Learning</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Algorithms that improve through experience/data.</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1"/>
                  </a:ext>
                </a:extLst>
              </a:tr>
              <a:tr h="205740">
                <a:tc>
                  <a:txBody>
                    <a:bodyPr/>
                    <a:lstStyle/>
                    <a:p>
                      <a:pPr marL="0" indent="0">
                        <a:buNone/>
                      </a:pPr>
                      <a:r>
                        <a:rPr lang="en-US" sz="1100" b="1" dirty="0">
                          <a:solidFill>
                            <a:srgbClr val="0D9488"/>
                          </a:solidFill>
                        </a:rPr>
                        <a:t>Generative AI</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AI that creates new content (text, images, audio).</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2"/>
                  </a:ext>
                </a:extLst>
              </a:tr>
              <a:tr h="205740">
                <a:tc>
                  <a:txBody>
                    <a:bodyPr/>
                    <a:lstStyle/>
                    <a:p>
                      <a:pPr marL="0" indent="0">
                        <a:buNone/>
                      </a:pPr>
                      <a:r>
                        <a:rPr lang="en-US" sz="1100" b="1" dirty="0">
                          <a:solidFill>
                            <a:srgbClr val="0D9488"/>
                          </a:solidFill>
                        </a:rPr>
                        <a:t>LLM</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Large Language Model — AI trained on massive text data.</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3"/>
                  </a:ext>
                </a:extLst>
              </a:tr>
              <a:tr h="205740">
                <a:tc>
                  <a:txBody>
                    <a:bodyPr/>
                    <a:lstStyle/>
                    <a:p>
                      <a:pPr marL="0" indent="0">
                        <a:buNone/>
                      </a:pPr>
                      <a:r>
                        <a:rPr lang="en-US" sz="1100" b="1" dirty="0">
                          <a:solidFill>
                            <a:srgbClr val="0D9488"/>
                          </a:solidFill>
                        </a:rPr>
                        <a:t>NLP</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AI's ability to understand and generate human language.</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4"/>
                  </a:ext>
                </a:extLst>
              </a:tr>
              <a:tr h="205740">
                <a:tc>
                  <a:txBody>
                    <a:bodyPr/>
                    <a:lstStyle/>
                    <a:p>
                      <a:pPr marL="0" indent="0">
                        <a:buNone/>
                      </a:pPr>
                      <a:r>
                        <a:rPr lang="en-US" sz="1100" b="1" dirty="0">
                          <a:solidFill>
                            <a:srgbClr val="0D9488"/>
                          </a:solidFill>
                        </a:rPr>
                        <a:t>Predictive Analytics</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Using history to forecast future outcomes.</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5"/>
                  </a:ext>
                </a:extLst>
              </a:tr>
              <a:tr h="205740">
                <a:tc>
                  <a:txBody>
                    <a:bodyPr/>
                    <a:lstStyle/>
                    <a:p>
                      <a:pPr marL="0" indent="0">
                        <a:buNone/>
                      </a:pPr>
                      <a:r>
                        <a:rPr lang="en-US" sz="1100" b="1" dirty="0">
                          <a:solidFill>
                            <a:srgbClr val="0D9488"/>
                          </a:solidFill>
                        </a:rPr>
                        <a:t>Algorithm</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 set of rules or instructions for an AI to follow.</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6"/>
                  </a:ext>
                </a:extLst>
              </a:tr>
              <a:tr h="205740">
                <a:tc>
                  <a:txBody>
                    <a:bodyPr/>
                    <a:lstStyle/>
                    <a:p>
                      <a:pPr marL="0" indent="0">
                        <a:buNone/>
                      </a:pPr>
                      <a:r>
                        <a:rPr lang="en-US" sz="1100" b="1" dirty="0">
                          <a:solidFill>
                            <a:srgbClr val="0D9488"/>
                          </a:solidFill>
                        </a:rPr>
                        <a:t>Neural Networks</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Computing systems inspired by the human brain.</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7"/>
                  </a:ext>
                </a:extLst>
              </a:tr>
              <a:tr h="205740">
                <a:tc>
                  <a:txBody>
                    <a:bodyPr/>
                    <a:lstStyle/>
                    <a:p>
                      <a:pPr marL="0" indent="0">
                        <a:buNone/>
                      </a:pPr>
                      <a:r>
                        <a:rPr lang="en-US" sz="1100" b="1" dirty="0">
                          <a:solidFill>
                            <a:srgbClr val="0D9488"/>
                          </a:solidFill>
                        </a:rPr>
                        <a:t>Deep Learning</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Subset of ML using multi-layered neural networks.</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8"/>
                  </a:ext>
                </a:extLst>
              </a:tr>
              <a:tr h="205740">
                <a:tc>
                  <a:txBody>
                    <a:bodyPr/>
                    <a:lstStyle/>
                    <a:p>
                      <a:pPr marL="0" indent="0">
                        <a:buNone/>
                      </a:pPr>
                      <a:r>
                        <a:rPr lang="en-US" sz="1100" b="1" dirty="0">
                          <a:solidFill>
                            <a:srgbClr val="0D9488"/>
                          </a:solidFill>
                        </a:rPr>
                        <a:t>Prompt Engineering</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The art of crafting inputs to get the best output from AI.</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9"/>
                  </a:ext>
                </a:extLst>
              </a:tr>
              <a:tr h="205740">
                <a:tc>
                  <a:txBody>
                    <a:bodyPr/>
                    <a:lstStyle/>
                    <a:p>
                      <a:pPr marL="0" indent="0">
                        <a:buNone/>
                      </a:pPr>
                      <a:r>
                        <a:rPr lang="en-US" sz="1100" b="1" dirty="0">
                          <a:solidFill>
                            <a:srgbClr val="0D9488"/>
                          </a:solidFill>
                        </a:rPr>
                        <a:t>Hyper-Personalization</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Real-time customization of content for individuals.</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0"/>
                  </a:ext>
                </a:extLst>
              </a:tr>
              <a:tr h="205740">
                <a:tc>
                  <a:txBody>
                    <a:bodyPr/>
                    <a:lstStyle/>
                    <a:p>
                      <a:pPr marL="0" indent="0">
                        <a:buNone/>
                      </a:pPr>
                      <a:r>
                        <a:rPr lang="en-US" sz="1100" b="1" dirty="0">
                          <a:solidFill>
                            <a:srgbClr val="0D9488"/>
                          </a:solidFill>
                        </a:rPr>
                        <a:t>Chatbot</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AI designed to simulate human conversation.</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1"/>
                  </a:ext>
                </a:extLst>
              </a:tr>
              <a:tr h="205740">
                <a:tc>
                  <a:txBody>
                    <a:bodyPr/>
                    <a:lstStyle/>
                    <a:p>
                      <a:pPr marL="0" indent="0">
                        <a:buNone/>
                      </a:pPr>
                      <a:r>
                        <a:rPr lang="en-US" sz="1100" b="1" dirty="0">
                          <a:solidFill>
                            <a:srgbClr val="0D9488"/>
                          </a:solidFill>
                        </a:rPr>
                        <a:t>Computer Vision</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AI's ability to interpret images and video.</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2"/>
                  </a:ext>
                </a:extLst>
              </a:tr>
              <a:tr h="205740">
                <a:tc>
                  <a:txBody>
                    <a:bodyPr/>
                    <a:lstStyle/>
                    <a:p>
                      <a:pPr marL="0" indent="0">
                        <a:buNone/>
                      </a:pPr>
                      <a:r>
                        <a:rPr lang="en-US" sz="1100" b="1" dirty="0">
                          <a:solidFill>
                            <a:srgbClr val="0D9488"/>
                          </a:solidFill>
                        </a:rPr>
                        <a:t>Data Mining</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Discovering hidden patterns in large datasets.</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3"/>
                  </a:ext>
                </a:extLst>
              </a:tr>
              <a:tr h="205740">
                <a:tc>
                  <a:txBody>
                    <a:bodyPr/>
                    <a:lstStyle/>
                    <a:p>
                      <a:pPr marL="0" indent="0">
                        <a:buNone/>
                      </a:pPr>
                      <a:r>
                        <a:rPr lang="en-US" sz="1100" b="1" dirty="0">
                          <a:solidFill>
                            <a:srgbClr val="0D9488"/>
                          </a:solidFill>
                        </a:rPr>
                        <a:t>Sentiment Analysis</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Using AI to determine emotional tone of text.</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4"/>
                  </a:ext>
                </a:extLst>
              </a:tr>
              <a:tr h="205740">
                <a:tc>
                  <a:txBody>
                    <a:bodyPr/>
                    <a:lstStyle/>
                    <a:p>
                      <a:pPr marL="0" indent="0">
                        <a:buNone/>
                      </a:pPr>
                      <a:r>
                        <a:rPr lang="en-US" sz="1100" b="1" dirty="0">
                          <a:solidFill>
                            <a:srgbClr val="0D9488"/>
                          </a:solidFill>
                        </a:rPr>
                        <a:t>Churn Prediction</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AI identifying customers likely to leave.</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5"/>
                  </a:ext>
                </a:extLst>
              </a:tr>
              <a:tr h="205740">
                <a:tc>
                  <a:txBody>
                    <a:bodyPr/>
                    <a:lstStyle/>
                    <a:p>
                      <a:pPr marL="0" indent="0">
                        <a:buNone/>
                      </a:pPr>
                      <a:r>
                        <a:rPr lang="en-US" sz="1100" b="1" dirty="0">
                          <a:solidFill>
                            <a:srgbClr val="0D9488"/>
                          </a:solidFill>
                        </a:rPr>
                        <a:t>Dynamic Pricing</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AI-driven price adjustments based on behavior.</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6"/>
                  </a:ext>
                </a:extLst>
              </a:tr>
              <a:tr h="205740">
                <a:tc>
                  <a:txBody>
                    <a:bodyPr/>
                    <a:lstStyle/>
                    <a:p>
                      <a:pPr marL="0" indent="0">
                        <a:buNone/>
                      </a:pPr>
                      <a:r>
                        <a:rPr lang="en-US" sz="1100" b="1" dirty="0">
                          <a:solidFill>
                            <a:srgbClr val="0D9488"/>
                          </a:solidFill>
                        </a:rPr>
                        <a:t>A/B Testing (AI)</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Automated testing of variations to find the winner.</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7"/>
                  </a:ext>
                </a:extLst>
              </a:tr>
              <a:tr h="205740">
                <a:tc>
                  <a:txBody>
                    <a:bodyPr/>
                    <a:lstStyle/>
                    <a:p>
                      <a:pPr marL="0" indent="0">
                        <a:buNone/>
                      </a:pPr>
                      <a:r>
                        <a:rPr lang="en-US" sz="1100" b="1" dirty="0">
                          <a:solidFill>
                            <a:srgbClr val="0D9488"/>
                          </a:solidFill>
                        </a:rPr>
                        <a:t>Zero-Party Data</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Data a customer intentionally shares with a brand.</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8"/>
                  </a:ext>
                </a:extLst>
              </a:tr>
              <a:tr h="205740">
                <a:tc>
                  <a:txBody>
                    <a:bodyPr/>
                    <a:lstStyle/>
                    <a:p>
                      <a:pPr marL="0" indent="0">
                        <a:buNone/>
                      </a:pPr>
                      <a:r>
                        <a:rPr lang="en-US" sz="1100" b="1" dirty="0">
                          <a:solidFill>
                            <a:srgbClr val="0D9488"/>
                          </a:solidFill>
                        </a:rPr>
                        <a:t>First-Party Data</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Data collected directly by your company from your audience.</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9"/>
                  </a:ext>
                </a:extLst>
              </a:tr>
            </a:tbl>
          </a:graphicData>
        </a:graphic>
      </p:graphicFrame>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name="Slide 94">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365760" y="164592"/>
            <a:ext cx="8412480" cy="5486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APPENDIX: Marketing AI Glossary (Terms 21–41)</a:t>
            </a:r>
            <a:endParaRPr lang="en-US" sz="2200" dirty="0"/>
          </a:p>
        </p:txBody>
      </p:sp>
      <p:graphicFrame>
        <p:nvGraphicFramePr>
          <p:cNvPr id="95" name="Table 0"/>
          <p:cNvGraphicFramePr>
            <a:graphicFrameLocks noGrp="1"/>
          </p:cNvGraphicFramePr>
          <p:nvPr>
            <p:extLst>
              <p:ext uri="{D42A27DB-BD31-4B8C-83A1-F6EECF244321}">
                <p14:modId xmlns:p14="http://schemas.microsoft.com/office/powerpoint/2010/main" val="1579011935"/>
              </p:ext>
            </p:extLst>
          </p:nvPr>
        </p:nvGraphicFramePr>
        <p:xfrm>
          <a:off x="274320" y="841248"/>
          <a:ext cx="8595360" cy="5440680"/>
        </p:xfrm>
        <a:graphic>
          <a:graphicData uri="http://schemas.openxmlformats.org/drawingml/2006/table">
            <a:tbl>
              <a:tblPr/>
              <a:tblGrid>
                <a:gridCol w="2560320">
                  <a:extLst>
                    <a:ext uri="{9D8B030D-6E8A-4147-A177-3AD203B41FA5}">
                      <a16:colId xmlns:a16="http://schemas.microsoft.com/office/drawing/2014/main" val="20000"/>
                    </a:ext>
                  </a:extLst>
                </a:gridCol>
                <a:gridCol w="6035040">
                  <a:extLst>
                    <a:ext uri="{9D8B030D-6E8A-4147-A177-3AD203B41FA5}">
                      <a16:colId xmlns:a16="http://schemas.microsoft.com/office/drawing/2014/main" val="20001"/>
                    </a:ext>
                  </a:extLst>
                </a:gridCol>
              </a:tblGrid>
              <a:tr h="198120">
                <a:tc>
                  <a:txBody>
                    <a:bodyPr/>
                    <a:lstStyle/>
                    <a:p>
                      <a:pPr marL="0" indent="0">
                        <a:buNone/>
                      </a:pPr>
                      <a:r>
                        <a:rPr lang="en-US" sz="1100" b="1" dirty="0">
                          <a:solidFill>
                            <a:srgbClr val="0D9488"/>
                          </a:solidFill>
                        </a:rPr>
                        <a:t>Hallucination</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When AI generates false information confidently.</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0"/>
                  </a:ext>
                </a:extLst>
              </a:tr>
              <a:tr h="198120">
                <a:tc>
                  <a:txBody>
                    <a:bodyPr/>
                    <a:lstStyle/>
                    <a:p>
                      <a:pPr marL="0" indent="0">
                        <a:buNone/>
                      </a:pPr>
                      <a:r>
                        <a:rPr lang="en-US" sz="1100" b="1" dirty="0">
                          <a:solidFill>
                            <a:srgbClr val="0D9488"/>
                          </a:solidFill>
                        </a:rPr>
                        <a:t>Bias (Algorithmic)</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Systematic errors in AI due to flawed training data.</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1"/>
                  </a:ext>
                </a:extLst>
              </a:tr>
              <a:tr h="198120">
                <a:tc>
                  <a:txBody>
                    <a:bodyPr/>
                    <a:lstStyle/>
                    <a:p>
                      <a:pPr marL="0" indent="0">
                        <a:buNone/>
                      </a:pPr>
                      <a:r>
                        <a:rPr lang="en-US" sz="1100" b="1" dirty="0">
                          <a:solidFill>
                            <a:srgbClr val="0D9488"/>
                          </a:solidFill>
                        </a:rPr>
                        <a:t>Black Box AI</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AI whose internal logic is hidden from the user.</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2"/>
                  </a:ext>
                </a:extLst>
              </a:tr>
              <a:tr h="198120">
                <a:tc>
                  <a:txBody>
                    <a:bodyPr/>
                    <a:lstStyle/>
                    <a:p>
                      <a:pPr marL="0" indent="0">
                        <a:buNone/>
                      </a:pPr>
                      <a:r>
                        <a:rPr lang="en-US" sz="1100" b="1" dirty="0">
                          <a:solidFill>
                            <a:srgbClr val="0D9488"/>
                          </a:solidFill>
                        </a:rPr>
                        <a:t>Explainable AI (XAI)</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AI designed so humans can understand its decisions.</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3"/>
                  </a:ext>
                </a:extLst>
              </a:tr>
              <a:tr h="198120">
                <a:tc>
                  <a:txBody>
                    <a:bodyPr/>
                    <a:lstStyle/>
                    <a:p>
                      <a:pPr marL="0" indent="0">
                        <a:buNone/>
                      </a:pPr>
                      <a:r>
                        <a:rPr lang="en-US" sz="1100" b="1" dirty="0">
                          <a:solidFill>
                            <a:srgbClr val="0D9488"/>
                          </a:solidFill>
                        </a:rPr>
                        <a:t>Human-in-the-Loop</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Model requiring human interaction or oversight.</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4"/>
                  </a:ext>
                </a:extLst>
              </a:tr>
              <a:tr h="198120">
                <a:tc>
                  <a:txBody>
                    <a:bodyPr/>
                    <a:lstStyle/>
                    <a:p>
                      <a:pPr marL="0" indent="0">
                        <a:buNone/>
                      </a:pPr>
                      <a:r>
                        <a:rPr lang="en-US" sz="1100" b="1" dirty="0">
                          <a:solidFill>
                            <a:srgbClr val="0D9488"/>
                          </a:solidFill>
                        </a:rPr>
                        <a:t>API</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Application Programming Interface — links software to AI.</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5"/>
                  </a:ext>
                </a:extLst>
              </a:tr>
              <a:tr h="198120">
                <a:tc>
                  <a:txBody>
                    <a:bodyPr/>
                    <a:lstStyle/>
                    <a:p>
                      <a:pPr marL="0" indent="0">
                        <a:buNone/>
                      </a:pPr>
                      <a:r>
                        <a:rPr lang="en-US" sz="1100" b="1" dirty="0">
                          <a:solidFill>
                            <a:srgbClr val="0D9488"/>
                          </a:solidFill>
                        </a:rPr>
                        <a:t>Token</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Basic unit of text processed by an LLM (~4 characters).</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6"/>
                  </a:ext>
                </a:extLst>
              </a:tr>
              <a:tr h="198120">
                <a:tc>
                  <a:txBody>
                    <a:bodyPr/>
                    <a:lstStyle/>
                    <a:p>
                      <a:pPr marL="0" indent="0">
                        <a:buNone/>
                      </a:pPr>
                      <a:r>
                        <a:rPr lang="en-US" sz="1100" b="1" dirty="0">
                          <a:solidFill>
                            <a:srgbClr val="0D9488"/>
                          </a:solidFill>
                        </a:rPr>
                        <a:t>Fine-Tuning</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Training a pre-trained model further on specific data.</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7"/>
                  </a:ext>
                </a:extLst>
              </a:tr>
              <a:tr h="198120">
                <a:tc>
                  <a:txBody>
                    <a:bodyPr/>
                    <a:lstStyle/>
                    <a:p>
                      <a:pPr marL="0" indent="0">
                        <a:buNone/>
                      </a:pPr>
                      <a:r>
                        <a:rPr lang="en-US" sz="1100" b="1" dirty="0">
                          <a:solidFill>
                            <a:srgbClr val="0D9488"/>
                          </a:solidFill>
                        </a:rPr>
                        <a:t>Context Window</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The amount of info AI can "remember" in a session.</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8"/>
                  </a:ext>
                </a:extLst>
              </a:tr>
              <a:tr h="198120">
                <a:tc>
                  <a:txBody>
                    <a:bodyPr/>
                    <a:lstStyle/>
                    <a:p>
                      <a:pPr marL="0" indent="0">
                        <a:buNone/>
                      </a:pPr>
                      <a:r>
                        <a:rPr lang="en-US" sz="1100" b="1" dirty="0">
                          <a:solidFill>
                            <a:srgbClr val="0D9488"/>
                          </a:solidFill>
                        </a:rPr>
                        <a:t>Reinforcement Learning</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Training AI through a system of rewards and penalties.</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09"/>
                  </a:ext>
                </a:extLst>
              </a:tr>
              <a:tr h="198120">
                <a:tc>
                  <a:txBody>
                    <a:bodyPr/>
                    <a:lstStyle/>
                    <a:p>
                      <a:pPr marL="0" indent="0">
                        <a:buNone/>
                      </a:pPr>
                      <a:r>
                        <a:rPr lang="en-US" sz="1100" b="1" dirty="0">
                          <a:solidFill>
                            <a:srgbClr val="0D9488"/>
                          </a:solidFill>
                        </a:rPr>
                        <a:t>Synthetic Data</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Artificially generated data that mimics real data.</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0"/>
                  </a:ext>
                </a:extLst>
              </a:tr>
              <a:tr h="198120">
                <a:tc>
                  <a:txBody>
                    <a:bodyPr/>
                    <a:lstStyle/>
                    <a:p>
                      <a:pPr marL="0" indent="0">
                        <a:buNone/>
                      </a:pPr>
                      <a:r>
                        <a:rPr lang="en-US" sz="1100" b="1" dirty="0">
                          <a:solidFill>
                            <a:srgbClr val="0D9488"/>
                          </a:solidFill>
                        </a:rPr>
                        <a:t>Propensity Modeling</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Predicting likelihood a customer takes an action.</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1"/>
                  </a:ext>
                </a:extLst>
              </a:tr>
              <a:tr h="198120">
                <a:tc>
                  <a:txBody>
                    <a:bodyPr/>
                    <a:lstStyle/>
                    <a:p>
                      <a:pPr marL="0" indent="0">
                        <a:buNone/>
                      </a:pPr>
                      <a:r>
                        <a:rPr lang="en-US" sz="1100" b="1" dirty="0">
                          <a:solidFill>
                            <a:srgbClr val="0D9488"/>
                          </a:solidFill>
                        </a:rPr>
                        <a:t>Vector Database</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Data storage that helps AI find related concepts quickly.</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2"/>
                  </a:ext>
                </a:extLst>
              </a:tr>
              <a:tr h="198120">
                <a:tc>
                  <a:txBody>
                    <a:bodyPr/>
                    <a:lstStyle/>
                    <a:p>
                      <a:pPr marL="0" indent="0">
                        <a:buNone/>
                      </a:pPr>
                      <a:r>
                        <a:rPr lang="en-US" sz="1100" b="1" dirty="0">
                          <a:solidFill>
                            <a:srgbClr val="0D9488"/>
                          </a:solidFill>
                        </a:rPr>
                        <a:t>Multi-Modal AI</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AI that processes text, images, audio, and more.</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3"/>
                  </a:ext>
                </a:extLst>
              </a:tr>
              <a:tr h="198120">
                <a:tc>
                  <a:txBody>
                    <a:bodyPr/>
                    <a:lstStyle/>
                    <a:p>
                      <a:pPr marL="0" indent="0">
                        <a:buNone/>
                      </a:pPr>
                      <a:r>
                        <a:rPr lang="en-US" sz="1100" b="1" dirty="0">
                          <a:solidFill>
                            <a:srgbClr val="0D9488"/>
                          </a:solidFill>
                        </a:rPr>
                        <a:t>Edge AI</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Running AI locally on a device, not in the cloud.</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4"/>
                  </a:ext>
                </a:extLst>
              </a:tr>
              <a:tr h="198120">
                <a:tc>
                  <a:txBody>
                    <a:bodyPr/>
                    <a:lstStyle/>
                    <a:p>
                      <a:pPr marL="0" indent="0">
                        <a:buNone/>
                      </a:pPr>
                      <a:r>
                        <a:rPr lang="en-US" sz="1100" b="1" dirty="0">
                          <a:solidFill>
                            <a:srgbClr val="0D9488"/>
                          </a:solidFill>
                        </a:rPr>
                        <a:t>Recommendation Engine</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AI that suggests products based on past behavior.</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5"/>
                  </a:ext>
                </a:extLst>
              </a:tr>
              <a:tr h="198120">
                <a:tc>
                  <a:txBody>
                    <a:bodyPr/>
                    <a:lstStyle/>
                    <a:p>
                      <a:pPr marL="0" indent="0">
                        <a:buNone/>
                      </a:pPr>
                      <a:r>
                        <a:rPr lang="en-US" sz="1100" b="1" dirty="0">
                          <a:solidFill>
                            <a:srgbClr val="0D9488"/>
                          </a:solidFill>
                        </a:rPr>
                        <a:t>Lead Scoring</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Using AI to rank prospects by conversion value.</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6"/>
                  </a:ext>
                </a:extLst>
              </a:tr>
              <a:tr h="198120">
                <a:tc>
                  <a:txBody>
                    <a:bodyPr/>
                    <a:lstStyle/>
                    <a:p>
                      <a:pPr marL="0" indent="0">
                        <a:buNone/>
                      </a:pPr>
                      <a:r>
                        <a:rPr lang="en-US" sz="1100" b="1" dirty="0">
                          <a:solidFill>
                            <a:srgbClr val="0D9488"/>
                          </a:solidFill>
                        </a:rPr>
                        <a:t>Programmatic Advertising</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Automated buying/selling of ad space using AI.</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7"/>
                  </a:ext>
                </a:extLst>
              </a:tr>
              <a:tr h="198120">
                <a:tc>
                  <a:txBody>
                    <a:bodyPr/>
                    <a:lstStyle/>
                    <a:p>
                      <a:pPr marL="0" indent="0">
                        <a:buNone/>
                      </a:pPr>
                      <a:r>
                        <a:rPr lang="en-US" sz="1100" b="1" dirty="0">
                          <a:solidFill>
                            <a:srgbClr val="0D9488"/>
                          </a:solidFill>
                        </a:rPr>
                        <a:t>Content Velocity</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Speed at which AI enables content production.</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8"/>
                  </a:ext>
                </a:extLst>
              </a:tr>
              <a:tr h="198120">
                <a:tc>
                  <a:txBody>
                    <a:bodyPr/>
                    <a:lstStyle/>
                    <a:p>
                      <a:pPr marL="0" indent="0">
                        <a:buNone/>
                      </a:pPr>
                      <a:r>
                        <a:rPr lang="en-US" sz="1100" b="1" dirty="0">
                          <a:solidFill>
                            <a:srgbClr val="0D9488"/>
                          </a:solidFill>
                        </a:rPr>
                        <a:t>Turing Test</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Test of a machine's ability to exhibit human-like intelligence.</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19"/>
                  </a:ext>
                </a:extLst>
              </a:tr>
              <a:tr h="198120">
                <a:tc>
                  <a:txBody>
                    <a:bodyPr/>
                    <a:lstStyle/>
                    <a:p>
                      <a:pPr marL="0" indent="0">
                        <a:buNone/>
                      </a:pPr>
                      <a:r>
                        <a:rPr lang="en-US" sz="1100" b="1" dirty="0">
                          <a:solidFill>
                            <a:srgbClr val="0D9488"/>
                          </a:solidFill>
                        </a:rPr>
                        <a:t>Responsible AI</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tc>
                  <a:txBody>
                    <a:bodyPr/>
                    <a:lstStyle/>
                    <a:p>
                      <a:pPr marL="0" indent="0">
                        <a:buNone/>
                      </a:pPr>
                      <a:r>
                        <a:rPr lang="en-US" sz="1100" dirty="0">
                          <a:solidFill>
                            <a:srgbClr val="E2E8F0"/>
                          </a:solidFill>
                        </a:rPr>
                        <a:t>Framework for developing AI ethically and transparently.</a:t>
                      </a:r>
                      <a:endParaRPr lang="en-US" sz="1100" dirty="0"/>
                    </a:p>
                  </a:txBody>
                  <a:tcPr>
                    <a:lnL w="6350" cap="flat" cmpd="sng" algn="ctr">
                      <a:solidFill>
                        <a:srgbClr val="1E3A6E"/>
                      </a:solidFill>
                      <a:prstDash val="solid"/>
                      <a:round/>
                      <a:headEnd type="none" w="med" len="med"/>
                      <a:tailEnd type="none" w="med" len="med"/>
                    </a:lnL>
                    <a:lnR w="6350" cap="flat" cmpd="sng" algn="ctr">
                      <a:solidFill>
                        <a:srgbClr val="1E3A6E"/>
                      </a:solidFill>
                      <a:prstDash val="solid"/>
                      <a:round/>
                      <a:headEnd type="none" w="med" len="med"/>
                      <a:tailEnd type="none" w="med" len="med"/>
                    </a:lnR>
                    <a:lnT w="6350" cap="flat" cmpd="sng" algn="ctr">
                      <a:solidFill>
                        <a:srgbClr val="1E3A6E"/>
                      </a:solidFill>
                      <a:prstDash val="solid"/>
                      <a:round/>
                      <a:headEnd type="none" w="med" len="med"/>
                      <a:tailEnd type="none" w="med" len="med"/>
                    </a:lnT>
                    <a:lnB w="6350" cap="flat" cmpd="sng" algn="ctr">
                      <a:solidFill>
                        <a:srgbClr val="1E3A6E"/>
                      </a:solidFill>
                      <a:prstDash val="solid"/>
                      <a:round/>
                      <a:headEnd type="none" w="med" len="med"/>
                      <a:tailEnd type="none" w="med" len="med"/>
                    </a:lnB>
                  </a:tcPr>
                </a:tc>
                <a:extLst>
                  <a:ext uri="{0D108BD9-81ED-4DB2-BD59-A6C34878D82A}">
                    <a16:rowId xmlns:a16="http://schemas.microsoft.com/office/drawing/2014/main" val="10020"/>
                  </a:ext>
                </a:extLst>
              </a:tr>
            </a:tbl>
          </a:graphicData>
        </a:graphic>
      </p:graphicFrame>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name="Slide 95">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APPENDIX: Creative Brief 2.0 — Writing for an AI-Human Hybrid Team</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300" dirty="0">
                <a:solidFill>
                  <a:srgbClr val="E2E8F0"/>
                </a:solidFill>
                <a:latin typeface="Calibri" pitchFamily="34" charset="0"/>
                <a:ea typeface="Calibri" pitchFamily="34" charset="-122"/>
                <a:cs typeface="Calibri" pitchFamily="34" charset="-120"/>
              </a:rPr>
              <a:t>The traditional creative brief was designed to communicate creative direction to human teams who would apply judgment, intuition, and craft to bring ideas to life. When your team now includes AI tools alongside human creatives, the brief must carry more explicit information — because AI does not infer context the way an experienced human does.</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Additional elements for the AI-ready creative brief: Beyond the standard brand, audience, and objective fields, include a Tone-of-Voice Descriptor with 3-5 specific adjectives and 2-3 "sounds like / doesn't sound like" examples. Add a Creative Constraints section listing words, phrases, or stylistic approaches to avoid. Include a Data Context field with any relevant audience analytics, behavioral insights, or performance learnings from previous campaigns that should inform the creative direction. Specify the AI tools approved for use on this project and any content policy constraints that apply.</a:t>
            </a:r>
            <a:endParaRPr lang="en-US" sz="1300" dirty="0"/>
          </a:p>
          <a:p>
            <a:pPr marL="0" indent="0" algn="l">
              <a:buNone/>
            </a:pPr>
            <a:endParaRPr lang="en-US" sz="1300" dirty="0"/>
          </a:p>
          <a:p>
            <a:pPr marL="0" indent="0" algn="l">
              <a:buNone/>
            </a:pPr>
            <a:r>
              <a:rPr lang="en-US" sz="1300" dirty="0">
                <a:solidFill>
                  <a:srgbClr val="E2E8F0"/>
                </a:solidFill>
                <a:latin typeface="Calibri" pitchFamily="34" charset="0"/>
                <a:ea typeface="Calibri" pitchFamily="34" charset="-122"/>
                <a:cs typeface="Calibri" pitchFamily="34" charset="-120"/>
              </a:rPr>
              <a:t>Workflow integration: Share the enhanced brief with both your AI tools (as part of the system prompt context) and your human creative team. This ensures that both the AI-generated first drafts and the human-directed refinements are working from the same foundation — eliminating the disconnect that often emerges when human teams must re-brief AI tools in an ad hoc way.</a:t>
            </a:r>
            <a:endParaRPr lang="en-US" sz="1300"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name="Slide 96">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1A3A8F"/>
          </a:solidFill>
          <a:ln w="12700">
            <a:solidFill>
              <a:srgbClr val="1A3A8F"/>
            </a:solidFill>
            <a:prstDash val="solid"/>
          </a:ln>
        </p:spPr>
      </p:sp>
      <p:sp>
        <p:nvSpPr>
          <p:cNvPr id="3" name="Text 1"/>
          <p:cNvSpPr/>
          <p:nvPr/>
        </p:nvSpPr>
        <p:spPr>
          <a:xfrm>
            <a:off x="365760" y="164592"/>
            <a:ext cx="8412480" cy="594360"/>
          </a:xfrm>
          <a:prstGeom prst="rect">
            <a:avLst/>
          </a:prstGeom>
          <a:noFill/>
          <a:ln/>
        </p:spPr>
        <p:txBody>
          <a:bodyPr wrap="square" lIns="0" tIns="0" rIns="0" bIns="0" rtlCol="0" anchor="ctr"/>
          <a:lstStyle/>
          <a:p>
            <a:pPr marL="0" indent="0">
              <a:buNone/>
            </a:pPr>
            <a:r>
              <a:rPr lang="en-US" sz="2000" b="1" dirty="0">
                <a:solidFill>
                  <a:srgbClr val="0D1B40"/>
                </a:solidFill>
                <a:latin typeface="Calibri" pitchFamily="34" charset="0"/>
                <a:ea typeface="Calibri" pitchFamily="34" charset="-122"/>
                <a:cs typeface="Calibri" pitchFamily="34" charset="-120"/>
              </a:rPr>
              <a:t>APPENDIX: Case Study — How a Boutique Brand Competed with Giants Using AI</a:t>
            </a:r>
            <a:endParaRPr lang="en-US" sz="2000" dirty="0"/>
          </a:p>
        </p:txBody>
      </p:sp>
      <p:sp>
        <p:nvSpPr>
          <p:cNvPr id="4" name="Text 2"/>
          <p:cNvSpPr/>
          <p:nvPr/>
        </p:nvSpPr>
        <p:spPr>
          <a:xfrm>
            <a:off x="365760" y="914400"/>
            <a:ext cx="8412480" cy="3886200"/>
          </a:xfrm>
          <a:prstGeom prst="rect">
            <a:avLst/>
          </a:prstGeom>
          <a:noFill/>
          <a:ln/>
        </p:spPr>
        <p:txBody>
          <a:bodyPr wrap="square" lIns="0" tIns="0" rIns="0" bIns="0" rtlCol="0" anchor="t"/>
          <a:lstStyle/>
          <a:p>
            <a:pPr marL="0" indent="0">
              <a:buNone/>
            </a:pPr>
            <a:r>
              <a:rPr lang="en-US" sz="1200" dirty="0">
                <a:solidFill>
                  <a:srgbClr val="1E293B"/>
                </a:solidFill>
                <a:latin typeface="Calibri" pitchFamily="34" charset="0"/>
                <a:ea typeface="Calibri" pitchFamily="34" charset="-122"/>
                <a:cs typeface="Calibri" pitchFamily="34" charset="-120"/>
              </a:rPr>
              <a:t>A specialty skincare brand with a team of four marketers and a $150K annual marketing budget used AI to build and scale a content and personalization operation that rivaled brands with ten times their team size — demonstrating that AI's most democratizing impact may be for smaller organizations.</a:t>
            </a:r>
            <a:endParaRPr lang="en-US" sz="1200" dirty="0"/>
          </a:p>
          <a:p>
            <a:pPr marL="0" indent="0">
              <a:buNone/>
            </a:pPr>
            <a:endParaRPr lang="en-US" sz="1200" dirty="0"/>
          </a:p>
          <a:p>
            <a:pPr marL="0" indent="0">
              <a:buNone/>
            </a:pPr>
            <a:r>
              <a:rPr lang="en-US" sz="1200" dirty="0">
                <a:solidFill>
                  <a:srgbClr val="1E293B"/>
                </a:solidFill>
                <a:latin typeface="Calibri" pitchFamily="34" charset="0"/>
                <a:ea typeface="Calibri" pitchFamily="34" charset="-122"/>
                <a:cs typeface="Calibri" pitchFamily="34" charset="-120"/>
              </a:rPr>
              <a:t>Content production: Using Claude for blog drafts, ChatGPT for email subject line testing, and Canva AI for social graphics, the team grew from 4 blog posts per month to 18 — with organic search traffic increasing 340% over 12 months. Total content production cost per post dropped from $450 (outsourced) to under $80 (AI-assisted in-house).</a:t>
            </a:r>
            <a:endParaRPr lang="en-US" sz="1200" dirty="0"/>
          </a:p>
          <a:p>
            <a:pPr marL="0" indent="0">
              <a:buNone/>
            </a:pPr>
            <a:endParaRPr lang="en-US" sz="1200" dirty="0"/>
          </a:p>
          <a:p>
            <a:pPr marL="0" indent="0">
              <a:buNone/>
            </a:pPr>
            <a:r>
              <a:rPr lang="en-US" sz="1200" dirty="0">
                <a:solidFill>
                  <a:srgbClr val="1E293B"/>
                </a:solidFill>
                <a:latin typeface="Calibri" pitchFamily="34" charset="0"/>
                <a:ea typeface="Calibri" pitchFamily="34" charset="-122"/>
                <a:cs typeface="Calibri" pitchFamily="34" charset="-120"/>
              </a:rPr>
              <a:t>Email personalization: By integrating Klaviyo's AI features with their Shopify customer data, the team implemented predictive send-time optimization and AI-generated product recommendation blocks in email. Email revenue increased 67% year-over-year.</a:t>
            </a:r>
            <a:endParaRPr lang="en-US" sz="1200" dirty="0"/>
          </a:p>
          <a:p>
            <a:pPr marL="0" indent="0">
              <a:buNone/>
            </a:pPr>
            <a:endParaRPr lang="en-US" sz="1200" dirty="0"/>
          </a:p>
          <a:p>
            <a:pPr marL="0" indent="0">
              <a:buNone/>
            </a:pPr>
            <a:r>
              <a:rPr lang="en-US" sz="1200" dirty="0">
                <a:solidFill>
                  <a:srgbClr val="1E293B"/>
                </a:solidFill>
                <a:latin typeface="Calibri" pitchFamily="34" charset="0"/>
                <a:ea typeface="Calibri" pitchFamily="34" charset="-122"/>
                <a:cs typeface="Calibri" pitchFamily="34" charset="-120"/>
              </a:rPr>
              <a:t>Competitor intelligence: Using ChatGPT to analyze competitor email and social content weekly, the team identified a positioning gap — their largest competitor had no educational content about ingredient safety. They built a content series around it that became their highest-traffic category.</a:t>
            </a:r>
            <a:endParaRPr lang="en-US" sz="1200" dirty="0"/>
          </a:p>
          <a:p>
            <a:pPr marL="0" indent="0">
              <a:buNone/>
            </a:pPr>
            <a:endParaRPr lang="en-US" sz="1200" dirty="0"/>
          </a:p>
          <a:p>
            <a:pPr marL="0" indent="0">
              <a:buNone/>
            </a:pPr>
            <a:r>
              <a:rPr lang="en-US" sz="1200" dirty="0">
                <a:solidFill>
                  <a:srgbClr val="1E293B"/>
                </a:solidFill>
                <a:latin typeface="Calibri" pitchFamily="34" charset="0"/>
                <a:ea typeface="Calibri" pitchFamily="34" charset="-122"/>
                <a:cs typeface="Calibri" pitchFamily="34" charset="-120"/>
              </a:rPr>
              <a:t>Lesson: AI does not require enterprise budgets. It requires curiosity, a willingness to experiment, and the discipline to measure what works.</a:t>
            </a:r>
            <a:endParaRPr lang="en-US" sz="1200"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name="Slide 97">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F59E0B"/>
          </a:solidFill>
          <a:ln w="12700">
            <a:solidFill>
              <a:srgbClr val="F59E0B"/>
            </a:solidFill>
            <a:prstDash val="solid"/>
          </a:ln>
        </p:spPr>
      </p:sp>
      <p:sp>
        <p:nvSpPr>
          <p:cNvPr id="3" name="Text 1"/>
          <p:cNvSpPr/>
          <p:nvPr/>
        </p:nvSpPr>
        <p:spPr>
          <a:xfrm>
            <a:off x="365760" y="274320"/>
            <a:ext cx="8412480" cy="685800"/>
          </a:xfrm>
          <a:prstGeom prst="rect">
            <a:avLst/>
          </a:prstGeom>
          <a:noFill/>
          <a:ln/>
        </p:spPr>
        <p:txBody>
          <a:bodyPr wrap="square" lIns="0" tIns="0" rIns="0" bIns="0" rtlCol="0" anchor="ctr"/>
          <a:lstStyle/>
          <a:p>
            <a:pPr marL="0" indent="0">
              <a:buNone/>
            </a:pPr>
            <a:r>
              <a:rPr lang="en-US" sz="3400" b="1" dirty="0">
                <a:solidFill>
                  <a:srgbClr val="FFFFFF"/>
                </a:solidFill>
                <a:latin typeface="Calibri" pitchFamily="34" charset="0"/>
                <a:ea typeface="Calibri" pitchFamily="34" charset="-122"/>
                <a:cs typeface="Calibri" pitchFamily="34" charset="-120"/>
              </a:rPr>
              <a:t>Workshop Resources &amp; Downloads</a:t>
            </a:r>
            <a:endParaRPr lang="en-US" sz="3400" dirty="0"/>
          </a:p>
        </p:txBody>
      </p:sp>
      <p:sp>
        <p:nvSpPr>
          <p:cNvPr id="4" name="Shape 2"/>
          <p:cNvSpPr/>
          <p:nvPr/>
        </p:nvSpPr>
        <p:spPr>
          <a:xfrm>
            <a:off x="274320" y="1188720"/>
            <a:ext cx="8595360" cy="594360"/>
          </a:xfrm>
          <a:prstGeom prst="rect">
            <a:avLst/>
          </a:prstGeom>
          <a:solidFill>
            <a:srgbClr val="0D2460"/>
          </a:solidFill>
          <a:ln w="12700">
            <a:solidFill>
              <a:srgbClr val="1E3A6E"/>
            </a:solidFill>
            <a:prstDash val="solid"/>
          </a:ln>
        </p:spPr>
      </p:sp>
      <p:sp>
        <p:nvSpPr>
          <p:cNvPr id="5" name="Text 3"/>
          <p:cNvSpPr/>
          <p:nvPr/>
        </p:nvSpPr>
        <p:spPr>
          <a:xfrm>
            <a:off x="502920" y="1261872"/>
            <a:ext cx="2926080" cy="274320"/>
          </a:xfrm>
          <a:prstGeom prst="rect">
            <a:avLst/>
          </a:prstGeom>
          <a:noFill/>
          <a:ln/>
        </p:spPr>
        <p:txBody>
          <a:bodyPr wrap="square" lIns="0" tIns="0" rIns="0" bIns="0" rtlCol="0" anchor="ctr"/>
          <a:lstStyle/>
          <a:p>
            <a:pPr marL="0" indent="0">
              <a:buNone/>
            </a:pPr>
            <a:r>
              <a:rPr lang="en-US" sz="1300" b="1" dirty="0">
                <a:solidFill>
                  <a:srgbClr val="0D9488"/>
                </a:solidFill>
                <a:latin typeface="Calibri" pitchFamily="34" charset="0"/>
                <a:ea typeface="Calibri" pitchFamily="34" charset="-122"/>
                <a:cs typeface="Calibri" pitchFamily="34" charset="-120"/>
              </a:rPr>
              <a:t>AI Glossary Handout</a:t>
            </a:r>
            <a:endParaRPr lang="en-US" sz="1300" dirty="0"/>
          </a:p>
        </p:txBody>
      </p:sp>
      <p:sp>
        <p:nvSpPr>
          <p:cNvPr id="6" name="Text 4"/>
          <p:cNvSpPr/>
          <p:nvPr/>
        </p:nvSpPr>
        <p:spPr>
          <a:xfrm>
            <a:off x="3566160" y="1280160"/>
            <a:ext cx="5166360" cy="384048"/>
          </a:xfrm>
          <a:prstGeom prst="rect">
            <a:avLst/>
          </a:prstGeom>
          <a:noFill/>
          <a:ln/>
        </p:spPr>
        <p:txBody>
          <a:bodyPr wrap="square" lIns="0" tIns="0" rIns="0" bIns="0" rtlCol="0" anchor="ctr"/>
          <a:lstStyle/>
          <a:p>
            <a:pPr marL="0" indent="0">
              <a:buNone/>
            </a:pPr>
            <a:r>
              <a:rPr lang="en-US" sz="1200" dirty="0">
                <a:solidFill>
                  <a:srgbClr val="E2E8F0"/>
                </a:solidFill>
                <a:latin typeface="Calibri" pitchFamily="34" charset="0"/>
                <a:ea typeface="Calibri" pitchFamily="34" charset="-122"/>
                <a:cs typeface="Calibri" pitchFamily="34" charset="-120"/>
              </a:rPr>
              <a:t>41-term glossary with plain-English definitions for every key AI concept covered in this workshop</a:t>
            </a:r>
            <a:endParaRPr lang="en-US" sz="1200" dirty="0"/>
          </a:p>
        </p:txBody>
      </p:sp>
      <p:sp>
        <p:nvSpPr>
          <p:cNvPr id="7" name="Shape 5"/>
          <p:cNvSpPr/>
          <p:nvPr/>
        </p:nvSpPr>
        <p:spPr>
          <a:xfrm>
            <a:off x="274320" y="1901952"/>
            <a:ext cx="8595360" cy="594360"/>
          </a:xfrm>
          <a:prstGeom prst="rect">
            <a:avLst/>
          </a:prstGeom>
          <a:solidFill>
            <a:srgbClr val="0D2460"/>
          </a:solidFill>
          <a:ln w="12700">
            <a:solidFill>
              <a:srgbClr val="1E3A6E"/>
            </a:solidFill>
            <a:prstDash val="solid"/>
          </a:ln>
        </p:spPr>
      </p:sp>
      <p:sp>
        <p:nvSpPr>
          <p:cNvPr id="8" name="Text 6"/>
          <p:cNvSpPr/>
          <p:nvPr/>
        </p:nvSpPr>
        <p:spPr>
          <a:xfrm>
            <a:off x="502920" y="1975104"/>
            <a:ext cx="2926080" cy="274320"/>
          </a:xfrm>
          <a:prstGeom prst="rect">
            <a:avLst/>
          </a:prstGeom>
          <a:noFill/>
          <a:ln/>
        </p:spPr>
        <p:txBody>
          <a:bodyPr wrap="square" lIns="0" tIns="0" rIns="0" bIns="0" rtlCol="0" anchor="ctr"/>
          <a:lstStyle/>
          <a:p>
            <a:pPr marL="0" indent="0">
              <a:buNone/>
            </a:pPr>
            <a:r>
              <a:rPr lang="en-US" sz="1300" b="1" dirty="0">
                <a:solidFill>
                  <a:srgbClr val="0D9488"/>
                </a:solidFill>
                <a:latin typeface="Calibri" pitchFamily="34" charset="0"/>
                <a:ea typeface="Calibri" pitchFamily="34" charset="-122"/>
                <a:cs typeface="Calibri" pitchFamily="34" charset="-120"/>
              </a:rPr>
              <a:t>30-Day Action Plan</a:t>
            </a:r>
            <a:endParaRPr lang="en-US" sz="1300" dirty="0"/>
          </a:p>
        </p:txBody>
      </p:sp>
      <p:sp>
        <p:nvSpPr>
          <p:cNvPr id="9" name="Text 7"/>
          <p:cNvSpPr/>
          <p:nvPr/>
        </p:nvSpPr>
        <p:spPr>
          <a:xfrm>
            <a:off x="3566160" y="1993392"/>
            <a:ext cx="5166360" cy="384048"/>
          </a:xfrm>
          <a:prstGeom prst="rect">
            <a:avLst/>
          </a:prstGeom>
          <a:noFill/>
          <a:ln/>
        </p:spPr>
        <p:txBody>
          <a:bodyPr wrap="square" lIns="0" tIns="0" rIns="0" bIns="0" rtlCol="0" anchor="ctr"/>
          <a:lstStyle/>
          <a:p>
            <a:pPr marL="0" indent="0">
              <a:buNone/>
            </a:pPr>
            <a:r>
              <a:rPr lang="en-US" sz="1200" dirty="0">
                <a:solidFill>
                  <a:srgbClr val="E2E8F0"/>
                </a:solidFill>
                <a:latin typeface="Calibri" pitchFamily="34" charset="0"/>
                <a:ea typeface="Calibri" pitchFamily="34" charset="-122"/>
                <a:cs typeface="Calibri" pitchFamily="34" charset="-120"/>
              </a:rPr>
              <a:t>Downloadable checklist for the four-week implementation roadmap covered in Part III</a:t>
            </a:r>
            <a:endParaRPr lang="en-US" sz="1200" dirty="0"/>
          </a:p>
        </p:txBody>
      </p:sp>
      <p:sp>
        <p:nvSpPr>
          <p:cNvPr id="10" name="Shape 8"/>
          <p:cNvSpPr/>
          <p:nvPr/>
        </p:nvSpPr>
        <p:spPr>
          <a:xfrm>
            <a:off x="274320" y="2615184"/>
            <a:ext cx="8595360" cy="594360"/>
          </a:xfrm>
          <a:prstGeom prst="rect">
            <a:avLst/>
          </a:prstGeom>
          <a:solidFill>
            <a:srgbClr val="0D2460"/>
          </a:solidFill>
          <a:ln w="12700">
            <a:solidFill>
              <a:srgbClr val="1E3A6E"/>
            </a:solidFill>
            <a:prstDash val="solid"/>
          </a:ln>
        </p:spPr>
      </p:sp>
      <p:sp>
        <p:nvSpPr>
          <p:cNvPr id="11" name="Text 9"/>
          <p:cNvSpPr/>
          <p:nvPr/>
        </p:nvSpPr>
        <p:spPr>
          <a:xfrm>
            <a:off x="502920" y="2688336"/>
            <a:ext cx="2926080" cy="274320"/>
          </a:xfrm>
          <a:prstGeom prst="rect">
            <a:avLst/>
          </a:prstGeom>
          <a:noFill/>
          <a:ln/>
        </p:spPr>
        <p:txBody>
          <a:bodyPr wrap="square" lIns="0" tIns="0" rIns="0" bIns="0" rtlCol="0" anchor="ctr"/>
          <a:lstStyle/>
          <a:p>
            <a:pPr marL="0" indent="0">
              <a:buNone/>
            </a:pPr>
            <a:r>
              <a:rPr lang="en-US" sz="1300" b="1" dirty="0">
                <a:solidFill>
                  <a:srgbClr val="0D9488"/>
                </a:solidFill>
                <a:latin typeface="Calibri" pitchFamily="34" charset="0"/>
                <a:ea typeface="Calibri" pitchFamily="34" charset="-122"/>
                <a:cs typeface="Calibri" pitchFamily="34" charset="-120"/>
              </a:rPr>
              <a:t>AI Maturity Assessment</a:t>
            </a:r>
            <a:endParaRPr lang="en-US" sz="1300" dirty="0"/>
          </a:p>
        </p:txBody>
      </p:sp>
      <p:sp>
        <p:nvSpPr>
          <p:cNvPr id="12" name="Text 10"/>
          <p:cNvSpPr/>
          <p:nvPr/>
        </p:nvSpPr>
        <p:spPr>
          <a:xfrm>
            <a:off x="3566160" y="2706624"/>
            <a:ext cx="5166360" cy="384048"/>
          </a:xfrm>
          <a:prstGeom prst="rect">
            <a:avLst/>
          </a:prstGeom>
          <a:noFill/>
          <a:ln/>
        </p:spPr>
        <p:txBody>
          <a:bodyPr wrap="square" lIns="0" tIns="0" rIns="0" bIns="0" rtlCol="0" anchor="ctr"/>
          <a:lstStyle/>
          <a:p>
            <a:pPr marL="0" indent="0">
              <a:buNone/>
            </a:pPr>
            <a:r>
              <a:rPr lang="en-US" sz="1200" dirty="0">
                <a:solidFill>
                  <a:srgbClr val="E2E8F0"/>
                </a:solidFill>
                <a:latin typeface="Calibri" pitchFamily="34" charset="0"/>
                <a:ea typeface="Calibri" pitchFamily="34" charset="-122"/>
                <a:cs typeface="Calibri" pitchFamily="34" charset="-120"/>
              </a:rPr>
              <a:t>Self-assessment tool to evaluate your organization's current AI posture across five dimensions</a:t>
            </a:r>
            <a:endParaRPr lang="en-US" sz="1200" dirty="0"/>
          </a:p>
        </p:txBody>
      </p:sp>
      <p:sp>
        <p:nvSpPr>
          <p:cNvPr id="13" name="Shape 11"/>
          <p:cNvSpPr/>
          <p:nvPr/>
        </p:nvSpPr>
        <p:spPr>
          <a:xfrm>
            <a:off x="274320" y="3328416"/>
            <a:ext cx="8595360" cy="594360"/>
          </a:xfrm>
          <a:prstGeom prst="rect">
            <a:avLst/>
          </a:prstGeom>
          <a:solidFill>
            <a:srgbClr val="0D2460"/>
          </a:solidFill>
          <a:ln w="12700">
            <a:solidFill>
              <a:srgbClr val="1E3A6E"/>
            </a:solidFill>
            <a:prstDash val="solid"/>
          </a:ln>
        </p:spPr>
      </p:sp>
      <p:sp>
        <p:nvSpPr>
          <p:cNvPr id="14" name="Text 12"/>
          <p:cNvSpPr/>
          <p:nvPr/>
        </p:nvSpPr>
        <p:spPr>
          <a:xfrm>
            <a:off x="502920" y="3401568"/>
            <a:ext cx="2926080" cy="274320"/>
          </a:xfrm>
          <a:prstGeom prst="rect">
            <a:avLst/>
          </a:prstGeom>
          <a:noFill/>
          <a:ln/>
        </p:spPr>
        <p:txBody>
          <a:bodyPr wrap="square" lIns="0" tIns="0" rIns="0" bIns="0" rtlCol="0" anchor="ctr"/>
          <a:lstStyle/>
          <a:p>
            <a:pPr marL="0" indent="0">
              <a:buNone/>
            </a:pPr>
            <a:r>
              <a:rPr lang="en-US" sz="1300" b="1" dirty="0">
                <a:solidFill>
                  <a:srgbClr val="0D9488"/>
                </a:solidFill>
                <a:latin typeface="Calibri" pitchFamily="34" charset="0"/>
                <a:ea typeface="Calibri" pitchFamily="34" charset="-122"/>
                <a:cs typeface="Calibri" pitchFamily="34" charset="-120"/>
              </a:rPr>
              <a:t>Prompt Library Starter Kit</a:t>
            </a:r>
            <a:endParaRPr lang="en-US" sz="1300" dirty="0"/>
          </a:p>
        </p:txBody>
      </p:sp>
      <p:sp>
        <p:nvSpPr>
          <p:cNvPr id="15" name="Text 13"/>
          <p:cNvSpPr/>
          <p:nvPr/>
        </p:nvSpPr>
        <p:spPr>
          <a:xfrm>
            <a:off x="3566160" y="3419856"/>
            <a:ext cx="5166360" cy="384048"/>
          </a:xfrm>
          <a:prstGeom prst="rect">
            <a:avLst/>
          </a:prstGeom>
          <a:noFill/>
          <a:ln/>
        </p:spPr>
        <p:txBody>
          <a:bodyPr wrap="square" lIns="0" tIns="0" rIns="0" bIns="0" rtlCol="0" anchor="ctr"/>
          <a:lstStyle/>
          <a:p>
            <a:pPr marL="0" indent="0">
              <a:buNone/>
            </a:pPr>
            <a:r>
              <a:rPr lang="en-US" sz="1200" dirty="0">
                <a:solidFill>
                  <a:srgbClr val="E2E8F0"/>
                </a:solidFill>
                <a:latin typeface="Calibri" pitchFamily="34" charset="0"/>
                <a:ea typeface="Calibri" pitchFamily="34" charset="-122"/>
                <a:cs typeface="Calibri" pitchFamily="34" charset="-120"/>
              </a:rPr>
              <a:t>25 ready-to-use marketing prompts across content, email, social, research, and analytics use cases</a:t>
            </a:r>
            <a:endParaRPr lang="en-US" sz="1200" dirty="0"/>
          </a:p>
        </p:txBody>
      </p:sp>
      <p:sp>
        <p:nvSpPr>
          <p:cNvPr id="16" name="Shape 14"/>
          <p:cNvSpPr/>
          <p:nvPr/>
        </p:nvSpPr>
        <p:spPr>
          <a:xfrm>
            <a:off x="274320" y="4041648"/>
            <a:ext cx="8595360" cy="594360"/>
          </a:xfrm>
          <a:prstGeom prst="rect">
            <a:avLst/>
          </a:prstGeom>
          <a:solidFill>
            <a:srgbClr val="0D2460"/>
          </a:solidFill>
          <a:ln w="12700">
            <a:solidFill>
              <a:srgbClr val="1E3A6E"/>
            </a:solidFill>
            <a:prstDash val="solid"/>
          </a:ln>
        </p:spPr>
      </p:sp>
      <p:sp>
        <p:nvSpPr>
          <p:cNvPr id="17" name="Text 15"/>
          <p:cNvSpPr/>
          <p:nvPr/>
        </p:nvSpPr>
        <p:spPr>
          <a:xfrm>
            <a:off x="502920" y="4114800"/>
            <a:ext cx="2926080" cy="274320"/>
          </a:xfrm>
          <a:prstGeom prst="rect">
            <a:avLst/>
          </a:prstGeom>
          <a:noFill/>
          <a:ln/>
        </p:spPr>
        <p:txBody>
          <a:bodyPr wrap="square" lIns="0" tIns="0" rIns="0" bIns="0" rtlCol="0" anchor="ctr"/>
          <a:lstStyle/>
          <a:p>
            <a:pPr marL="0" indent="0">
              <a:buNone/>
            </a:pPr>
            <a:r>
              <a:rPr lang="en-US" sz="1300" b="1" dirty="0">
                <a:solidFill>
                  <a:srgbClr val="0D9488"/>
                </a:solidFill>
                <a:latin typeface="Calibri" pitchFamily="34" charset="0"/>
                <a:ea typeface="Calibri" pitchFamily="34" charset="-122"/>
                <a:cs typeface="Calibri" pitchFamily="34" charset="-120"/>
              </a:rPr>
              <a:t>Vendor Evaluation Scorecard</a:t>
            </a:r>
            <a:endParaRPr lang="en-US" sz="1300" dirty="0"/>
          </a:p>
        </p:txBody>
      </p:sp>
      <p:sp>
        <p:nvSpPr>
          <p:cNvPr id="18" name="Text 16"/>
          <p:cNvSpPr/>
          <p:nvPr/>
        </p:nvSpPr>
        <p:spPr>
          <a:xfrm>
            <a:off x="3566160" y="4133088"/>
            <a:ext cx="5166360" cy="384048"/>
          </a:xfrm>
          <a:prstGeom prst="rect">
            <a:avLst/>
          </a:prstGeom>
          <a:noFill/>
          <a:ln/>
        </p:spPr>
        <p:txBody>
          <a:bodyPr wrap="square" lIns="0" tIns="0" rIns="0" bIns="0" rtlCol="0" anchor="ctr"/>
          <a:lstStyle/>
          <a:p>
            <a:pPr marL="0" indent="0">
              <a:buNone/>
            </a:pPr>
            <a:r>
              <a:rPr lang="en-US" sz="1200" dirty="0">
                <a:solidFill>
                  <a:srgbClr val="E2E8F0"/>
                </a:solidFill>
                <a:latin typeface="Calibri" pitchFamily="34" charset="0"/>
                <a:ea typeface="Calibri" pitchFamily="34" charset="-122"/>
                <a:cs typeface="Calibri" pitchFamily="34" charset="-120"/>
              </a:rPr>
              <a:t>Structured framework for evaluating and comparing AI tools across security, functionality, and ROI criteria</a:t>
            </a:r>
            <a:endParaRPr lang="en-US" sz="1200"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name="Slide 98">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Shape 1"/>
          <p:cNvSpPr/>
          <p:nvPr/>
        </p:nvSpPr>
        <p:spPr>
          <a:xfrm>
            <a:off x="0" y="5074920"/>
            <a:ext cx="9144000" cy="64008"/>
          </a:xfrm>
          <a:prstGeom prst="rect">
            <a:avLst/>
          </a:prstGeom>
          <a:solidFill>
            <a:srgbClr val="F59E0B"/>
          </a:solidFill>
          <a:ln w="12700">
            <a:solidFill>
              <a:srgbClr val="F59E0B"/>
            </a:solidFill>
            <a:prstDash val="solid"/>
          </a:ln>
        </p:spPr>
      </p:sp>
      <p:sp>
        <p:nvSpPr>
          <p:cNvPr id="4" name="Text 2"/>
          <p:cNvSpPr/>
          <p:nvPr/>
        </p:nvSpPr>
        <p:spPr>
          <a:xfrm>
            <a:off x="365760" y="640080"/>
            <a:ext cx="8412480" cy="1097280"/>
          </a:xfrm>
          <a:prstGeom prst="rect">
            <a:avLst/>
          </a:prstGeom>
          <a:noFill/>
          <a:ln/>
        </p:spPr>
        <p:txBody>
          <a:bodyPr wrap="square" lIns="0" tIns="0" rIns="0" bIns="0" rtlCol="0" anchor="ctr"/>
          <a:lstStyle/>
          <a:p>
            <a:pPr marL="0" indent="0">
              <a:buNone/>
            </a:pPr>
            <a:r>
              <a:rPr lang="en-US" sz="6400" b="1" dirty="0">
                <a:solidFill>
                  <a:srgbClr val="FFFFFF"/>
                </a:solidFill>
                <a:latin typeface="Calibri" pitchFamily="34" charset="0"/>
                <a:ea typeface="Calibri" pitchFamily="34" charset="-122"/>
                <a:cs typeface="Calibri" pitchFamily="34" charset="-120"/>
              </a:rPr>
              <a:t>Thank You.</a:t>
            </a:r>
            <a:endParaRPr lang="en-US" sz="6400" dirty="0"/>
          </a:p>
        </p:txBody>
      </p:sp>
      <p:sp>
        <p:nvSpPr>
          <p:cNvPr id="5" name="Text 3"/>
          <p:cNvSpPr/>
          <p:nvPr/>
        </p:nvSpPr>
        <p:spPr>
          <a:xfrm>
            <a:off x="365760" y="1920240"/>
            <a:ext cx="8412480" cy="457200"/>
          </a:xfrm>
          <a:prstGeom prst="rect">
            <a:avLst/>
          </a:prstGeom>
          <a:noFill/>
          <a:ln/>
        </p:spPr>
        <p:txBody>
          <a:bodyPr wrap="square" lIns="0" tIns="0" rIns="0" bIns="0" rtlCol="0" anchor="ctr"/>
          <a:lstStyle/>
          <a:p>
            <a:pPr marL="0" indent="0">
              <a:buNone/>
            </a:pPr>
            <a:r>
              <a:rPr lang="en-US" sz="1600" b="1" dirty="0">
                <a:solidFill>
                  <a:srgbClr val="0D9488"/>
                </a:solidFill>
                <a:latin typeface="Calibri" pitchFamily="34" charset="0"/>
                <a:ea typeface="Calibri" pitchFamily="34" charset="-122"/>
                <a:cs typeface="Calibri" pitchFamily="34" charset="-120"/>
              </a:rPr>
              <a:t>Continue the conversation:</a:t>
            </a:r>
            <a:endParaRPr lang="en-US" sz="1600" dirty="0"/>
          </a:p>
        </p:txBody>
      </p:sp>
      <p:sp>
        <p:nvSpPr>
          <p:cNvPr id="6" name="Text 4"/>
          <p:cNvSpPr/>
          <p:nvPr/>
        </p:nvSpPr>
        <p:spPr>
          <a:xfrm>
            <a:off x="365760" y="2423160"/>
            <a:ext cx="8412480" cy="1371600"/>
          </a:xfrm>
          <a:prstGeom prst="rect">
            <a:avLst/>
          </a:prstGeom>
          <a:noFill/>
          <a:ln/>
        </p:spPr>
        <p:txBody>
          <a:bodyPr wrap="square" lIns="0" tIns="0" rIns="0" bIns="0" rtlCol="0" anchor="ctr"/>
          <a:lstStyle/>
          <a:p>
            <a:pPr marL="0" indent="0">
              <a:buNone/>
            </a:pPr>
            <a:r>
              <a:rPr lang="en-US" sz="1400" dirty="0">
                <a:solidFill>
                  <a:srgbClr val="E2E8F0"/>
                </a:solidFill>
                <a:latin typeface="Calibri" pitchFamily="34" charset="0"/>
                <a:ea typeface="Calibri" pitchFamily="34" charset="-122"/>
                <a:cs typeface="Calibri" pitchFamily="34" charset="-120"/>
              </a:rPr>
              <a:t>Connect with Timothy Peterson on LinkedIn</a:t>
            </a:r>
            <a:endParaRPr lang="en-US" sz="1400" dirty="0"/>
          </a:p>
          <a:p>
            <a:pPr marL="0" indent="0">
              <a:buNone/>
            </a:pPr>
            <a:r>
              <a:rPr lang="en-US" sz="1400" dirty="0">
                <a:solidFill>
                  <a:srgbClr val="E2E8F0"/>
                </a:solidFill>
                <a:latin typeface="Calibri" pitchFamily="34" charset="0"/>
                <a:ea typeface="Calibri" pitchFamily="34" charset="-122"/>
                <a:cs typeface="Calibri" pitchFamily="34" charset="-120"/>
              </a:rPr>
              <a:t>Explore additional workshops and resources at your host organization</a:t>
            </a:r>
            <a:endParaRPr lang="en-US" sz="1400" dirty="0"/>
          </a:p>
          <a:p>
            <a:pPr marL="0" indent="0">
              <a:buNone/>
            </a:pPr>
            <a:r>
              <a:rPr lang="en-US" sz="1400" dirty="0">
                <a:solidFill>
                  <a:srgbClr val="E2E8F0"/>
                </a:solidFill>
                <a:latin typeface="Calibri" pitchFamily="34" charset="0"/>
                <a:ea typeface="Calibri" pitchFamily="34" charset="-122"/>
                <a:cs typeface="Calibri" pitchFamily="34" charset="-120"/>
              </a:rPr>
              <a:t>Share what you learned — tag your workshop experience and help spread AI literacy in marketing</a:t>
            </a:r>
            <a:endParaRPr lang="en-US" sz="1400" dirty="0"/>
          </a:p>
        </p:txBody>
      </p:sp>
      <p:sp>
        <p:nvSpPr>
          <p:cNvPr id="7" name="Text 5"/>
          <p:cNvSpPr/>
          <p:nvPr/>
        </p:nvSpPr>
        <p:spPr>
          <a:xfrm>
            <a:off x="365760" y="3931920"/>
            <a:ext cx="8412480" cy="640080"/>
          </a:xfrm>
          <a:prstGeom prst="rect">
            <a:avLst/>
          </a:prstGeom>
          <a:noFill/>
          <a:ln/>
        </p:spPr>
        <p:txBody>
          <a:bodyPr wrap="square" lIns="0" tIns="0" rIns="0" bIns="0" rtlCol="0" anchor="ctr"/>
          <a:lstStyle/>
          <a:p>
            <a:pPr marL="0" indent="0">
              <a:buNone/>
            </a:pPr>
            <a:r>
              <a:rPr lang="en-US" sz="1400" i="1" dirty="0">
                <a:solidFill>
                  <a:srgbClr val="F59E0B"/>
                </a:solidFill>
                <a:latin typeface="Calibri" pitchFamily="34" charset="0"/>
                <a:ea typeface="Calibri" pitchFamily="34" charset="-122"/>
                <a:cs typeface="Calibri" pitchFamily="34" charset="-120"/>
              </a:rPr>
              <a:t>"The best time to start your AI journey was two years ago. The second best time is today."</a:t>
            </a:r>
            <a:endParaRPr lang="en-US" sz="1400"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name="Slide 99">
    <p:bg>
      <p:bgPr>
        <a:solidFill>
          <a:srgbClr val="0D1B40"/>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D9488"/>
          </a:solidFill>
          <a:ln w="12700">
            <a:solidFill>
              <a:srgbClr val="0D9488"/>
            </a:solidFill>
            <a:prstDash val="solid"/>
          </a:ln>
        </p:spPr>
      </p:sp>
      <p:sp>
        <p:nvSpPr>
          <p:cNvPr id="3" name="Text 1"/>
          <p:cNvSpPr/>
          <p:nvPr/>
        </p:nvSpPr>
        <p:spPr>
          <a:xfrm>
            <a:off x="457200" y="228600"/>
            <a:ext cx="8229600" cy="685800"/>
          </a:xfrm>
          <a:prstGeom prst="rect">
            <a:avLst/>
          </a:prstGeom>
          <a:noFill/>
          <a:ln/>
        </p:spPr>
        <p:txBody>
          <a:bodyPr wrap="square" lIns="0" tIns="0" rIns="0" bIns="0" rtlCol="0" anchor="ctr"/>
          <a:lstStyle/>
          <a:p>
            <a:pPr marL="0" indent="0" algn="l">
              <a:buNone/>
            </a:pPr>
            <a:r>
              <a:rPr lang="en-US" sz="3200" b="1" dirty="0">
                <a:solidFill>
                  <a:srgbClr val="FFFFFF"/>
                </a:solidFill>
                <a:latin typeface="Calibri" pitchFamily="34" charset="0"/>
                <a:ea typeface="Calibri" pitchFamily="34" charset="-122"/>
                <a:cs typeface="Calibri" pitchFamily="34" charset="-120"/>
              </a:rPr>
              <a:t>APPENDIX: The Marketer's AI Ethics Pledge</a:t>
            </a:r>
            <a:endParaRPr lang="en-US" sz="3200" dirty="0"/>
          </a:p>
        </p:txBody>
      </p:sp>
      <p:sp>
        <p:nvSpPr>
          <p:cNvPr id="4" name="Text 2"/>
          <p:cNvSpPr/>
          <p:nvPr/>
        </p:nvSpPr>
        <p:spPr>
          <a:xfrm>
            <a:off x="457200" y="1097280"/>
            <a:ext cx="8229600" cy="3749040"/>
          </a:xfrm>
          <a:prstGeom prst="rect">
            <a:avLst/>
          </a:prstGeom>
          <a:noFill/>
          <a:ln/>
        </p:spPr>
        <p:txBody>
          <a:bodyPr wrap="square" lIns="0" tIns="0" rIns="0" bIns="0" rtlCol="0" anchor="t"/>
          <a:lstStyle/>
          <a:p>
            <a:pPr marL="0" indent="0" algn="l">
              <a:buNone/>
            </a:pPr>
            <a:r>
              <a:rPr lang="en-US" sz="1200" dirty="0">
                <a:solidFill>
                  <a:srgbClr val="E2E8F0"/>
                </a:solidFill>
                <a:latin typeface="Calibri" pitchFamily="34" charset="0"/>
                <a:ea typeface="Calibri" pitchFamily="34" charset="-122"/>
                <a:cs typeface="Calibri" pitchFamily="34" charset="-120"/>
              </a:rPr>
              <a:t>As a marketing leader adopting AI, I commit to:</a:t>
            </a:r>
            <a:endParaRPr lang="en-US" sz="1200" dirty="0"/>
          </a:p>
          <a:p>
            <a:pPr marL="0" indent="0" algn="l">
              <a:buNone/>
            </a:pPr>
            <a:endParaRPr lang="en-US" sz="1200" dirty="0"/>
          </a:p>
          <a:p>
            <a:pPr marL="0" indent="0" algn="l">
              <a:buNone/>
            </a:pPr>
            <a:r>
              <a:rPr lang="en-US" sz="1200" dirty="0">
                <a:solidFill>
                  <a:srgbClr val="E2E8F0"/>
                </a:solidFill>
                <a:latin typeface="Calibri" pitchFamily="34" charset="0"/>
                <a:ea typeface="Calibri" pitchFamily="34" charset="-122"/>
                <a:cs typeface="Calibri" pitchFamily="34" charset="-120"/>
              </a:rPr>
              <a:t>1. TRANSPARENCY — I will disclose AI's role in customer-facing communications where material, and will never deploy AI to deceive customers about the nature of their interactions with my brand.</a:t>
            </a:r>
            <a:endParaRPr lang="en-US" sz="1200" dirty="0"/>
          </a:p>
          <a:p>
            <a:pPr marL="0" indent="0" algn="l">
              <a:buNone/>
            </a:pPr>
            <a:endParaRPr lang="en-US" sz="1200" dirty="0"/>
          </a:p>
          <a:p>
            <a:pPr marL="0" indent="0" algn="l">
              <a:buNone/>
            </a:pPr>
            <a:r>
              <a:rPr lang="en-US" sz="1200" dirty="0">
                <a:solidFill>
                  <a:srgbClr val="E2E8F0"/>
                </a:solidFill>
                <a:latin typeface="Calibri" pitchFamily="34" charset="0"/>
                <a:ea typeface="Calibri" pitchFamily="34" charset="-122"/>
                <a:cs typeface="Calibri" pitchFamily="34" charset="-120"/>
              </a:rPr>
              <a:t>2. FAIRNESS — I will audit AI systems for bias before deployment and monitor them continuously. I will not use AI in ways that discriminate against protected classes or perpetuate systemic inequalities.</a:t>
            </a:r>
            <a:endParaRPr lang="en-US" sz="1200" dirty="0"/>
          </a:p>
          <a:p>
            <a:pPr marL="0" indent="0" algn="l">
              <a:buNone/>
            </a:pPr>
            <a:endParaRPr lang="en-US" sz="1200" dirty="0"/>
          </a:p>
          <a:p>
            <a:pPr marL="0" indent="0" algn="l">
              <a:buNone/>
            </a:pPr>
            <a:r>
              <a:rPr lang="en-US" sz="1200" dirty="0">
                <a:solidFill>
                  <a:srgbClr val="E2E8F0"/>
                </a:solidFill>
                <a:latin typeface="Calibri" pitchFamily="34" charset="0"/>
                <a:ea typeface="Calibri" pitchFamily="34" charset="-122"/>
                <a:cs typeface="Calibri" pitchFamily="34" charset="-120"/>
              </a:rPr>
              <a:t>3. PRIVACY — I will use customer data only as explicitly permitted by applicable law and customer consent. I will not share personally identifiable data with AI systems without appropriate legal and contractual protections.</a:t>
            </a:r>
            <a:endParaRPr lang="en-US" sz="1200" dirty="0"/>
          </a:p>
          <a:p>
            <a:pPr marL="0" indent="0" algn="l">
              <a:buNone/>
            </a:pPr>
            <a:endParaRPr lang="en-US" sz="1200" dirty="0"/>
          </a:p>
          <a:p>
            <a:pPr marL="0" indent="0" algn="l">
              <a:buNone/>
            </a:pPr>
            <a:r>
              <a:rPr lang="en-US" sz="1200" dirty="0">
                <a:solidFill>
                  <a:srgbClr val="E2E8F0"/>
                </a:solidFill>
                <a:latin typeface="Calibri" pitchFamily="34" charset="0"/>
                <a:ea typeface="Calibri" pitchFamily="34" charset="-122"/>
                <a:cs typeface="Calibri" pitchFamily="34" charset="-120"/>
              </a:rPr>
              <a:t>4. ACCOUNTABILITY — I will maintain human oversight of all AI-generated content and automated decisions that materially affect customers. AI will augment, not replace, human judgment and ethical responsibility.</a:t>
            </a:r>
            <a:endParaRPr lang="en-US" sz="1200" dirty="0"/>
          </a:p>
          <a:p>
            <a:pPr marL="0" indent="0" algn="l">
              <a:buNone/>
            </a:pPr>
            <a:endParaRPr lang="en-US" sz="1200" dirty="0"/>
          </a:p>
          <a:p>
            <a:pPr marL="0" indent="0" algn="l">
              <a:buNone/>
            </a:pPr>
            <a:r>
              <a:rPr lang="en-US" sz="1200" dirty="0">
                <a:solidFill>
                  <a:srgbClr val="E2E8F0"/>
                </a:solidFill>
                <a:latin typeface="Calibri" pitchFamily="34" charset="0"/>
                <a:ea typeface="Calibri" pitchFamily="34" charset="-122"/>
                <a:cs typeface="Calibri" pitchFamily="34" charset="-120"/>
              </a:rPr>
              <a:t>5. CONTINUOUS LEARNING — I will stay informed about the evolving legal, ethical, and technical landscape of AI, and update my organization's practices as knowledge and standards develop.</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16097</Words>
  <Application>Microsoft Office PowerPoint</Application>
  <PresentationFormat>On-screen Show (16:9)</PresentationFormat>
  <Paragraphs>1073</Paragraphs>
  <Slides>100</Slides>
  <Notes>100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100</vt:i4>
      </vt:variant>
    </vt:vector>
  </HeadingPairs>
  <TitlesOfParts>
    <vt:vector size="103"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Executive Primer: AI 101 for Marketers</dc:title>
  <dc:subject>PptxGenJS Presentation</dc:subject>
  <dc:creator>Timothy Peterson</dc:creator>
  <cp:lastModifiedBy>Richard</cp:lastModifiedBy>
  <cp:revision>1</cp:revision>
  <dcterms:created xsi:type="dcterms:W3CDTF">2026-04-11T17:59:00Z</dcterms:created>
  <dcterms:modified xsi:type="dcterms:W3CDTF">2026-04-11T18:12:15Z</dcterms:modified>
</cp:coreProperties>
</file>